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9.xml" ContentType="application/vnd.openxmlformats-officedocument.themeOverride+xml"/>
  <Override PartName="/ppt/charts/chart31.xml" ContentType="application/vnd.openxmlformats-officedocument.drawingml.chart+xml"/>
  <Override PartName="/ppt/theme/themeOverride30.xml" ContentType="application/vnd.openxmlformats-officedocument.themeOverr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5.xml" ContentType="application/vnd.openxmlformats-officedocument.themeOverrid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6.xml" ContentType="application/vnd.openxmlformats-officedocument.themeOverrid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7.xml" ContentType="application/vnd.openxmlformats-officedocument.themeOverrid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8.xml" ContentType="application/vnd.openxmlformats-officedocument.themeOverrid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9.xml" ContentType="application/vnd.openxmlformats-officedocument.themeOverrid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0.xml" ContentType="application/vnd.openxmlformats-officedocument.themeOverride+xml"/>
  <Override PartName="/ppt/charts/chart5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3.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1.xml" ContentType="application/vnd.openxmlformats-officedocument.themeOverride+xml"/>
  <Override PartName="/ppt/charts/chart54.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2.xml" ContentType="application/vnd.openxmlformats-officedocument.themeOverride+xml"/>
  <Override PartName="/ppt/charts/chart55.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3.xml" ContentType="application/vnd.openxmlformats-officedocument.themeOverride+xml"/>
  <Override PartName="/ppt/charts/chart56.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4.xml" ContentType="application/vnd.openxmlformats-officedocument.themeOverride+xml"/>
  <Override PartName="/ppt/charts/chart57.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5.xml" ContentType="application/vnd.openxmlformats-officedocument.themeOverride+xml"/>
  <Override PartName="/ppt/charts/chart58.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6.xml" ContentType="application/vnd.openxmlformats-officedocument.themeOverride+xml"/>
  <Override PartName="/ppt/charts/chart59.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7.xml" ContentType="application/vnd.openxmlformats-officedocument.themeOverride+xml"/>
  <Override PartName="/ppt/charts/chart60.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8.xml" ContentType="application/vnd.openxmlformats-officedocument.themeOverride+xml"/>
  <Override PartName="/ppt/charts/chart61.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9.xml" ContentType="application/vnd.openxmlformats-officedocument.themeOverride+xml"/>
  <Override PartName="/ppt/charts/chart62.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60.xml" ContentType="application/vnd.openxmlformats-officedocument.themeOverride+xml"/>
  <Override PartName="/ppt/charts/chart63.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1.xml" ContentType="application/vnd.openxmlformats-officedocument.themeOverride+xml"/>
  <Override PartName="/ppt/charts/chart64.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2.xml" ContentType="application/vnd.openxmlformats-officedocument.themeOverride+xml"/>
  <Override PartName="/ppt/charts/chart65.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3.xml" ContentType="application/vnd.openxmlformats-officedocument.themeOverride+xml"/>
  <Override PartName="/ppt/charts/chart66.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4.xml" ContentType="application/vnd.openxmlformats-officedocument.themeOverride+xml"/>
  <Override PartName="/ppt/charts/chart67.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5.xml" ContentType="application/vnd.openxmlformats-officedocument.themeOverride+xml"/>
  <Override PartName="/ppt/charts/chart68.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6.xml" ContentType="application/vnd.openxmlformats-officedocument.themeOverride+xml"/>
  <Override PartName="/ppt/charts/chart69.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7.xml" ContentType="application/vnd.openxmlformats-officedocument.themeOverride+xml"/>
  <Override PartName="/ppt/charts/chart70.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8.xml" ContentType="application/vnd.openxmlformats-officedocument.themeOverride+xml"/>
  <Override PartName="/ppt/charts/chart71.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9.xml" ContentType="application/vnd.openxmlformats-officedocument.themeOverride+xml"/>
  <Override PartName="/ppt/charts/chart72.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70.xml" ContentType="application/vnd.openxmlformats-officedocument.themeOverride+xml"/>
  <Override PartName="/ppt/charts/chart73.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71.xml" ContentType="application/vnd.openxmlformats-officedocument.themeOverride+xml"/>
  <Override PartName="/ppt/charts/chart74.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72.xml" ContentType="application/vnd.openxmlformats-officedocument.themeOverride+xml"/>
  <Override PartName="/ppt/charts/chart75.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73.xml" ContentType="application/vnd.openxmlformats-officedocument.themeOverride+xml"/>
  <Override PartName="/ppt/charts/chart76.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74.xml" ContentType="application/vnd.openxmlformats-officedocument.themeOverride+xml"/>
  <Override PartName="/ppt/charts/chart77.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75.xml" ContentType="application/vnd.openxmlformats-officedocument.themeOverride+xml"/>
  <Override PartName="/ppt/charts/chart78.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6.xml" ContentType="application/vnd.openxmlformats-officedocument.themeOverride+xml"/>
  <Override PartName="/ppt/charts/chart79.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77.xml" ContentType="application/vnd.openxmlformats-officedocument.themeOverride+xml"/>
  <Override PartName="/ppt/charts/chart80.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78.xml" ContentType="application/vnd.openxmlformats-officedocument.themeOverride+xml"/>
  <Override PartName="/ppt/charts/chart81.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79.xml" ContentType="application/vnd.openxmlformats-officedocument.themeOverride+xml"/>
  <Override PartName="/ppt/charts/chart82.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80.xml" ContentType="application/vnd.openxmlformats-officedocument.themeOverride+xml"/>
  <Override PartName="/ppt/charts/chart83.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81.xml" ContentType="application/vnd.openxmlformats-officedocument.themeOverride+xml"/>
  <Override PartName="/ppt/charts/chart84.xml" ContentType="application/vnd.openxmlformats-officedocument.drawingml.chart+xml"/>
  <Override PartName="/ppt/charts/style83.xml" ContentType="application/vnd.ms-office.chartstyle+xml"/>
  <Override PartName="/ppt/charts/colors83.xml" ContentType="application/vnd.ms-office.chartcolorstyle+xml"/>
  <Override PartName="/ppt/theme/themeOverride82.xml" ContentType="application/vnd.openxmlformats-officedocument.themeOverride+xml"/>
  <Override PartName="/ppt/charts/chart85.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83.xml" ContentType="application/vnd.openxmlformats-officedocument.themeOverride+xml"/>
  <Override PartName="/ppt/charts/chart86.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84.xml" ContentType="application/vnd.openxmlformats-officedocument.themeOverride+xml"/>
  <Override PartName="/ppt/charts/chart87.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85.xml" ContentType="application/vnd.openxmlformats-officedocument.themeOverride+xml"/>
  <Override PartName="/ppt/charts/chart88.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86.xml" ContentType="application/vnd.openxmlformats-officedocument.themeOverride+xml"/>
  <Override PartName="/ppt/charts/chart89.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87.xml" ContentType="application/vnd.openxmlformats-officedocument.themeOverride+xml"/>
  <Override PartName="/ppt/charts/chart90.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88.xml" ContentType="application/vnd.openxmlformats-officedocument.themeOverride+xml"/>
  <Override PartName="/ppt/charts/chart91.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89.xml" ContentType="application/vnd.openxmlformats-officedocument.themeOverride+xml"/>
  <Override PartName="/ppt/charts/chart92.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90.xml" ContentType="application/vnd.openxmlformats-officedocument.themeOverride+xml"/>
  <Override PartName="/ppt/charts/chart93.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91.xml" ContentType="application/vnd.openxmlformats-officedocument.themeOverride+xml"/>
  <Override PartName="/ppt/charts/chart94.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92.xml" ContentType="application/vnd.openxmlformats-officedocument.themeOverride+xml"/>
  <Override PartName="/ppt/charts/chart95.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93.xml" ContentType="application/vnd.openxmlformats-officedocument.themeOverride+xml"/>
  <Override PartName="/ppt/charts/chart96.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94.xml" ContentType="application/vnd.openxmlformats-officedocument.themeOverride+xml"/>
  <Override PartName="/ppt/charts/chart97.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95.xml" ContentType="application/vnd.openxmlformats-officedocument.themeOverride+xml"/>
  <Override PartName="/ppt/charts/chart98.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96.xml" ContentType="application/vnd.openxmlformats-officedocument.themeOverride+xml"/>
  <Override PartName="/ppt/charts/chart99.xml" ContentType="application/vnd.openxmlformats-officedocument.drawingml.chart+xml"/>
  <Override PartName="/ppt/charts/style98.xml" ContentType="application/vnd.ms-office.chartstyle+xml"/>
  <Override PartName="/ppt/charts/colors98.xml" ContentType="application/vnd.ms-office.chartcolorstyle+xml"/>
  <Override PartName="/ppt/theme/themeOverride97.xml" ContentType="application/vnd.openxmlformats-officedocument.themeOverride+xml"/>
  <Override PartName="/ppt/charts/chart100.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98.xml" ContentType="application/vnd.openxmlformats-officedocument.themeOverride+xml"/>
  <Override PartName="/ppt/charts/chart101.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99.xml" ContentType="application/vnd.openxmlformats-officedocument.themeOverride+xml"/>
  <Override PartName="/ppt/charts/chart102.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100.xml" ContentType="application/vnd.openxmlformats-officedocument.themeOverride+xml"/>
  <Override PartName="/ppt/charts/chart103.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101.xml" ContentType="application/vnd.openxmlformats-officedocument.themeOverride+xml"/>
  <Override PartName="/ppt/charts/chart104.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10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5"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24" r:id="rId64"/>
    <p:sldId id="325" r:id="rId65"/>
    <p:sldId id="319" r:id="rId66"/>
    <p:sldId id="326" r:id="rId67"/>
    <p:sldId id="327" r:id="rId68"/>
    <p:sldId id="320" r:id="rId69"/>
    <p:sldId id="328" r:id="rId70"/>
    <p:sldId id="329" r:id="rId71"/>
    <p:sldId id="333" r:id="rId72"/>
    <p:sldId id="330" r:id="rId73"/>
    <p:sldId id="332" r:id="rId74"/>
    <p:sldId id="322" r:id="rId75"/>
    <p:sldId id="334" r:id="rId76"/>
    <p:sldId id="335" r:id="rId77"/>
    <p:sldId id="323" r:id="rId78"/>
    <p:sldId id="336" r:id="rId79"/>
    <p:sldId id="337" r:id="rId80"/>
    <p:sldId id="338"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94027" autoAdjust="0"/>
  </p:normalViewPr>
  <p:slideViewPr>
    <p:cSldViewPr snapToGrid="0">
      <p:cViewPr varScale="1">
        <p:scale>
          <a:sx n="63" d="100"/>
          <a:sy n="63" d="100"/>
        </p:scale>
        <p:origin x="800" y="64"/>
      </p:cViewPr>
      <p:guideLst/>
    </p:cSldViewPr>
  </p:slideViewPr>
  <p:outlineViewPr>
    <p:cViewPr>
      <p:scale>
        <a:sx n="33" d="100"/>
        <a:sy n="33" d="100"/>
      </p:scale>
      <p:origin x="0" y="-164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98.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99.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100.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101.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package" Target="../embeddings/Microsoft_Excel_Worksheet103.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1.xml"/><Relationship Id="rId1" Type="http://schemas.microsoft.com/office/2011/relationships/chartStyle" Target="style51.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88.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94.xml"/><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themeOverride" Target="../theme/themeOverride96.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97.xml"/><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481142850735537E-2"/>
          <c:y val="2.4140961093652932E-2"/>
          <c:w val="0.92727858388280371"/>
          <c:h val="0.76227236084602235"/>
        </c:manualLayout>
      </c:layout>
      <c:lineChart>
        <c:grouping val="standard"/>
        <c:varyColors val="0"/>
        <c:ser>
          <c:idx val="0"/>
          <c:order val="0"/>
          <c:tx>
            <c:strRef>
              <c:f>Sheet1!$A$3</c:f>
              <c:strCache>
                <c:ptCount val="1"/>
                <c:pt idx="0">
                  <c:v>Стари лица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mk-M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член 1</c:v>
                </c:pt>
                <c:pt idx="1">
                  <c:v>член 2</c:v>
                </c:pt>
                <c:pt idx="2">
                  <c:v>член 3</c:v>
                </c:pt>
                <c:pt idx="3">
                  <c:v>член 4</c:v>
                </c:pt>
                <c:pt idx="4">
                  <c:v>член 5</c:v>
                </c:pt>
                <c:pt idx="5">
                  <c:v>член 6</c:v>
                </c:pt>
                <c:pt idx="6">
                  <c:v>член 7</c:v>
                </c:pt>
                <c:pt idx="7">
                  <c:v>член 8</c:v>
                </c:pt>
              </c:strCache>
            </c:strRef>
          </c:cat>
          <c:val>
            <c:numRef>
              <c:f>Sheet1!$B$3:$I$3</c:f>
              <c:numCache>
                <c:formatCode>General</c:formatCode>
                <c:ptCount val="8"/>
                <c:pt idx="0">
                  <c:v>76</c:v>
                </c:pt>
                <c:pt idx="1">
                  <c:v>65</c:v>
                </c:pt>
              </c:numCache>
            </c:numRef>
          </c:val>
          <c:smooth val="0"/>
          <c:extLst>
            <c:ext xmlns:c16="http://schemas.microsoft.com/office/drawing/2014/chart" uri="{C3380CC4-5D6E-409C-BE32-E72D297353CC}">
              <c16:uniqueId val="{00000000-0525-4C11-A456-C49D36AAC9F1}"/>
            </c:ext>
          </c:extLst>
        </c:ser>
        <c:ser>
          <c:idx val="1"/>
          <c:order val="1"/>
          <c:tx>
            <c:strRef>
              <c:f>Sheet1!$A$4</c:f>
              <c:strCache>
                <c:ptCount val="1"/>
                <c:pt idx="0">
                  <c:v>Лица со инвалидитет</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2.8974755280783103E-2"/>
                  <c:y val="-8.5613517060367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25-4C11-A456-C49D36AAC9F1}"/>
                </c:ext>
              </c:extLst>
            </c:dLbl>
            <c:dLbl>
              <c:idx val="6"/>
              <c:layout>
                <c:manualLayout>
                  <c:x val="-2.0154559505409581E-2"/>
                  <c:y val="4.4016112569262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25-4C11-A456-C49D36AAC9F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mk-M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член 1</c:v>
                </c:pt>
                <c:pt idx="1">
                  <c:v>член 2</c:v>
                </c:pt>
                <c:pt idx="2">
                  <c:v>член 3</c:v>
                </c:pt>
                <c:pt idx="3">
                  <c:v>член 4</c:v>
                </c:pt>
                <c:pt idx="4">
                  <c:v>член 5</c:v>
                </c:pt>
                <c:pt idx="5">
                  <c:v>член 6</c:v>
                </c:pt>
                <c:pt idx="6">
                  <c:v>член 7</c:v>
                </c:pt>
                <c:pt idx="7">
                  <c:v>член 8</c:v>
                </c:pt>
              </c:strCache>
            </c:strRef>
          </c:cat>
          <c:val>
            <c:numRef>
              <c:f>Sheet1!$B$4:$I$4</c:f>
              <c:numCache>
                <c:formatCode>General</c:formatCode>
                <c:ptCount val="8"/>
                <c:pt idx="0">
                  <c:v>54</c:v>
                </c:pt>
                <c:pt idx="1">
                  <c:v>44</c:v>
                </c:pt>
                <c:pt idx="2">
                  <c:v>18</c:v>
                </c:pt>
                <c:pt idx="3">
                  <c:v>20</c:v>
                </c:pt>
                <c:pt idx="4">
                  <c:v>15</c:v>
                </c:pt>
                <c:pt idx="5">
                  <c:v>11</c:v>
                </c:pt>
                <c:pt idx="6">
                  <c:v>6</c:v>
                </c:pt>
              </c:numCache>
            </c:numRef>
          </c:val>
          <c:smooth val="0"/>
          <c:extLst>
            <c:ext xmlns:c16="http://schemas.microsoft.com/office/drawing/2014/chart" uri="{C3380CC4-5D6E-409C-BE32-E72D297353CC}">
              <c16:uniqueId val="{00000003-0525-4C11-A456-C49D36AAC9F1}"/>
            </c:ext>
          </c:extLst>
        </c:ser>
        <c:ser>
          <c:idx val="2"/>
          <c:order val="2"/>
          <c:tx>
            <c:strRef>
              <c:f>Sheet1!$A$5</c:f>
              <c:strCache>
                <c:ptCount val="1"/>
                <c:pt idx="0">
                  <c:v>Семејства со самохран родител</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6913961875322016E-2"/>
                  <c:y val="5.790500145815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25-4C11-A456-C49D36AAC9F1}"/>
                </c:ext>
              </c:extLst>
            </c:dLbl>
            <c:dLbl>
              <c:idx val="1"/>
              <c:layout>
                <c:manualLayout>
                  <c:x val="-3.1035548686244203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25-4C11-A456-C49D36AAC9F1}"/>
                </c:ext>
              </c:extLst>
            </c:dLbl>
            <c:dLbl>
              <c:idx val="2"/>
              <c:layout>
                <c:manualLayout>
                  <c:x val="-2.6913961875322037E-2"/>
                  <c:y val="6.2534631087780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25-4C11-A456-C49D36AAC9F1}"/>
                </c:ext>
              </c:extLst>
            </c:dLbl>
            <c:dLbl>
              <c:idx val="3"/>
              <c:layout>
                <c:manualLayout>
                  <c:x val="-2.8974755280783103E-2"/>
                  <c:y val="9.4942038495188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25-4C11-A456-C49D36AAC9F1}"/>
                </c:ext>
              </c:extLst>
            </c:dLbl>
            <c:dLbl>
              <c:idx val="4"/>
              <c:layout>
                <c:manualLayout>
                  <c:x val="-2.6913961875321999E-2"/>
                  <c:y val="4.401611256926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25-4C11-A456-C49D36AAC9F1}"/>
                </c:ext>
              </c:extLst>
            </c:dLbl>
            <c:dLbl>
              <c:idx val="5"/>
              <c:layout>
                <c:manualLayout>
                  <c:x val="-2.2215352910870761E-2"/>
                  <c:y val="3.938648293963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25-4C11-A456-C49D36AAC9F1}"/>
                </c:ext>
              </c:extLst>
            </c:dLbl>
            <c:dLbl>
              <c:idx val="6"/>
              <c:layout>
                <c:manualLayout>
                  <c:x val="-2.8397733127253993E-2"/>
                  <c:y val="-7.1724628171478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25-4C11-A456-C49D36AAC9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mk-M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член 1</c:v>
                </c:pt>
                <c:pt idx="1">
                  <c:v>член 2</c:v>
                </c:pt>
                <c:pt idx="2">
                  <c:v>член 3</c:v>
                </c:pt>
                <c:pt idx="3">
                  <c:v>член 4</c:v>
                </c:pt>
                <c:pt idx="4">
                  <c:v>член 5</c:v>
                </c:pt>
                <c:pt idx="5">
                  <c:v>член 6</c:v>
                </c:pt>
                <c:pt idx="6">
                  <c:v>член 7</c:v>
                </c:pt>
                <c:pt idx="7">
                  <c:v>член 8</c:v>
                </c:pt>
              </c:strCache>
            </c:strRef>
          </c:cat>
          <c:val>
            <c:numRef>
              <c:f>Sheet1!$B$5:$I$5</c:f>
              <c:numCache>
                <c:formatCode>General</c:formatCode>
                <c:ptCount val="8"/>
                <c:pt idx="0">
                  <c:v>41</c:v>
                </c:pt>
                <c:pt idx="1">
                  <c:v>16</c:v>
                </c:pt>
                <c:pt idx="2">
                  <c:v>15</c:v>
                </c:pt>
                <c:pt idx="3">
                  <c:v>23</c:v>
                </c:pt>
                <c:pt idx="4">
                  <c:v>12</c:v>
                </c:pt>
                <c:pt idx="5">
                  <c:v>8</c:v>
                </c:pt>
                <c:pt idx="6">
                  <c:v>7</c:v>
                </c:pt>
                <c:pt idx="7">
                  <c:v>19</c:v>
                </c:pt>
              </c:numCache>
            </c:numRef>
          </c:val>
          <c:smooth val="0"/>
          <c:extLst>
            <c:ext xmlns:c16="http://schemas.microsoft.com/office/drawing/2014/chart" uri="{C3380CC4-5D6E-409C-BE32-E72D297353CC}">
              <c16:uniqueId val="{0000000B-0525-4C11-A456-C49D36AAC9F1}"/>
            </c:ext>
          </c:extLst>
        </c:ser>
        <c:dLbls>
          <c:dLblPos val="t"/>
          <c:showLegendKey val="0"/>
          <c:showVal val="1"/>
          <c:showCatName val="0"/>
          <c:showSerName val="0"/>
          <c:showPercent val="0"/>
          <c:showBubbleSize val="0"/>
        </c:dLbls>
        <c:marker val="1"/>
        <c:smooth val="0"/>
        <c:axId val="1929908736"/>
        <c:axId val="1929903744"/>
      </c:lineChart>
      <c:catAx>
        <c:axId val="192990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crossAx val="1929903744"/>
        <c:crosses val="autoZero"/>
        <c:auto val="1"/>
        <c:lblAlgn val="ctr"/>
        <c:lblOffset val="100"/>
        <c:noMultiLvlLbl val="0"/>
      </c:catAx>
      <c:valAx>
        <c:axId val="1929903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mk-MK" sz="1600" dirty="0"/>
                  <a:t>Возраст</a:t>
                </a:r>
                <a:r>
                  <a:rPr lang="mk-MK" sz="1600" baseline="0" dirty="0"/>
                  <a:t> во години</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92990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Sheet1!$A$2</c:f>
              <c:strCache>
                <c:ptCount val="1"/>
                <c:pt idx="0">
                  <c:v>Урбани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Sheet1!$B$2:$D$2</c:f>
              <c:numCache>
                <c:formatCode>0</c:formatCode>
                <c:ptCount val="3"/>
                <c:pt idx="0">
                  <c:v>65</c:v>
                </c:pt>
                <c:pt idx="1">
                  <c:v>0</c:v>
                </c:pt>
                <c:pt idx="2">
                  <c:v>74</c:v>
                </c:pt>
              </c:numCache>
            </c:numRef>
          </c:val>
          <c:extLst>
            <c:ext xmlns:c16="http://schemas.microsoft.com/office/drawing/2014/chart" uri="{C3380CC4-5D6E-409C-BE32-E72D297353CC}">
              <c16:uniqueId val="{00000000-19B8-484E-8CEE-B65BEECE855D}"/>
            </c:ext>
          </c:extLst>
        </c:ser>
        <c:ser>
          <c:idx val="1"/>
          <c:order val="1"/>
          <c:tx>
            <c:strRef>
              <c:f>Sheet1!$A$3</c:f>
              <c:strCache>
                <c:ptCount val="1"/>
                <c:pt idx="0">
                  <c:v>Рурални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Sheet1!$B$3:$D$3</c:f>
              <c:numCache>
                <c:formatCode>0</c:formatCode>
                <c:ptCount val="3"/>
                <c:pt idx="0">
                  <c:v>32</c:v>
                </c:pt>
                <c:pt idx="1">
                  <c:v>100</c:v>
                </c:pt>
                <c:pt idx="2">
                  <c:v>26</c:v>
                </c:pt>
              </c:numCache>
            </c:numRef>
          </c:val>
          <c:extLst>
            <c:ext xmlns:c16="http://schemas.microsoft.com/office/drawing/2014/chart" uri="{C3380CC4-5D6E-409C-BE32-E72D297353CC}">
              <c16:uniqueId val="{00000001-19B8-484E-8CEE-B65BEECE855D}"/>
            </c:ext>
          </c:extLst>
        </c:ser>
        <c:ser>
          <c:idx val="2"/>
          <c:order val="2"/>
          <c:tx>
            <c:strRef>
              <c:f>Sheet1!$A$4</c:f>
              <c:strCache>
                <c:ptCount val="1"/>
                <c:pt idx="0">
                  <c:v>Суб-урбани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Sheet1!$B$4:$D$4</c:f>
              <c:numCache>
                <c:formatCode>0</c:formatCode>
                <c:ptCount val="3"/>
                <c:pt idx="0">
                  <c:v>3</c:v>
                </c:pt>
                <c:pt idx="1">
                  <c:v>0</c:v>
                </c:pt>
                <c:pt idx="2">
                  <c:v>0</c:v>
                </c:pt>
              </c:numCache>
            </c:numRef>
          </c:val>
          <c:extLst>
            <c:ext xmlns:c16="http://schemas.microsoft.com/office/drawing/2014/chart" uri="{C3380CC4-5D6E-409C-BE32-E72D297353CC}">
              <c16:uniqueId val="{00000002-19B8-484E-8CEE-B65BEECE855D}"/>
            </c:ext>
          </c:extLst>
        </c:ser>
        <c:dLbls>
          <c:dLblPos val="ctr"/>
          <c:showLegendKey val="0"/>
          <c:showVal val="1"/>
          <c:showCatName val="0"/>
          <c:showSerName val="0"/>
          <c:showPercent val="0"/>
          <c:showBubbleSize val="0"/>
        </c:dLbls>
        <c:gapWidth val="219"/>
        <c:overlap val="100"/>
        <c:axId val="2001793792"/>
        <c:axId val="2001800448"/>
      </c:barChart>
      <c:catAx>
        <c:axId val="2001793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800448"/>
        <c:crosses val="autoZero"/>
        <c:auto val="1"/>
        <c:lblAlgn val="ctr"/>
        <c:lblOffset val="100"/>
        <c:noMultiLvlLbl val="0"/>
      </c:catAx>
      <c:valAx>
        <c:axId val="200180044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793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Sheet1!$B$60</c:f>
              <c:strCache>
                <c:ptCount val="1"/>
                <c:pt idx="0">
                  <c:v>Многу незадоволен</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Sheet1!$C$60:$I$60</c:f>
              <c:numCache>
                <c:formatCode>0</c:formatCode>
                <c:ptCount val="7"/>
                <c:pt idx="0">
                  <c:v>4</c:v>
                </c:pt>
                <c:pt idx="1">
                  <c:v>0</c:v>
                </c:pt>
                <c:pt idx="2">
                  <c:v>0</c:v>
                </c:pt>
                <c:pt idx="3">
                  <c:v>7</c:v>
                </c:pt>
                <c:pt idx="4">
                  <c:v>4</c:v>
                </c:pt>
                <c:pt idx="5">
                  <c:v>7</c:v>
                </c:pt>
                <c:pt idx="6">
                  <c:v>7</c:v>
                </c:pt>
              </c:numCache>
            </c:numRef>
          </c:val>
          <c:extLst>
            <c:ext xmlns:c16="http://schemas.microsoft.com/office/drawing/2014/chart" uri="{C3380CC4-5D6E-409C-BE32-E72D297353CC}">
              <c16:uniqueId val="{00000000-1072-4F5B-9A2B-23310ED8BD3F}"/>
            </c:ext>
          </c:extLst>
        </c:ser>
        <c:ser>
          <c:idx val="1"/>
          <c:order val="1"/>
          <c:tx>
            <c:strRef>
              <c:f>Sheet1!$B$61</c:f>
              <c:strCache>
                <c:ptCount val="1"/>
                <c:pt idx="0">
                  <c:v>Незадоволен</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Sheet1!$C$61:$I$61</c:f>
              <c:numCache>
                <c:formatCode>0</c:formatCode>
                <c:ptCount val="7"/>
                <c:pt idx="0">
                  <c:v>0</c:v>
                </c:pt>
                <c:pt idx="1">
                  <c:v>0</c:v>
                </c:pt>
                <c:pt idx="2">
                  <c:v>0</c:v>
                </c:pt>
                <c:pt idx="3">
                  <c:v>0</c:v>
                </c:pt>
                <c:pt idx="4">
                  <c:v>11</c:v>
                </c:pt>
                <c:pt idx="5">
                  <c:v>7</c:v>
                </c:pt>
                <c:pt idx="6">
                  <c:v>22</c:v>
                </c:pt>
              </c:numCache>
            </c:numRef>
          </c:val>
          <c:extLst>
            <c:ext xmlns:c16="http://schemas.microsoft.com/office/drawing/2014/chart" uri="{C3380CC4-5D6E-409C-BE32-E72D297353CC}">
              <c16:uniqueId val="{00000001-1072-4F5B-9A2B-23310ED8BD3F}"/>
            </c:ext>
          </c:extLst>
        </c:ser>
        <c:ser>
          <c:idx val="2"/>
          <c:order val="2"/>
          <c:tx>
            <c:strRef>
              <c:f>Sheet1!$B$62</c:f>
              <c:strCache>
                <c:ptCount val="1"/>
                <c:pt idx="0">
                  <c:v>Ниту едно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Sheet1!$C$62:$I$62</c:f>
              <c:numCache>
                <c:formatCode>0</c:formatCode>
                <c:ptCount val="7"/>
                <c:pt idx="0">
                  <c:v>19</c:v>
                </c:pt>
                <c:pt idx="1">
                  <c:v>26</c:v>
                </c:pt>
                <c:pt idx="2">
                  <c:v>30</c:v>
                </c:pt>
                <c:pt idx="3">
                  <c:v>22</c:v>
                </c:pt>
                <c:pt idx="4">
                  <c:v>15</c:v>
                </c:pt>
                <c:pt idx="5">
                  <c:v>19</c:v>
                </c:pt>
                <c:pt idx="6">
                  <c:v>4</c:v>
                </c:pt>
              </c:numCache>
            </c:numRef>
          </c:val>
          <c:extLst>
            <c:ext xmlns:c16="http://schemas.microsoft.com/office/drawing/2014/chart" uri="{C3380CC4-5D6E-409C-BE32-E72D297353CC}">
              <c16:uniqueId val="{00000002-1072-4F5B-9A2B-23310ED8BD3F}"/>
            </c:ext>
          </c:extLst>
        </c:ser>
        <c:ser>
          <c:idx val="3"/>
          <c:order val="3"/>
          <c:tx>
            <c:strRef>
              <c:f>Sheet1!$B$63</c:f>
              <c:strCache>
                <c:ptCount val="1"/>
                <c:pt idx="0">
                  <c:v>Задоволен</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Sheet1!$C$63:$I$63</c:f>
              <c:numCache>
                <c:formatCode>0</c:formatCode>
                <c:ptCount val="7"/>
                <c:pt idx="0">
                  <c:v>4</c:v>
                </c:pt>
                <c:pt idx="1">
                  <c:v>26</c:v>
                </c:pt>
                <c:pt idx="2">
                  <c:v>0</c:v>
                </c:pt>
                <c:pt idx="3">
                  <c:v>11</c:v>
                </c:pt>
                <c:pt idx="4">
                  <c:v>52</c:v>
                </c:pt>
                <c:pt idx="5">
                  <c:v>7</c:v>
                </c:pt>
                <c:pt idx="6">
                  <c:v>33</c:v>
                </c:pt>
              </c:numCache>
            </c:numRef>
          </c:val>
          <c:extLst>
            <c:ext xmlns:c16="http://schemas.microsoft.com/office/drawing/2014/chart" uri="{C3380CC4-5D6E-409C-BE32-E72D297353CC}">
              <c16:uniqueId val="{00000003-1072-4F5B-9A2B-23310ED8BD3F}"/>
            </c:ext>
          </c:extLst>
        </c:ser>
        <c:ser>
          <c:idx val="4"/>
          <c:order val="4"/>
          <c:tx>
            <c:strRef>
              <c:f>Sheet1!$B$64</c:f>
              <c:strCache>
                <c:ptCount val="1"/>
                <c:pt idx="0">
                  <c:v>Многу задоволен</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Sheet1!$C$64:$I$64</c:f>
              <c:numCache>
                <c:formatCode>0</c:formatCode>
                <c:ptCount val="7"/>
                <c:pt idx="0">
                  <c:v>4</c:v>
                </c:pt>
                <c:pt idx="1">
                  <c:v>7</c:v>
                </c:pt>
                <c:pt idx="2">
                  <c:v>4</c:v>
                </c:pt>
                <c:pt idx="3">
                  <c:v>8</c:v>
                </c:pt>
                <c:pt idx="4">
                  <c:v>15</c:v>
                </c:pt>
                <c:pt idx="5">
                  <c:v>8</c:v>
                </c:pt>
                <c:pt idx="6">
                  <c:v>7</c:v>
                </c:pt>
              </c:numCache>
            </c:numRef>
          </c:val>
          <c:extLst>
            <c:ext xmlns:c16="http://schemas.microsoft.com/office/drawing/2014/chart" uri="{C3380CC4-5D6E-409C-BE32-E72D297353CC}">
              <c16:uniqueId val="{00000004-1072-4F5B-9A2B-23310ED8BD3F}"/>
            </c:ext>
          </c:extLst>
        </c:ser>
        <c:ser>
          <c:idx val="5"/>
          <c:order val="5"/>
          <c:tx>
            <c:strRef>
              <c:f>Sheet1!$B$65</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Sheet1!$C$65:$I$65</c:f>
              <c:numCache>
                <c:formatCode>0</c:formatCode>
                <c:ptCount val="7"/>
                <c:pt idx="0">
                  <c:v>70</c:v>
                </c:pt>
                <c:pt idx="1">
                  <c:v>41</c:v>
                </c:pt>
                <c:pt idx="2">
                  <c:v>67</c:v>
                </c:pt>
                <c:pt idx="3">
                  <c:v>52</c:v>
                </c:pt>
                <c:pt idx="4">
                  <c:v>4</c:v>
                </c:pt>
                <c:pt idx="5">
                  <c:v>52</c:v>
                </c:pt>
                <c:pt idx="6">
                  <c:v>26</c:v>
                </c:pt>
              </c:numCache>
            </c:numRef>
          </c:val>
          <c:extLst>
            <c:ext xmlns:c16="http://schemas.microsoft.com/office/drawing/2014/chart" uri="{C3380CC4-5D6E-409C-BE32-E72D297353CC}">
              <c16:uniqueId val="{00000005-1072-4F5B-9A2B-23310ED8BD3F}"/>
            </c:ext>
          </c:extLst>
        </c:ser>
        <c:dLbls>
          <c:dLblPos val="ctr"/>
          <c:showLegendKey val="0"/>
          <c:showVal val="1"/>
          <c:showCatName val="0"/>
          <c:showSerName val="0"/>
          <c:showPercent val="0"/>
          <c:showBubbleSize val="0"/>
        </c:dLbls>
        <c:gapWidth val="50"/>
        <c:overlap val="100"/>
        <c:axId val="1270495680"/>
        <c:axId val="1270496096"/>
      </c:barChart>
      <c:catAx>
        <c:axId val="127049568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0496096"/>
        <c:crosses val="autoZero"/>
        <c:auto val="1"/>
        <c:lblAlgn val="ctr"/>
        <c:lblOffset val="100"/>
        <c:noMultiLvlLbl val="0"/>
      </c:catAx>
      <c:valAx>
        <c:axId val="127049609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049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Sheet1!$B$54</c:f>
              <c:strCache>
                <c:ptCount val="1"/>
                <c:pt idx="0">
                  <c:v>Да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Sheet1!$C$54:$I$54</c:f>
              <c:numCache>
                <c:formatCode>General</c:formatCode>
                <c:ptCount val="7"/>
                <c:pt idx="0">
                  <c:v>0</c:v>
                </c:pt>
                <c:pt idx="1">
                  <c:v>9</c:v>
                </c:pt>
                <c:pt idx="2">
                  <c:v>0</c:v>
                </c:pt>
                <c:pt idx="3">
                  <c:v>0</c:v>
                </c:pt>
                <c:pt idx="4">
                  <c:v>74</c:v>
                </c:pt>
                <c:pt idx="5">
                  <c:v>0</c:v>
                </c:pt>
                <c:pt idx="6">
                  <c:v>0</c:v>
                </c:pt>
              </c:numCache>
            </c:numRef>
          </c:val>
          <c:extLst>
            <c:ext xmlns:c16="http://schemas.microsoft.com/office/drawing/2014/chart" uri="{C3380CC4-5D6E-409C-BE32-E72D297353CC}">
              <c16:uniqueId val="{00000000-2C45-43ED-8D24-189A87A39AC3}"/>
            </c:ext>
          </c:extLst>
        </c:ser>
        <c:ser>
          <c:idx val="1"/>
          <c:order val="1"/>
          <c:tx>
            <c:strRef>
              <c:f>Sheet1!$B$55</c:f>
              <c:strCache>
                <c:ptCount val="1"/>
                <c:pt idx="0">
                  <c:v>Не</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Sheet1!$C$55:$I$55</c:f>
              <c:numCache>
                <c:formatCode>General</c:formatCode>
                <c:ptCount val="7"/>
                <c:pt idx="0">
                  <c:v>100</c:v>
                </c:pt>
                <c:pt idx="1">
                  <c:v>91</c:v>
                </c:pt>
                <c:pt idx="2">
                  <c:v>100</c:v>
                </c:pt>
                <c:pt idx="3">
                  <c:v>100</c:v>
                </c:pt>
                <c:pt idx="4">
                  <c:v>26</c:v>
                </c:pt>
                <c:pt idx="5">
                  <c:v>100</c:v>
                </c:pt>
                <c:pt idx="6">
                  <c:v>100</c:v>
                </c:pt>
              </c:numCache>
            </c:numRef>
          </c:val>
          <c:extLst>
            <c:ext xmlns:c16="http://schemas.microsoft.com/office/drawing/2014/chart" uri="{C3380CC4-5D6E-409C-BE32-E72D297353CC}">
              <c16:uniqueId val="{00000001-2C45-43ED-8D24-189A87A39AC3}"/>
            </c:ext>
          </c:extLst>
        </c:ser>
        <c:ser>
          <c:idx val="2"/>
          <c:order val="2"/>
          <c:tx>
            <c:strRef>
              <c:f>Sheet1!$B$56</c:f>
              <c:strCache>
                <c:ptCount val="1"/>
                <c:pt idx="0">
                  <c:v>Не знам</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Sheet1!$C$56:$I$56</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2-2C45-43ED-8D24-189A87A39AC3}"/>
            </c:ext>
          </c:extLst>
        </c:ser>
        <c:dLbls>
          <c:dLblPos val="ctr"/>
          <c:showLegendKey val="0"/>
          <c:showVal val="1"/>
          <c:showCatName val="0"/>
          <c:showSerName val="0"/>
          <c:showPercent val="0"/>
          <c:showBubbleSize val="0"/>
        </c:dLbls>
        <c:gapWidth val="50"/>
        <c:overlap val="100"/>
        <c:axId val="1379328736"/>
        <c:axId val="1379329984"/>
      </c:barChart>
      <c:catAx>
        <c:axId val="13793287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79329984"/>
        <c:crosses val="autoZero"/>
        <c:auto val="1"/>
        <c:lblAlgn val="ctr"/>
        <c:lblOffset val="100"/>
        <c:noMultiLvlLbl val="0"/>
      </c:catAx>
      <c:valAx>
        <c:axId val="1379329984"/>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7932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Sheet1!$B$60</c:f>
              <c:strCache>
                <c:ptCount val="1"/>
                <c:pt idx="0">
                  <c:v>Многу незадоволен</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Sheet1!$C$60:$I$60</c:f>
              <c:numCache>
                <c:formatCode>0</c:formatCode>
                <c:ptCount val="7"/>
                <c:pt idx="0">
                  <c:v>4</c:v>
                </c:pt>
                <c:pt idx="1">
                  <c:v>4</c:v>
                </c:pt>
                <c:pt idx="2">
                  <c:v>4</c:v>
                </c:pt>
                <c:pt idx="3">
                  <c:v>0</c:v>
                </c:pt>
                <c:pt idx="4">
                  <c:v>4</c:v>
                </c:pt>
                <c:pt idx="5">
                  <c:v>4</c:v>
                </c:pt>
                <c:pt idx="6">
                  <c:v>4</c:v>
                </c:pt>
              </c:numCache>
            </c:numRef>
          </c:val>
          <c:extLst>
            <c:ext xmlns:c16="http://schemas.microsoft.com/office/drawing/2014/chart" uri="{C3380CC4-5D6E-409C-BE32-E72D297353CC}">
              <c16:uniqueId val="{00000000-1072-4F5B-9A2B-23310ED8BD3F}"/>
            </c:ext>
          </c:extLst>
        </c:ser>
        <c:ser>
          <c:idx val="1"/>
          <c:order val="1"/>
          <c:tx>
            <c:strRef>
              <c:f>Sheet1!$B$61</c:f>
              <c:strCache>
                <c:ptCount val="1"/>
                <c:pt idx="0">
                  <c:v>Незадоволен</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Sheet1!$C$61:$I$61</c:f>
              <c:numCache>
                <c:formatCode>0</c:formatCode>
                <c:ptCount val="7"/>
                <c:pt idx="0">
                  <c:v>0</c:v>
                </c:pt>
                <c:pt idx="1">
                  <c:v>0</c:v>
                </c:pt>
                <c:pt idx="2">
                  <c:v>0</c:v>
                </c:pt>
                <c:pt idx="3">
                  <c:v>0</c:v>
                </c:pt>
                <c:pt idx="4">
                  <c:v>13</c:v>
                </c:pt>
                <c:pt idx="5">
                  <c:v>0</c:v>
                </c:pt>
                <c:pt idx="6">
                  <c:v>0</c:v>
                </c:pt>
              </c:numCache>
            </c:numRef>
          </c:val>
          <c:extLst>
            <c:ext xmlns:c16="http://schemas.microsoft.com/office/drawing/2014/chart" uri="{C3380CC4-5D6E-409C-BE32-E72D297353CC}">
              <c16:uniqueId val="{00000001-1072-4F5B-9A2B-23310ED8BD3F}"/>
            </c:ext>
          </c:extLst>
        </c:ser>
        <c:ser>
          <c:idx val="2"/>
          <c:order val="2"/>
          <c:tx>
            <c:strRef>
              <c:f>Sheet1!$B$62</c:f>
              <c:strCache>
                <c:ptCount val="1"/>
                <c:pt idx="0">
                  <c:v>Ниту едно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Sheet1!$C$62:$I$62</c:f>
              <c:numCache>
                <c:formatCode>0</c:formatCode>
                <c:ptCount val="7"/>
                <c:pt idx="0">
                  <c:v>4</c:v>
                </c:pt>
                <c:pt idx="1">
                  <c:v>0</c:v>
                </c:pt>
                <c:pt idx="2">
                  <c:v>0</c:v>
                </c:pt>
                <c:pt idx="3">
                  <c:v>0</c:v>
                </c:pt>
                <c:pt idx="4">
                  <c:v>19</c:v>
                </c:pt>
                <c:pt idx="5">
                  <c:v>0</c:v>
                </c:pt>
                <c:pt idx="6">
                  <c:v>0</c:v>
                </c:pt>
              </c:numCache>
            </c:numRef>
          </c:val>
          <c:extLst>
            <c:ext xmlns:c16="http://schemas.microsoft.com/office/drawing/2014/chart" uri="{C3380CC4-5D6E-409C-BE32-E72D297353CC}">
              <c16:uniqueId val="{00000002-1072-4F5B-9A2B-23310ED8BD3F}"/>
            </c:ext>
          </c:extLst>
        </c:ser>
        <c:ser>
          <c:idx val="3"/>
          <c:order val="3"/>
          <c:tx>
            <c:strRef>
              <c:f>Sheet1!$B$63</c:f>
              <c:strCache>
                <c:ptCount val="1"/>
                <c:pt idx="0">
                  <c:v>Задоволен</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Sheet1!$C$63:$I$63</c:f>
              <c:numCache>
                <c:formatCode>0</c:formatCode>
                <c:ptCount val="7"/>
                <c:pt idx="0">
                  <c:v>4</c:v>
                </c:pt>
                <c:pt idx="1">
                  <c:v>9</c:v>
                </c:pt>
                <c:pt idx="2">
                  <c:v>9</c:v>
                </c:pt>
                <c:pt idx="3">
                  <c:v>0</c:v>
                </c:pt>
                <c:pt idx="4">
                  <c:v>39</c:v>
                </c:pt>
                <c:pt idx="5">
                  <c:v>4</c:v>
                </c:pt>
                <c:pt idx="6">
                  <c:v>5</c:v>
                </c:pt>
              </c:numCache>
            </c:numRef>
          </c:val>
          <c:extLst>
            <c:ext xmlns:c16="http://schemas.microsoft.com/office/drawing/2014/chart" uri="{C3380CC4-5D6E-409C-BE32-E72D297353CC}">
              <c16:uniqueId val="{00000003-1072-4F5B-9A2B-23310ED8BD3F}"/>
            </c:ext>
          </c:extLst>
        </c:ser>
        <c:ser>
          <c:idx val="4"/>
          <c:order val="4"/>
          <c:tx>
            <c:strRef>
              <c:f>Sheet1!$B$64</c:f>
              <c:strCache>
                <c:ptCount val="1"/>
                <c:pt idx="0">
                  <c:v>Многу задоволен</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Sheet1!$C$64:$I$64</c:f>
              <c:numCache>
                <c:formatCode>0</c:formatCode>
                <c:ptCount val="7"/>
                <c:pt idx="0">
                  <c:v>0</c:v>
                </c:pt>
                <c:pt idx="1">
                  <c:v>9</c:v>
                </c:pt>
                <c:pt idx="2">
                  <c:v>0</c:v>
                </c:pt>
                <c:pt idx="3">
                  <c:v>0</c:v>
                </c:pt>
                <c:pt idx="4">
                  <c:v>13</c:v>
                </c:pt>
                <c:pt idx="5">
                  <c:v>0</c:v>
                </c:pt>
                <c:pt idx="6">
                  <c:v>4</c:v>
                </c:pt>
              </c:numCache>
            </c:numRef>
          </c:val>
          <c:extLst>
            <c:ext xmlns:c16="http://schemas.microsoft.com/office/drawing/2014/chart" uri="{C3380CC4-5D6E-409C-BE32-E72D297353CC}">
              <c16:uniqueId val="{00000004-1072-4F5B-9A2B-23310ED8BD3F}"/>
            </c:ext>
          </c:extLst>
        </c:ser>
        <c:ser>
          <c:idx val="5"/>
          <c:order val="5"/>
          <c:tx>
            <c:strRef>
              <c:f>Sheet1!$B$65</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Sheet1!$C$65:$I$65</c:f>
              <c:numCache>
                <c:formatCode>0</c:formatCode>
                <c:ptCount val="7"/>
                <c:pt idx="0">
                  <c:v>88</c:v>
                </c:pt>
                <c:pt idx="1">
                  <c:v>78</c:v>
                </c:pt>
                <c:pt idx="2">
                  <c:v>87</c:v>
                </c:pt>
                <c:pt idx="3">
                  <c:v>100</c:v>
                </c:pt>
                <c:pt idx="4">
                  <c:v>22</c:v>
                </c:pt>
                <c:pt idx="5">
                  <c:v>92</c:v>
                </c:pt>
                <c:pt idx="6">
                  <c:v>87</c:v>
                </c:pt>
              </c:numCache>
            </c:numRef>
          </c:val>
          <c:extLst>
            <c:ext xmlns:c16="http://schemas.microsoft.com/office/drawing/2014/chart" uri="{C3380CC4-5D6E-409C-BE32-E72D297353CC}">
              <c16:uniqueId val="{00000005-1072-4F5B-9A2B-23310ED8BD3F}"/>
            </c:ext>
          </c:extLst>
        </c:ser>
        <c:dLbls>
          <c:dLblPos val="ctr"/>
          <c:showLegendKey val="0"/>
          <c:showVal val="1"/>
          <c:showCatName val="0"/>
          <c:showSerName val="0"/>
          <c:showPercent val="0"/>
          <c:showBubbleSize val="0"/>
        </c:dLbls>
        <c:gapWidth val="50"/>
        <c:overlap val="100"/>
        <c:axId val="1270495680"/>
        <c:axId val="1270496096"/>
      </c:barChart>
      <c:catAx>
        <c:axId val="127049568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0496096"/>
        <c:crosses val="autoZero"/>
        <c:auto val="1"/>
        <c:lblAlgn val="ctr"/>
        <c:lblOffset val="100"/>
        <c:noMultiLvlLbl val="0"/>
      </c:catAx>
      <c:valAx>
        <c:axId val="127049609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049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Sheet3!$G$2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Sheet3!$F$3:$F$6</c:f>
              <c:strCache>
                <c:ptCount val="4"/>
                <c:pt idx="0">
                  <c:v>Нема тетратки или друг прибор кој треба да е бесплатен</c:v>
                </c:pt>
                <c:pt idx="1">
                  <c:v>Слаба настава</c:v>
                </c:pt>
                <c:pt idx="2">
                  <c:v>Простории во лоша состојба</c:v>
                </c:pt>
                <c:pt idx="3">
                  <c:v>Се бара плаќање за работи кои треба да се бесплатни</c:v>
                </c:pt>
              </c:strCache>
            </c:strRef>
          </c:cat>
          <c:val>
            <c:numRef>
              <c:f>Sheet3!$G$3:$G$6</c:f>
              <c:numCache>
                <c:formatCode>0.00%</c:formatCode>
                <c:ptCount val="4"/>
                <c:pt idx="0">
                  <c:v>0.5</c:v>
                </c:pt>
                <c:pt idx="1">
                  <c:v>0.5</c:v>
                </c:pt>
                <c:pt idx="2">
                  <c:v>0.1</c:v>
                </c:pt>
                <c:pt idx="3">
                  <c:v>0.3</c:v>
                </c:pt>
              </c:numCache>
            </c:numRef>
          </c:val>
          <c:extLst>
            <c:ext xmlns:c16="http://schemas.microsoft.com/office/drawing/2014/chart" uri="{C3380CC4-5D6E-409C-BE32-E72D297353CC}">
              <c16:uniqueId val="{00000000-FDE6-4FFC-A3DF-ACDF2681643F}"/>
            </c:ext>
          </c:extLst>
        </c:ser>
        <c:ser>
          <c:idx val="1"/>
          <c:order val="1"/>
          <c:tx>
            <c:strRef>
              <c:f>Sheet3!$H$2</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Sheet3!$F$3:$F$6</c:f>
              <c:strCache>
                <c:ptCount val="4"/>
                <c:pt idx="0">
                  <c:v>Нема тетратки или друг прибор кој треба да е бесплатен</c:v>
                </c:pt>
                <c:pt idx="1">
                  <c:v>Слаба настава</c:v>
                </c:pt>
                <c:pt idx="2">
                  <c:v>Простории во лоша состојба</c:v>
                </c:pt>
                <c:pt idx="3">
                  <c:v>Се бара плаќање за работи кои треба да се бесплатни</c:v>
                </c:pt>
              </c:strCache>
            </c:strRef>
          </c:cat>
          <c:val>
            <c:numRef>
              <c:f>Sheet3!$H$3:$H$6</c:f>
              <c:numCache>
                <c:formatCode>0.00%</c:formatCode>
                <c:ptCount val="4"/>
                <c:pt idx="0">
                  <c:v>0.71399999999999997</c:v>
                </c:pt>
                <c:pt idx="1">
                  <c:v>0.57099999999999995</c:v>
                </c:pt>
                <c:pt idx="2" formatCode="General">
                  <c:v>0</c:v>
                </c:pt>
                <c:pt idx="3">
                  <c:v>0.42899999999999999</c:v>
                </c:pt>
              </c:numCache>
            </c:numRef>
          </c:val>
          <c:extLst>
            <c:ext xmlns:c16="http://schemas.microsoft.com/office/drawing/2014/chart" uri="{C3380CC4-5D6E-409C-BE32-E72D297353CC}">
              <c16:uniqueId val="{00000001-FDE6-4FFC-A3DF-ACDF2681643F}"/>
            </c:ext>
          </c:extLst>
        </c:ser>
        <c:ser>
          <c:idx val="2"/>
          <c:order val="2"/>
          <c:tx>
            <c:strRef>
              <c:f>Sheet3!$I$2</c:f>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Sheet3!$F$3:$F$6</c:f>
              <c:strCache>
                <c:ptCount val="4"/>
                <c:pt idx="0">
                  <c:v>Нема тетратки или друг прибор кој треба да е бесплатен</c:v>
                </c:pt>
                <c:pt idx="1">
                  <c:v>Слаба настава</c:v>
                </c:pt>
                <c:pt idx="2">
                  <c:v>Простории во лоша состојба</c:v>
                </c:pt>
                <c:pt idx="3">
                  <c:v>Се бара плаќање за работи кои треба да се бесплатни</c:v>
                </c:pt>
              </c:strCache>
            </c:strRef>
          </c:cat>
          <c:val>
            <c:numRef>
              <c:f>Sheet3!$I$3:$I$6</c:f>
              <c:numCache>
                <c:formatCode>General</c:formatCode>
                <c:ptCount val="4"/>
              </c:numCache>
            </c:numRef>
          </c:val>
          <c:extLst>
            <c:ext xmlns:c16="http://schemas.microsoft.com/office/drawing/2014/chart" uri="{C3380CC4-5D6E-409C-BE32-E72D297353CC}">
              <c16:uniqueId val="{00000002-FDE6-4FFC-A3DF-ACDF2681643F}"/>
            </c:ext>
          </c:extLst>
        </c:ser>
        <c:dLbls>
          <c:dLblPos val="outEnd"/>
          <c:showLegendKey val="0"/>
          <c:showVal val="1"/>
          <c:showCatName val="0"/>
          <c:showSerName val="0"/>
          <c:showPercent val="0"/>
          <c:showBubbleSize val="0"/>
        </c:dLbls>
        <c:gapWidth val="219"/>
        <c:overlap val="-27"/>
        <c:axId val="1150183680"/>
        <c:axId val="1150192832"/>
      </c:barChart>
      <c:catAx>
        <c:axId val="115018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92832"/>
        <c:crosses val="autoZero"/>
        <c:auto val="1"/>
        <c:lblAlgn val="ctr"/>
        <c:lblOffset val="100"/>
        <c:noMultiLvlLbl val="0"/>
      </c:catAx>
      <c:valAx>
        <c:axId val="11501928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8368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Sheet3!$G$2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Sheet3!$F$3:$F$8</c:f>
              <c:strCache>
                <c:ptCount val="6"/>
                <c:pt idx="0">
                  <c:v>Чести и неоправдани отсуства на лекари</c:v>
                </c:pt>
                <c:pt idx="1">
                  <c:v>Третиран од вработените без почит</c:v>
                </c:pt>
                <c:pt idx="2">
                  <c:v>Нема лекови</c:v>
                </c:pt>
                <c:pt idx="3">
                  <c:v>Долго време за чекање</c:v>
                </c:pt>
                <c:pt idx="4">
                  <c:v>Просториите се нечисти</c:v>
                </c:pt>
                <c:pt idx="5">
                  <c:v>Се бара плаќање за услуги кои треба да се бесплатни</c:v>
                </c:pt>
              </c:strCache>
            </c:strRef>
          </c:cat>
          <c:val>
            <c:numRef>
              <c:f>Sheet3!$G$3:$G$8</c:f>
              <c:numCache>
                <c:formatCode>0.00%</c:formatCode>
                <c:ptCount val="6"/>
                <c:pt idx="0">
                  <c:v>0.39100000000000001</c:v>
                </c:pt>
                <c:pt idx="1">
                  <c:v>0.5</c:v>
                </c:pt>
                <c:pt idx="2">
                  <c:v>0.58699999999999997</c:v>
                </c:pt>
                <c:pt idx="3">
                  <c:v>0.67400000000000004</c:v>
                </c:pt>
                <c:pt idx="4">
                  <c:v>6.5000000000000002E-2</c:v>
                </c:pt>
                <c:pt idx="5">
                  <c:v>0.32600000000000001</c:v>
                </c:pt>
              </c:numCache>
            </c:numRef>
          </c:val>
          <c:extLst>
            <c:ext xmlns:c16="http://schemas.microsoft.com/office/drawing/2014/chart" uri="{C3380CC4-5D6E-409C-BE32-E72D297353CC}">
              <c16:uniqueId val="{00000000-1DAB-423D-8B4D-1C04D155D852}"/>
            </c:ext>
          </c:extLst>
        </c:ser>
        <c:ser>
          <c:idx val="1"/>
          <c:order val="1"/>
          <c:tx>
            <c:strRef>
              <c:f>Sheet3!$H$2</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Sheet3!$F$3:$F$8</c:f>
              <c:strCache>
                <c:ptCount val="6"/>
                <c:pt idx="0">
                  <c:v>Чести и неоправдани отсуства на лекари</c:v>
                </c:pt>
                <c:pt idx="1">
                  <c:v>Третиран од вработените без почит</c:v>
                </c:pt>
                <c:pt idx="2">
                  <c:v>Нема лекови</c:v>
                </c:pt>
                <c:pt idx="3">
                  <c:v>Долго време за чекање</c:v>
                </c:pt>
                <c:pt idx="4">
                  <c:v>Просториите се нечисти</c:v>
                </c:pt>
                <c:pt idx="5">
                  <c:v>Се бара плаќање за услуги кои треба да се бесплатни</c:v>
                </c:pt>
              </c:strCache>
            </c:strRef>
          </c:cat>
          <c:val>
            <c:numRef>
              <c:f>Sheet3!$H$3:$H$8</c:f>
              <c:numCache>
                <c:formatCode>0.00%</c:formatCode>
                <c:ptCount val="6"/>
                <c:pt idx="0">
                  <c:v>6.7000000000000004E-2</c:v>
                </c:pt>
                <c:pt idx="1">
                  <c:v>0.4</c:v>
                </c:pt>
                <c:pt idx="2">
                  <c:v>0.46700000000000003</c:v>
                </c:pt>
                <c:pt idx="3">
                  <c:v>0.86699999999999999</c:v>
                </c:pt>
                <c:pt idx="4">
                  <c:v>0.2</c:v>
                </c:pt>
                <c:pt idx="5">
                  <c:v>0.33300000000000002</c:v>
                </c:pt>
              </c:numCache>
            </c:numRef>
          </c:val>
          <c:extLst>
            <c:ext xmlns:c16="http://schemas.microsoft.com/office/drawing/2014/chart" uri="{C3380CC4-5D6E-409C-BE32-E72D297353CC}">
              <c16:uniqueId val="{00000001-1DAB-423D-8B4D-1C04D155D852}"/>
            </c:ext>
          </c:extLst>
        </c:ser>
        <c:ser>
          <c:idx val="2"/>
          <c:order val="2"/>
          <c:tx>
            <c:strRef>
              <c:f>Sheet3!$I$2</c:f>
              <c:strCache>
                <c:ptCount val="1"/>
                <c:pt idx="0">
                  <c:v>Стари лица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Sheet3!$F$3:$F$8</c:f>
              <c:strCache>
                <c:ptCount val="6"/>
                <c:pt idx="0">
                  <c:v>Чести и неоправдани отсуства на лекари</c:v>
                </c:pt>
                <c:pt idx="1">
                  <c:v>Третиран од вработените без почит</c:v>
                </c:pt>
                <c:pt idx="2">
                  <c:v>Нема лекови</c:v>
                </c:pt>
                <c:pt idx="3">
                  <c:v>Долго време за чекање</c:v>
                </c:pt>
                <c:pt idx="4">
                  <c:v>Просториите се нечисти</c:v>
                </c:pt>
                <c:pt idx="5">
                  <c:v>Се бара плаќање за услуги кои треба да се бесплатни</c:v>
                </c:pt>
              </c:strCache>
            </c:strRef>
          </c:cat>
          <c:val>
            <c:numRef>
              <c:f>Sheet3!$I$3:$I$8</c:f>
              <c:numCache>
                <c:formatCode>0.00%</c:formatCode>
                <c:ptCount val="6"/>
                <c:pt idx="0">
                  <c:v>0.46200000000000002</c:v>
                </c:pt>
                <c:pt idx="1">
                  <c:v>0.154</c:v>
                </c:pt>
                <c:pt idx="2">
                  <c:v>0.76900000000000002</c:v>
                </c:pt>
                <c:pt idx="3">
                  <c:v>0.84599999999999997</c:v>
                </c:pt>
                <c:pt idx="4">
                  <c:v>0</c:v>
                </c:pt>
                <c:pt idx="5">
                  <c:v>0.53800000000000003</c:v>
                </c:pt>
              </c:numCache>
            </c:numRef>
          </c:val>
          <c:extLst>
            <c:ext xmlns:c16="http://schemas.microsoft.com/office/drawing/2014/chart" uri="{C3380CC4-5D6E-409C-BE32-E72D297353CC}">
              <c16:uniqueId val="{00000002-1DAB-423D-8B4D-1C04D155D852}"/>
            </c:ext>
          </c:extLst>
        </c:ser>
        <c:dLbls>
          <c:dLblPos val="ctr"/>
          <c:showLegendKey val="0"/>
          <c:showVal val="1"/>
          <c:showCatName val="0"/>
          <c:showSerName val="0"/>
          <c:showPercent val="0"/>
          <c:showBubbleSize val="0"/>
        </c:dLbls>
        <c:gapWidth val="219"/>
        <c:overlap val="100"/>
        <c:axId val="1261379520"/>
        <c:axId val="1261382016"/>
      </c:barChart>
      <c:catAx>
        <c:axId val="126137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1382016"/>
        <c:crosses val="autoZero"/>
        <c:auto val="1"/>
        <c:lblAlgn val="ctr"/>
        <c:lblOffset val="100"/>
        <c:noMultiLvlLbl val="0"/>
      </c:catAx>
      <c:valAx>
        <c:axId val="12613820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6137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Sheet1!$A$2</c:f>
              <c:strCache>
                <c:ptCount val="1"/>
                <c:pt idx="0">
                  <c:v>Урбани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Sheet1!$B$2:$D$2</c:f>
              <c:numCache>
                <c:formatCode>0</c:formatCode>
                <c:ptCount val="3"/>
                <c:pt idx="0">
                  <c:v>47</c:v>
                </c:pt>
                <c:pt idx="1">
                  <c:v>52</c:v>
                </c:pt>
                <c:pt idx="2">
                  <c:v>19</c:v>
                </c:pt>
              </c:numCache>
            </c:numRef>
          </c:val>
          <c:extLst>
            <c:ext xmlns:c16="http://schemas.microsoft.com/office/drawing/2014/chart" uri="{C3380CC4-5D6E-409C-BE32-E72D297353CC}">
              <c16:uniqueId val="{00000000-06AB-4619-9DF3-10076426757C}"/>
            </c:ext>
          </c:extLst>
        </c:ser>
        <c:ser>
          <c:idx val="1"/>
          <c:order val="1"/>
          <c:tx>
            <c:strRef>
              <c:f>Sheet1!$A$3</c:f>
              <c:strCache>
                <c:ptCount val="1"/>
                <c:pt idx="0">
                  <c:v>Рурални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Sheet1!$B$3:$D$3</c:f>
              <c:numCache>
                <c:formatCode>0</c:formatCode>
                <c:ptCount val="3"/>
                <c:pt idx="0">
                  <c:v>53</c:v>
                </c:pt>
                <c:pt idx="1">
                  <c:v>48</c:v>
                </c:pt>
                <c:pt idx="2">
                  <c:v>81</c:v>
                </c:pt>
              </c:numCache>
            </c:numRef>
          </c:val>
          <c:extLst>
            <c:ext xmlns:c16="http://schemas.microsoft.com/office/drawing/2014/chart" uri="{C3380CC4-5D6E-409C-BE32-E72D297353CC}">
              <c16:uniqueId val="{00000001-06AB-4619-9DF3-10076426757C}"/>
            </c:ext>
          </c:extLst>
        </c:ser>
        <c:dLbls>
          <c:dLblPos val="ctr"/>
          <c:showLegendKey val="0"/>
          <c:showVal val="1"/>
          <c:showCatName val="0"/>
          <c:showSerName val="0"/>
          <c:showPercent val="0"/>
          <c:showBubbleSize val="0"/>
        </c:dLbls>
        <c:gapWidth val="219"/>
        <c:overlap val="100"/>
        <c:axId val="2004850640"/>
        <c:axId val="2004851472"/>
      </c:barChart>
      <c:catAx>
        <c:axId val="2004850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4851472"/>
        <c:crosses val="autoZero"/>
        <c:auto val="1"/>
        <c:lblAlgn val="ctr"/>
        <c:lblOffset val="100"/>
        <c:noMultiLvlLbl val="0"/>
      </c:catAx>
      <c:valAx>
        <c:axId val="200485147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485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18-24</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родителк</c:v>
                </c:pt>
              </c:strCache>
            </c:strRef>
          </c:cat>
          <c:val>
            <c:numRef>
              <c:f>Sheet1!$B$2:$D$2</c:f>
              <c:numCache>
                <c:formatCode>0</c:formatCode>
                <c:ptCount val="3"/>
                <c:pt idx="0">
                  <c:v>8</c:v>
                </c:pt>
                <c:pt idx="1">
                  <c:v>0</c:v>
                </c:pt>
                <c:pt idx="2">
                  <c:v>0</c:v>
                </c:pt>
              </c:numCache>
            </c:numRef>
          </c:val>
          <c:extLst>
            <c:ext xmlns:c16="http://schemas.microsoft.com/office/drawing/2014/chart" uri="{C3380CC4-5D6E-409C-BE32-E72D297353CC}">
              <c16:uniqueId val="{00000000-E2E1-4186-B1AC-A834E1062D73}"/>
            </c:ext>
          </c:extLst>
        </c:ser>
        <c:ser>
          <c:idx val="1"/>
          <c:order val="1"/>
          <c:tx>
            <c:strRef>
              <c:f>Sheet1!$A$3</c:f>
              <c:strCache>
                <c:ptCount val="1"/>
                <c:pt idx="0">
                  <c:v>25-34</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родителк</c:v>
                </c:pt>
              </c:strCache>
            </c:strRef>
          </c:cat>
          <c:val>
            <c:numRef>
              <c:f>Sheet1!$B$3:$D$3</c:f>
              <c:numCache>
                <c:formatCode>0</c:formatCode>
                <c:ptCount val="3"/>
                <c:pt idx="0">
                  <c:v>4</c:v>
                </c:pt>
                <c:pt idx="1">
                  <c:v>0</c:v>
                </c:pt>
                <c:pt idx="2">
                  <c:v>11</c:v>
                </c:pt>
              </c:numCache>
            </c:numRef>
          </c:val>
          <c:extLst>
            <c:ext xmlns:c16="http://schemas.microsoft.com/office/drawing/2014/chart" uri="{C3380CC4-5D6E-409C-BE32-E72D297353CC}">
              <c16:uniqueId val="{00000001-E2E1-4186-B1AC-A834E1062D73}"/>
            </c:ext>
          </c:extLst>
        </c:ser>
        <c:ser>
          <c:idx val="2"/>
          <c:order val="2"/>
          <c:tx>
            <c:strRef>
              <c:f>Sheet1!$A$4</c:f>
              <c:strCache>
                <c:ptCount val="1"/>
                <c:pt idx="0">
                  <c:v>35-44</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родителк</c:v>
                </c:pt>
              </c:strCache>
            </c:strRef>
          </c:cat>
          <c:val>
            <c:numRef>
              <c:f>Sheet1!$B$4:$D$4</c:f>
              <c:numCache>
                <c:formatCode>0</c:formatCode>
                <c:ptCount val="3"/>
                <c:pt idx="0">
                  <c:v>20</c:v>
                </c:pt>
                <c:pt idx="1">
                  <c:v>0</c:v>
                </c:pt>
                <c:pt idx="2">
                  <c:v>59</c:v>
                </c:pt>
              </c:numCache>
            </c:numRef>
          </c:val>
          <c:extLst>
            <c:ext xmlns:c16="http://schemas.microsoft.com/office/drawing/2014/chart" uri="{C3380CC4-5D6E-409C-BE32-E72D297353CC}">
              <c16:uniqueId val="{00000002-E2E1-4186-B1AC-A834E1062D73}"/>
            </c:ext>
          </c:extLst>
        </c:ser>
        <c:ser>
          <c:idx val="3"/>
          <c:order val="3"/>
          <c:tx>
            <c:strRef>
              <c:f>Sheet1!$A$5</c:f>
              <c:strCache>
                <c:ptCount val="1"/>
                <c:pt idx="0">
                  <c:v>45-54</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родителк</c:v>
                </c:pt>
              </c:strCache>
            </c:strRef>
          </c:cat>
          <c:val>
            <c:numRef>
              <c:f>Sheet1!$B$5:$D$5</c:f>
              <c:numCache>
                <c:formatCode>0</c:formatCode>
                <c:ptCount val="3"/>
                <c:pt idx="0">
                  <c:v>13</c:v>
                </c:pt>
                <c:pt idx="1">
                  <c:v>0</c:v>
                </c:pt>
                <c:pt idx="2">
                  <c:v>7</c:v>
                </c:pt>
              </c:numCache>
            </c:numRef>
          </c:val>
          <c:extLst>
            <c:ext xmlns:c16="http://schemas.microsoft.com/office/drawing/2014/chart" uri="{C3380CC4-5D6E-409C-BE32-E72D297353CC}">
              <c16:uniqueId val="{00000003-E2E1-4186-B1AC-A834E1062D73}"/>
            </c:ext>
          </c:extLst>
        </c:ser>
        <c:ser>
          <c:idx val="4"/>
          <c:order val="4"/>
          <c:tx>
            <c:strRef>
              <c:f>Sheet1!$A$6</c:f>
              <c:strCache>
                <c:ptCount val="1"/>
                <c:pt idx="0">
                  <c:v>55-64</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родителк</c:v>
                </c:pt>
              </c:strCache>
            </c:strRef>
          </c:cat>
          <c:val>
            <c:numRef>
              <c:f>Sheet1!$B$6:$D$6</c:f>
              <c:numCache>
                <c:formatCode>0</c:formatCode>
                <c:ptCount val="3"/>
                <c:pt idx="0">
                  <c:v>20</c:v>
                </c:pt>
                <c:pt idx="1">
                  <c:v>0</c:v>
                </c:pt>
                <c:pt idx="2">
                  <c:v>22</c:v>
                </c:pt>
              </c:numCache>
            </c:numRef>
          </c:val>
          <c:extLst>
            <c:ext xmlns:c16="http://schemas.microsoft.com/office/drawing/2014/chart" uri="{C3380CC4-5D6E-409C-BE32-E72D297353CC}">
              <c16:uniqueId val="{00000004-E2E1-4186-B1AC-A834E1062D73}"/>
            </c:ext>
          </c:extLst>
        </c:ser>
        <c:ser>
          <c:idx val="5"/>
          <c:order val="5"/>
          <c:tx>
            <c:strRef>
              <c:f>Sheet1!$A$7</c:f>
              <c:strCache>
                <c:ptCount val="1"/>
                <c:pt idx="0">
                  <c:v>Над 65</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родителк</c:v>
                </c:pt>
              </c:strCache>
            </c:strRef>
          </c:cat>
          <c:val>
            <c:numRef>
              <c:f>Sheet1!$B$7:$D$7</c:f>
              <c:numCache>
                <c:formatCode>0</c:formatCode>
                <c:ptCount val="3"/>
                <c:pt idx="0">
                  <c:v>36</c:v>
                </c:pt>
                <c:pt idx="1">
                  <c:v>100</c:v>
                </c:pt>
                <c:pt idx="2">
                  <c:v>0</c:v>
                </c:pt>
              </c:numCache>
            </c:numRef>
          </c:val>
          <c:extLst>
            <c:ext xmlns:c16="http://schemas.microsoft.com/office/drawing/2014/chart" uri="{C3380CC4-5D6E-409C-BE32-E72D297353CC}">
              <c16:uniqueId val="{00000005-E2E1-4186-B1AC-A834E1062D73}"/>
            </c:ext>
          </c:extLst>
        </c:ser>
        <c:dLbls>
          <c:dLblPos val="outEnd"/>
          <c:showLegendKey val="0"/>
          <c:showVal val="1"/>
          <c:showCatName val="0"/>
          <c:showSerName val="0"/>
          <c:showPercent val="0"/>
          <c:showBubbleSize val="0"/>
        </c:dLbls>
        <c:gapWidth val="355"/>
        <c:overlap val="-70"/>
        <c:axId val="2001804608"/>
        <c:axId val="2001800864"/>
      </c:barChart>
      <c:catAx>
        <c:axId val="200180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800864"/>
        <c:crosses val="autoZero"/>
        <c:auto val="1"/>
        <c:lblAlgn val="ctr"/>
        <c:lblOffset val="100"/>
        <c:noMultiLvlLbl val="0"/>
      </c:catAx>
      <c:valAx>
        <c:axId val="2001800864"/>
        <c:scaling>
          <c:orientation val="minMax"/>
          <c:max val="100"/>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80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k-MK" dirty="0"/>
              <a:t>Однос со главата на домаќинството</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mk-MK"/>
        </a:p>
      </c:txPr>
    </c:title>
    <c:autoTitleDeleted val="0"/>
    <c:plotArea>
      <c:layout/>
      <c:barChart>
        <c:barDir val="col"/>
        <c:grouping val="clustered"/>
        <c:varyColors val="0"/>
        <c:ser>
          <c:idx val="0"/>
          <c:order val="0"/>
          <c:tx>
            <c:strRef>
              <c:f>Sheet1!$A$2</c:f>
              <c:strCache>
                <c:ptCount val="1"/>
                <c:pt idx="0">
                  <c:v>Глава на домаќинството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Sheet1!$B$2:$D$2</c:f>
              <c:numCache>
                <c:formatCode>0</c:formatCode>
                <c:ptCount val="3"/>
                <c:pt idx="0">
                  <c:v>71.099999999999994</c:v>
                </c:pt>
                <c:pt idx="1">
                  <c:v>73.900000000000006</c:v>
                </c:pt>
                <c:pt idx="2">
                  <c:v>85.2</c:v>
                </c:pt>
              </c:numCache>
            </c:numRef>
          </c:val>
          <c:extLst>
            <c:ext xmlns:c16="http://schemas.microsoft.com/office/drawing/2014/chart" uri="{C3380CC4-5D6E-409C-BE32-E72D297353CC}">
              <c16:uniqueId val="{00000000-B6E8-49CD-B673-649E79C41C1D}"/>
            </c:ext>
          </c:extLst>
        </c:ser>
        <c:ser>
          <c:idx val="1"/>
          <c:order val="1"/>
          <c:tx>
            <c:strRef>
              <c:f>Sheet1!$A$3</c:f>
              <c:strCache>
                <c:ptCount val="1"/>
                <c:pt idx="0">
                  <c:v>Сопруг/а на главата на домаќинството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Sheet1!$B$3:$D$3</c:f>
              <c:numCache>
                <c:formatCode>0</c:formatCode>
                <c:ptCount val="3"/>
                <c:pt idx="0">
                  <c:v>18.399999999999999</c:v>
                </c:pt>
                <c:pt idx="1">
                  <c:v>13</c:v>
                </c:pt>
                <c:pt idx="2">
                  <c:v>3.7</c:v>
                </c:pt>
              </c:numCache>
            </c:numRef>
          </c:val>
          <c:extLst>
            <c:ext xmlns:c16="http://schemas.microsoft.com/office/drawing/2014/chart" uri="{C3380CC4-5D6E-409C-BE32-E72D297353CC}">
              <c16:uniqueId val="{00000001-B6E8-49CD-B673-649E79C41C1D}"/>
            </c:ext>
          </c:extLst>
        </c:ser>
        <c:ser>
          <c:idx val="2"/>
          <c:order val="2"/>
          <c:tx>
            <c:strRef>
              <c:f>Sheet1!$A$4</c:f>
              <c:strCache>
                <c:ptCount val="1"/>
                <c:pt idx="0">
                  <c:v>Син/ ќерка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Sheet1!$B$4:$D$4</c:f>
              <c:numCache>
                <c:formatCode>General</c:formatCode>
                <c:ptCount val="3"/>
                <c:pt idx="0" formatCode="0">
                  <c:v>2.6</c:v>
                </c:pt>
                <c:pt idx="2" formatCode="0">
                  <c:v>7.4</c:v>
                </c:pt>
              </c:numCache>
            </c:numRef>
          </c:val>
          <c:extLst>
            <c:ext xmlns:c16="http://schemas.microsoft.com/office/drawing/2014/chart" uri="{C3380CC4-5D6E-409C-BE32-E72D297353CC}">
              <c16:uniqueId val="{00000002-B6E8-49CD-B673-649E79C41C1D}"/>
            </c:ext>
          </c:extLst>
        </c:ser>
        <c:ser>
          <c:idx val="3"/>
          <c:order val="3"/>
          <c:tx>
            <c:strRef>
              <c:f>Sheet1!$A$5</c:f>
              <c:strCache>
                <c:ptCount val="1"/>
                <c:pt idx="0">
                  <c:v>Внуче</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Sheet1!$B$5:$D$5</c:f>
              <c:numCache>
                <c:formatCode>0</c:formatCode>
                <c:ptCount val="3"/>
                <c:pt idx="0">
                  <c:v>1.3</c:v>
                </c:pt>
                <c:pt idx="1">
                  <c:v>4.3</c:v>
                </c:pt>
              </c:numCache>
            </c:numRef>
          </c:val>
          <c:extLst>
            <c:ext xmlns:c16="http://schemas.microsoft.com/office/drawing/2014/chart" uri="{C3380CC4-5D6E-409C-BE32-E72D297353CC}">
              <c16:uniqueId val="{00000003-B6E8-49CD-B673-649E79C41C1D}"/>
            </c:ext>
          </c:extLst>
        </c:ser>
        <c:ser>
          <c:idx val="4"/>
          <c:order val="4"/>
          <c:tx>
            <c:strRef>
              <c:f>Sheet1!$A$6</c:f>
              <c:strCache>
                <c:ptCount val="1"/>
                <c:pt idx="0">
                  <c:v>Татко/ мајка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Sheet1!$B$6:$D$6</c:f>
              <c:numCache>
                <c:formatCode>0</c:formatCode>
                <c:ptCount val="3"/>
                <c:pt idx="0">
                  <c:v>1.3</c:v>
                </c:pt>
                <c:pt idx="1">
                  <c:v>4.3</c:v>
                </c:pt>
              </c:numCache>
            </c:numRef>
          </c:val>
          <c:extLst>
            <c:ext xmlns:c16="http://schemas.microsoft.com/office/drawing/2014/chart" uri="{C3380CC4-5D6E-409C-BE32-E72D297353CC}">
              <c16:uniqueId val="{00000004-B6E8-49CD-B673-649E79C41C1D}"/>
            </c:ext>
          </c:extLst>
        </c:ser>
        <c:ser>
          <c:idx val="5"/>
          <c:order val="5"/>
          <c:tx>
            <c:strRef>
              <c:f>Sheet1!$A$7</c:f>
              <c:strCache>
                <c:ptCount val="1"/>
                <c:pt idx="0">
                  <c:v>Сестра/ брат</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Sheet1!$B$7:$D$7</c:f>
              <c:numCache>
                <c:formatCode>General</c:formatCode>
                <c:ptCount val="3"/>
                <c:pt idx="0" formatCode="0">
                  <c:v>2.6</c:v>
                </c:pt>
              </c:numCache>
            </c:numRef>
          </c:val>
          <c:extLst>
            <c:ext xmlns:c16="http://schemas.microsoft.com/office/drawing/2014/chart" uri="{C3380CC4-5D6E-409C-BE32-E72D297353CC}">
              <c16:uniqueId val="{00000005-B6E8-49CD-B673-649E79C41C1D}"/>
            </c:ext>
          </c:extLst>
        </c:ser>
        <c:ser>
          <c:idx val="6"/>
          <c:order val="6"/>
          <c:tx>
            <c:strRef>
              <c:f>Sheet1!$A$8</c:f>
              <c:strCache>
                <c:ptCount val="1"/>
                <c:pt idx="0">
                  <c:v>Дедо/ баба</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Sheet1!$B$8:$D$8</c:f>
              <c:numCache>
                <c:formatCode>General</c:formatCode>
                <c:ptCount val="3"/>
                <c:pt idx="0" formatCode="0">
                  <c:v>1.3</c:v>
                </c:pt>
                <c:pt idx="2" formatCode="0">
                  <c:v>4</c:v>
                </c:pt>
              </c:numCache>
            </c:numRef>
          </c:val>
          <c:extLst>
            <c:ext xmlns:c16="http://schemas.microsoft.com/office/drawing/2014/chart" uri="{C3380CC4-5D6E-409C-BE32-E72D297353CC}">
              <c16:uniqueId val="{00000006-B6E8-49CD-B673-649E79C41C1D}"/>
            </c:ext>
          </c:extLst>
        </c:ser>
        <c:ser>
          <c:idx val="7"/>
          <c:order val="7"/>
          <c:tx>
            <c:strRef>
              <c:f>Sheet1!$A$9</c:f>
              <c:strCache>
                <c:ptCount val="1"/>
                <c:pt idx="0">
                  <c:v>Друг роднина</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Sheet1!$B$9:$D$9</c:f>
              <c:numCache>
                <c:formatCode>0</c:formatCode>
                <c:ptCount val="3"/>
                <c:pt idx="0">
                  <c:v>1.3</c:v>
                </c:pt>
                <c:pt idx="1">
                  <c:v>4.3</c:v>
                </c:pt>
              </c:numCache>
            </c:numRef>
          </c:val>
          <c:extLst>
            <c:ext xmlns:c16="http://schemas.microsoft.com/office/drawing/2014/chart" uri="{C3380CC4-5D6E-409C-BE32-E72D297353CC}">
              <c16:uniqueId val="{00000007-B6E8-49CD-B673-649E79C41C1D}"/>
            </c:ext>
          </c:extLst>
        </c:ser>
        <c:dLbls>
          <c:dLblPos val="outEnd"/>
          <c:showLegendKey val="0"/>
          <c:showVal val="1"/>
          <c:showCatName val="0"/>
          <c:showSerName val="0"/>
          <c:showPercent val="0"/>
          <c:showBubbleSize val="0"/>
        </c:dLbls>
        <c:gapWidth val="219"/>
        <c:overlap val="-27"/>
        <c:axId val="2067325936"/>
        <c:axId val="2067328432"/>
      </c:barChart>
      <c:catAx>
        <c:axId val="206732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7328432"/>
        <c:crosses val="autoZero"/>
        <c:auto val="1"/>
        <c:lblAlgn val="ctr"/>
        <c:lblOffset val="100"/>
        <c:noMultiLvlLbl val="0"/>
      </c:catAx>
      <c:valAx>
        <c:axId val="2067328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732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k-MK" dirty="0"/>
              <a:t>Брачен</a:t>
            </a:r>
            <a:r>
              <a:rPr lang="mk-MK" baseline="0" dirty="0"/>
              <a:t> статус</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mk-MK"/>
        </a:p>
      </c:txPr>
    </c:title>
    <c:autoTitleDeleted val="0"/>
    <c:plotArea>
      <c:layout/>
      <c:barChart>
        <c:barDir val="col"/>
        <c:grouping val="clustered"/>
        <c:varyColors val="0"/>
        <c:ser>
          <c:idx val="0"/>
          <c:order val="0"/>
          <c:tx>
            <c:strRef>
              <c:f>Sheet1!$A$2</c:f>
              <c:strCache>
                <c:ptCount val="1"/>
                <c:pt idx="0">
                  <c:v>Во брак (традиционално)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Sheet1!$B$2:$D$2</c:f>
              <c:numCache>
                <c:formatCode>0</c:formatCode>
                <c:ptCount val="3"/>
                <c:pt idx="0">
                  <c:v>31.6</c:v>
                </c:pt>
                <c:pt idx="1">
                  <c:v>17.399999999999999</c:v>
                </c:pt>
              </c:numCache>
            </c:numRef>
          </c:val>
          <c:extLst>
            <c:ext xmlns:c16="http://schemas.microsoft.com/office/drawing/2014/chart" uri="{C3380CC4-5D6E-409C-BE32-E72D297353CC}">
              <c16:uniqueId val="{00000000-C2C1-483E-BA14-76F77318B4E9}"/>
            </c:ext>
          </c:extLst>
        </c:ser>
        <c:ser>
          <c:idx val="1"/>
          <c:order val="1"/>
          <c:tx>
            <c:strRef>
              <c:f>Sheet1!$A$3</c:f>
              <c:strCache>
                <c:ptCount val="1"/>
                <c:pt idx="0">
                  <c:v>Во брак (официјално)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Sheet1!$B$3:$D$3</c:f>
              <c:numCache>
                <c:formatCode>General</c:formatCode>
                <c:ptCount val="3"/>
                <c:pt idx="0" formatCode="0">
                  <c:v>7.9</c:v>
                </c:pt>
              </c:numCache>
            </c:numRef>
          </c:val>
          <c:extLst>
            <c:ext xmlns:c16="http://schemas.microsoft.com/office/drawing/2014/chart" uri="{C3380CC4-5D6E-409C-BE32-E72D297353CC}">
              <c16:uniqueId val="{00000001-C2C1-483E-BA14-76F77318B4E9}"/>
            </c:ext>
          </c:extLst>
        </c:ser>
        <c:ser>
          <c:idx val="2"/>
          <c:order val="2"/>
          <c:tx>
            <c:strRef>
              <c:f>Sheet1!$A$4</c:f>
              <c:strCache>
                <c:ptCount val="1"/>
                <c:pt idx="0">
                  <c:v>Во брак (традиционално и официјално)</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Sheet1!$B$4:$D$4</c:f>
              <c:numCache>
                <c:formatCode>0</c:formatCode>
                <c:ptCount val="3"/>
                <c:pt idx="0">
                  <c:v>14.5</c:v>
                </c:pt>
                <c:pt idx="1">
                  <c:v>17.399999999999999</c:v>
                </c:pt>
              </c:numCache>
            </c:numRef>
          </c:val>
          <c:extLst>
            <c:ext xmlns:c16="http://schemas.microsoft.com/office/drawing/2014/chart" uri="{C3380CC4-5D6E-409C-BE32-E72D297353CC}">
              <c16:uniqueId val="{00000002-C2C1-483E-BA14-76F77318B4E9}"/>
            </c:ext>
          </c:extLst>
        </c:ser>
        <c:ser>
          <c:idx val="3"/>
          <c:order val="3"/>
          <c:tx>
            <c:strRef>
              <c:f>Sheet1!$A$5</c:f>
              <c:strCache>
                <c:ptCount val="1"/>
                <c:pt idx="0">
                  <c:v>Разведен/а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Sheet1!$B$5:$D$5</c:f>
              <c:numCache>
                <c:formatCode>General</c:formatCode>
                <c:ptCount val="3"/>
                <c:pt idx="0" formatCode="0">
                  <c:v>13.2</c:v>
                </c:pt>
                <c:pt idx="2" formatCode="0">
                  <c:v>59.3</c:v>
                </c:pt>
              </c:numCache>
            </c:numRef>
          </c:val>
          <c:extLst>
            <c:ext xmlns:c16="http://schemas.microsoft.com/office/drawing/2014/chart" uri="{C3380CC4-5D6E-409C-BE32-E72D297353CC}">
              <c16:uniqueId val="{00000003-C2C1-483E-BA14-76F77318B4E9}"/>
            </c:ext>
          </c:extLst>
        </c:ser>
        <c:ser>
          <c:idx val="4"/>
          <c:order val="4"/>
          <c:tx>
            <c:strRef>
              <c:f>Sheet1!$A$6</c:f>
              <c:strCache>
                <c:ptCount val="1"/>
                <c:pt idx="0">
                  <c:v>Живее одвоено</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Sheet1!$B$6:$D$6</c:f>
              <c:numCache>
                <c:formatCode>General</c:formatCode>
                <c:ptCount val="3"/>
                <c:pt idx="0" formatCode="0">
                  <c:v>5.3</c:v>
                </c:pt>
                <c:pt idx="2" formatCode="0">
                  <c:v>11.1</c:v>
                </c:pt>
              </c:numCache>
            </c:numRef>
          </c:val>
          <c:extLst>
            <c:ext xmlns:c16="http://schemas.microsoft.com/office/drawing/2014/chart" uri="{C3380CC4-5D6E-409C-BE32-E72D297353CC}">
              <c16:uniqueId val="{00000004-C2C1-483E-BA14-76F77318B4E9}"/>
            </c:ext>
          </c:extLst>
        </c:ser>
        <c:ser>
          <c:idx val="5"/>
          <c:order val="5"/>
          <c:tx>
            <c:strRef>
              <c:f>Sheet1!$A$7</c:f>
              <c:strCache>
                <c:ptCount val="1"/>
                <c:pt idx="0">
                  <c:v>Вдов(и)ц(а)/ партнерот починал/а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Sheet1!$B$7:$D$7</c:f>
              <c:numCache>
                <c:formatCode>0</c:formatCode>
                <c:ptCount val="3"/>
                <c:pt idx="0">
                  <c:v>22.4</c:v>
                </c:pt>
                <c:pt idx="1">
                  <c:v>52.2</c:v>
                </c:pt>
                <c:pt idx="2">
                  <c:v>22.2</c:v>
                </c:pt>
              </c:numCache>
            </c:numRef>
          </c:val>
          <c:extLst>
            <c:ext xmlns:c16="http://schemas.microsoft.com/office/drawing/2014/chart" uri="{C3380CC4-5D6E-409C-BE32-E72D297353CC}">
              <c16:uniqueId val="{00000005-C2C1-483E-BA14-76F77318B4E9}"/>
            </c:ext>
          </c:extLst>
        </c:ser>
        <c:ser>
          <c:idx val="6"/>
          <c:order val="6"/>
          <c:tx>
            <c:strRef>
              <c:f>Sheet1!$A$8</c:f>
              <c:strCache>
                <c:ptCount val="1"/>
                <c:pt idx="0">
                  <c:v>Никогаш не бил/а во брак</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Sheet1!$B$8:$D$8</c:f>
              <c:numCache>
                <c:formatCode>0</c:formatCode>
                <c:ptCount val="3"/>
                <c:pt idx="0">
                  <c:v>5.3</c:v>
                </c:pt>
                <c:pt idx="1">
                  <c:v>13</c:v>
                </c:pt>
                <c:pt idx="2">
                  <c:v>7.4</c:v>
                </c:pt>
              </c:numCache>
            </c:numRef>
          </c:val>
          <c:extLst>
            <c:ext xmlns:c16="http://schemas.microsoft.com/office/drawing/2014/chart" uri="{C3380CC4-5D6E-409C-BE32-E72D297353CC}">
              <c16:uniqueId val="{00000006-C2C1-483E-BA14-76F77318B4E9}"/>
            </c:ext>
          </c:extLst>
        </c:ser>
        <c:dLbls>
          <c:dLblPos val="outEnd"/>
          <c:showLegendKey val="0"/>
          <c:showVal val="1"/>
          <c:showCatName val="0"/>
          <c:showSerName val="0"/>
          <c:showPercent val="0"/>
          <c:showBubbleSize val="0"/>
        </c:dLbls>
        <c:gapWidth val="219"/>
        <c:overlap val="-27"/>
        <c:axId val="2072488768"/>
        <c:axId val="2072487520"/>
      </c:barChart>
      <c:catAx>
        <c:axId val="20724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72487520"/>
        <c:crosses val="autoZero"/>
        <c:auto val="1"/>
        <c:lblAlgn val="ctr"/>
        <c:lblOffset val="100"/>
        <c:noMultiLvlLbl val="0"/>
      </c:catAx>
      <c:valAx>
        <c:axId val="207248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7248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Во близина има простор со зеленило</c:v>
                </c:pt>
                <c:pt idx="1">
                  <c:v>Во близина има простор со зеленило кој е достапен за лицата со инвалидитет</c:v>
                </c:pt>
                <c:pt idx="2">
                  <c:v>Во близина има јавен простор</c:v>
                </c:pt>
                <c:pt idx="3">
                  <c:v>Во близина има јавен простор достапен на лицата со инвалидитет</c:v>
                </c:pt>
                <c:pt idx="4">
                  <c:v>Подрачје со свлечишта</c:v>
                </c:pt>
                <c:pt idx="5">
                  <c:v>Подложно на поплави</c:v>
                </c:pt>
                <c:pt idx="6">
                  <c:v>Деградирано земјиштет</c:v>
                </c:pt>
                <c:pt idx="7">
                  <c:v>Вандализирано подрачје, грди графити</c:v>
                </c:pt>
                <c:pt idx="8">
                  <c:v>На улиците има ѓубре</c:v>
                </c:pt>
                <c:pt idx="9">
                  <c:v>Има канти за отпадоци и редовно се одржуваат</c:v>
                </c:pt>
                <c:pt idx="10">
                  <c:v>Има јавно осветлување</c:v>
                </c:pt>
              </c:strCache>
            </c:strRef>
          </c:cat>
          <c:val>
            <c:numRef>
              <c:f>Sheet1!$B$2:$B$12</c:f>
              <c:numCache>
                <c:formatCode>0.00%</c:formatCode>
                <c:ptCount val="11"/>
                <c:pt idx="0">
                  <c:v>0.35099999999999998</c:v>
                </c:pt>
                <c:pt idx="1">
                  <c:v>1.4E-2</c:v>
                </c:pt>
                <c:pt idx="2">
                  <c:v>6.8000000000000005E-2</c:v>
                </c:pt>
                <c:pt idx="3">
                  <c:v>1.4E-2</c:v>
                </c:pt>
                <c:pt idx="4">
                  <c:v>0.378</c:v>
                </c:pt>
                <c:pt idx="5">
                  <c:v>0.48599999999999999</c:v>
                </c:pt>
                <c:pt idx="6">
                  <c:v>0.216</c:v>
                </c:pt>
                <c:pt idx="7">
                  <c:v>5.3999999999999999E-2</c:v>
                </c:pt>
                <c:pt idx="8">
                  <c:v>0.56799999999999995</c:v>
                </c:pt>
                <c:pt idx="9">
                  <c:v>5.3999999999999999E-2</c:v>
                </c:pt>
                <c:pt idx="10">
                  <c:v>0.48599999999999999</c:v>
                </c:pt>
              </c:numCache>
            </c:numRef>
          </c:val>
          <c:extLst>
            <c:ext xmlns:c16="http://schemas.microsoft.com/office/drawing/2014/chart" uri="{C3380CC4-5D6E-409C-BE32-E72D297353CC}">
              <c16:uniqueId val="{00000000-0F0F-4F93-B11D-59C801C01DB7}"/>
            </c:ext>
          </c:extLst>
        </c:ser>
        <c:ser>
          <c:idx val="1"/>
          <c:order val="1"/>
          <c:tx>
            <c:strRef>
              <c:f>Sheet1!$C$1</c:f>
              <c:strCache>
                <c:ptCount val="1"/>
                <c:pt idx="0">
                  <c:v>Стари лица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Во близина има простор со зеленило</c:v>
                </c:pt>
                <c:pt idx="1">
                  <c:v>Во близина има простор со зеленило кој е достапен за лицата со инвалидитет</c:v>
                </c:pt>
                <c:pt idx="2">
                  <c:v>Во близина има јавен простор</c:v>
                </c:pt>
                <c:pt idx="3">
                  <c:v>Во близина има јавен простор достапен на лицата со инвалидитет</c:v>
                </c:pt>
                <c:pt idx="4">
                  <c:v>Подрачје со свлечишта</c:v>
                </c:pt>
                <c:pt idx="5">
                  <c:v>Подложно на поплави</c:v>
                </c:pt>
                <c:pt idx="6">
                  <c:v>Деградирано земјиштет</c:v>
                </c:pt>
                <c:pt idx="7">
                  <c:v>Вандализирано подрачје, грди графити</c:v>
                </c:pt>
                <c:pt idx="8">
                  <c:v>На улиците има ѓубре</c:v>
                </c:pt>
                <c:pt idx="9">
                  <c:v>Има канти за отпадоци и редовно се одржуваат</c:v>
                </c:pt>
                <c:pt idx="10">
                  <c:v>Има јавно осветлување</c:v>
                </c:pt>
              </c:strCache>
            </c:strRef>
          </c:cat>
          <c:val>
            <c:numRef>
              <c:f>Sheet1!$C$2:$C$12</c:f>
              <c:numCache>
                <c:formatCode>0</c:formatCode>
                <c:ptCount val="11"/>
                <c:pt idx="0" formatCode="0.00%">
                  <c:v>0.30499999999999999</c:v>
                </c:pt>
                <c:pt idx="1">
                  <c:v>0</c:v>
                </c:pt>
                <c:pt idx="2" formatCode="0.00%">
                  <c:v>3.4000000000000002E-2</c:v>
                </c:pt>
                <c:pt idx="3">
                  <c:v>0</c:v>
                </c:pt>
                <c:pt idx="4" formatCode="0.00%">
                  <c:v>6.8000000000000005E-2</c:v>
                </c:pt>
                <c:pt idx="5" formatCode="0.00%">
                  <c:v>0.13600000000000001</c:v>
                </c:pt>
                <c:pt idx="6">
                  <c:v>0</c:v>
                </c:pt>
                <c:pt idx="7">
                  <c:v>0</c:v>
                </c:pt>
                <c:pt idx="8" formatCode="0.00%">
                  <c:v>0.20300000000000001</c:v>
                </c:pt>
                <c:pt idx="9" formatCode="0.00%">
                  <c:v>3.4000000000000002E-2</c:v>
                </c:pt>
                <c:pt idx="10" formatCode="0.00%">
                  <c:v>0.22</c:v>
                </c:pt>
              </c:numCache>
            </c:numRef>
          </c:val>
          <c:extLst>
            <c:ext xmlns:c16="http://schemas.microsoft.com/office/drawing/2014/chart" uri="{C3380CC4-5D6E-409C-BE32-E72D297353CC}">
              <c16:uniqueId val="{00000001-0F0F-4F93-B11D-59C801C01DB7}"/>
            </c:ext>
          </c:extLst>
        </c:ser>
        <c:ser>
          <c:idx val="2"/>
          <c:order val="2"/>
          <c:tx>
            <c:strRef>
              <c:f>Sheet1!$D$1</c:f>
              <c:strCache>
                <c:ptCount val="1"/>
                <c:pt idx="0">
                  <c:v>Семејства со самохран родител</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Во близина има простор со зеленило</c:v>
                </c:pt>
                <c:pt idx="1">
                  <c:v>Во близина има простор со зеленило кој е достапен за лицата со инвалидитет</c:v>
                </c:pt>
                <c:pt idx="2">
                  <c:v>Во близина има јавен простор</c:v>
                </c:pt>
                <c:pt idx="3">
                  <c:v>Во близина има јавен простор достапен на лицата со инвалидитет</c:v>
                </c:pt>
                <c:pt idx="4">
                  <c:v>Подрачје со свлечишта</c:v>
                </c:pt>
                <c:pt idx="5">
                  <c:v>Подложно на поплави</c:v>
                </c:pt>
                <c:pt idx="6">
                  <c:v>Деградирано земјиштет</c:v>
                </c:pt>
                <c:pt idx="7">
                  <c:v>Вандализирано подрачје, грди графити</c:v>
                </c:pt>
                <c:pt idx="8">
                  <c:v>На улиците има ѓубре</c:v>
                </c:pt>
                <c:pt idx="9">
                  <c:v>Има канти за отпадоци и редовно се одржуваат</c:v>
                </c:pt>
                <c:pt idx="10">
                  <c:v>Има јавно осветлување</c:v>
                </c:pt>
              </c:strCache>
            </c:strRef>
          </c:cat>
          <c:val>
            <c:numRef>
              <c:f>Sheet1!$D$2:$D$12</c:f>
              <c:numCache>
                <c:formatCode>0.00%</c:formatCode>
                <c:ptCount val="11"/>
                <c:pt idx="0">
                  <c:v>0.40699999999999997</c:v>
                </c:pt>
                <c:pt idx="1">
                  <c:v>0.111</c:v>
                </c:pt>
                <c:pt idx="2">
                  <c:v>7.3999999999999996E-2</c:v>
                </c:pt>
                <c:pt idx="3">
                  <c:v>0</c:v>
                </c:pt>
                <c:pt idx="4">
                  <c:v>0.33300000000000002</c:v>
                </c:pt>
                <c:pt idx="5">
                  <c:v>0.37</c:v>
                </c:pt>
                <c:pt idx="6">
                  <c:v>0.222</c:v>
                </c:pt>
                <c:pt idx="7">
                  <c:v>7.3999999999999996E-2</c:v>
                </c:pt>
                <c:pt idx="8">
                  <c:v>0.48099999999999998</c:v>
                </c:pt>
                <c:pt idx="9">
                  <c:v>7.3999999999999996E-2</c:v>
                </c:pt>
                <c:pt idx="10">
                  <c:v>0.59299999999999997</c:v>
                </c:pt>
              </c:numCache>
            </c:numRef>
          </c:val>
          <c:extLst>
            <c:ext xmlns:c16="http://schemas.microsoft.com/office/drawing/2014/chart" uri="{C3380CC4-5D6E-409C-BE32-E72D297353CC}">
              <c16:uniqueId val="{00000002-0F0F-4F93-B11D-59C801C01DB7}"/>
            </c:ext>
          </c:extLst>
        </c:ser>
        <c:dLbls>
          <c:dLblPos val="ctr"/>
          <c:showLegendKey val="0"/>
          <c:showVal val="1"/>
          <c:showCatName val="0"/>
          <c:showSerName val="0"/>
          <c:showPercent val="0"/>
          <c:showBubbleSize val="0"/>
        </c:dLbls>
        <c:gapWidth val="50"/>
        <c:overlap val="100"/>
        <c:axId val="2061202736"/>
        <c:axId val="2061196080"/>
      </c:barChart>
      <c:catAx>
        <c:axId val="20612027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mk-MK"/>
          </a:p>
        </c:txPr>
        <c:crossAx val="2061196080"/>
        <c:crosses val="autoZero"/>
        <c:auto val="1"/>
        <c:lblAlgn val="ctr"/>
        <c:lblOffset val="100"/>
        <c:noMultiLvlLbl val="0"/>
      </c:catAx>
      <c:valAx>
        <c:axId val="2061196080"/>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crossAx val="206120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80716433630952"/>
          <c:y val="4.2145593869731802E-2"/>
          <c:w val="0.74854161484882376"/>
          <c:h val="0.82806468156997615"/>
        </c:manualLayout>
      </c:layout>
      <c:barChart>
        <c:barDir val="bar"/>
        <c:grouping val="percentStacked"/>
        <c:varyColors val="0"/>
        <c:ser>
          <c:idx val="0"/>
          <c:order val="0"/>
          <c:tx>
            <c:strRef>
              <c:f>Sheet1!$B$1</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Попречености</c:v>
                </c:pt>
                <c:pt idx="1">
                  <c:v>Сиромаштија</c:v>
                </c:pt>
                <c:pt idx="2">
                  <c:v>Супстандардни услови</c:v>
                </c:pt>
                <c:pt idx="3">
                  <c:v>Семејно насилство</c:v>
                </c:pt>
                <c:pt idx="4">
                  <c:v>Ниско ниво на образование</c:v>
                </c:pt>
                <c:pt idx="5">
                  <c:v>Стари лица</c:v>
                </c:pt>
              </c:strCache>
            </c:strRef>
          </c:cat>
          <c:val>
            <c:numRef>
              <c:f>Sheet1!$B$2:$B$7</c:f>
              <c:numCache>
                <c:formatCode>0.00%</c:formatCode>
                <c:ptCount val="6"/>
                <c:pt idx="0">
                  <c:v>0</c:v>
                </c:pt>
                <c:pt idx="1">
                  <c:v>0.35099999999999998</c:v>
                </c:pt>
                <c:pt idx="2">
                  <c:v>0.26200000000000001</c:v>
                </c:pt>
                <c:pt idx="3">
                  <c:v>8.8999999999999996E-2</c:v>
                </c:pt>
                <c:pt idx="4">
                  <c:v>0.223</c:v>
                </c:pt>
                <c:pt idx="5">
                  <c:v>0.12</c:v>
                </c:pt>
              </c:numCache>
            </c:numRef>
          </c:val>
          <c:extLst>
            <c:ext xmlns:c16="http://schemas.microsoft.com/office/drawing/2014/chart" uri="{C3380CC4-5D6E-409C-BE32-E72D297353CC}">
              <c16:uniqueId val="{00000000-7D8F-43A4-866B-4E45B3C49640}"/>
            </c:ext>
          </c:extLst>
        </c:ser>
        <c:ser>
          <c:idx val="1"/>
          <c:order val="1"/>
          <c:tx>
            <c:strRef>
              <c:f>Sheet1!$C$1</c:f>
              <c:strCache>
                <c:ptCount val="1"/>
                <c:pt idx="0">
                  <c:v>Стари лица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Попречености</c:v>
                </c:pt>
                <c:pt idx="1">
                  <c:v>Сиромаштија</c:v>
                </c:pt>
                <c:pt idx="2">
                  <c:v>Супстандардни услови</c:v>
                </c:pt>
                <c:pt idx="3">
                  <c:v>Семејно насилство</c:v>
                </c:pt>
                <c:pt idx="4">
                  <c:v>Ниско ниво на образование</c:v>
                </c:pt>
                <c:pt idx="5">
                  <c:v>Стари лица</c:v>
                </c:pt>
              </c:strCache>
            </c:strRef>
          </c:cat>
          <c:val>
            <c:numRef>
              <c:f>Sheet1!$C$2:$C$7</c:f>
              <c:numCache>
                <c:formatCode>0.00%</c:formatCode>
                <c:ptCount val="6"/>
                <c:pt idx="0">
                  <c:v>0.39100000000000001</c:v>
                </c:pt>
                <c:pt idx="1">
                  <c:v>0.95699999999999996</c:v>
                </c:pt>
                <c:pt idx="2">
                  <c:v>0.73899999999999999</c:v>
                </c:pt>
                <c:pt idx="3">
                  <c:v>0.39100000000000001</c:v>
                </c:pt>
                <c:pt idx="4">
                  <c:v>0.95699999999999996</c:v>
                </c:pt>
                <c:pt idx="5">
                  <c:v>0</c:v>
                </c:pt>
              </c:numCache>
            </c:numRef>
          </c:val>
          <c:extLst>
            <c:ext xmlns:c16="http://schemas.microsoft.com/office/drawing/2014/chart" uri="{C3380CC4-5D6E-409C-BE32-E72D297353CC}">
              <c16:uniqueId val="{00000001-7D8F-43A4-866B-4E45B3C49640}"/>
            </c:ext>
          </c:extLst>
        </c:ser>
        <c:ser>
          <c:idx val="2"/>
          <c:order val="2"/>
          <c:tx>
            <c:strRef>
              <c:f>Sheet1!$D$1</c:f>
              <c:strCache>
                <c:ptCount val="1"/>
                <c:pt idx="0">
                  <c:v>Семејства со самохран родител</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Попречености</c:v>
                </c:pt>
                <c:pt idx="1">
                  <c:v>Сиромаштија</c:v>
                </c:pt>
                <c:pt idx="2">
                  <c:v>Супстандардни услови</c:v>
                </c:pt>
                <c:pt idx="3">
                  <c:v>Семејно насилство</c:v>
                </c:pt>
                <c:pt idx="4">
                  <c:v>Ниско ниво на образование</c:v>
                </c:pt>
                <c:pt idx="5">
                  <c:v>Стари лица</c:v>
                </c:pt>
              </c:strCache>
            </c:strRef>
          </c:cat>
          <c:val>
            <c:numRef>
              <c:f>Sheet1!$D$2:$D$7</c:f>
              <c:numCache>
                <c:formatCode>0.00%</c:formatCode>
                <c:ptCount val="6"/>
                <c:pt idx="0">
                  <c:v>0.23100000000000001</c:v>
                </c:pt>
                <c:pt idx="1">
                  <c:v>0.92300000000000004</c:v>
                </c:pt>
                <c:pt idx="2">
                  <c:v>0.57699999999999996</c:v>
                </c:pt>
                <c:pt idx="3">
                  <c:v>0.38500000000000001</c:v>
                </c:pt>
                <c:pt idx="4">
                  <c:v>0.42299999999999999</c:v>
                </c:pt>
                <c:pt idx="5">
                  <c:v>0</c:v>
                </c:pt>
              </c:numCache>
            </c:numRef>
          </c:val>
          <c:extLst>
            <c:ext xmlns:c16="http://schemas.microsoft.com/office/drawing/2014/chart" uri="{C3380CC4-5D6E-409C-BE32-E72D297353CC}">
              <c16:uniqueId val="{00000002-7D8F-43A4-866B-4E45B3C49640}"/>
            </c:ext>
          </c:extLst>
        </c:ser>
        <c:dLbls>
          <c:dLblPos val="ctr"/>
          <c:showLegendKey val="0"/>
          <c:showVal val="1"/>
          <c:showCatName val="0"/>
          <c:showSerName val="0"/>
          <c:showPercent val="0"/>
          <c:showBubbleSize val="0"/>
        </c:dLbls>
        <c:gapWidth val="50"/>
        <c:overlap val="100"/>
        <c:axId val="2001798784"/>
        <c:axId val="2001800448"/>
      </c:barChart>
      <c:catAx>
        <c:axId val="200179878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crossAx val="2001800448"/>
        <c:crosses val="autoZero"/>
        <c:auto val="1"/>
        <c:lblAlgn val="ctr"/>
        <c:lblOffset val="100"/>
        <c:noMultiLvlLbl val="0"/>
      </c:catAx>
      <c:valAx>
        <c:axId val="2001800448"/>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crossAx val="200179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Sheet2!$C$2</c:f>
              <c:strCache>
                <c:ptCount val="1"/>
                <c:pt idx="0">
                  <c:v>Лица со посебни потреби</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Sheet2!$B$3:$B$8</c:f>
              <c:strCache>
                <c:ptCount val="6"/>
                <c:pt idx="0">
                  <c:v>Да</c:v>
                </c:pt>
                <c:pt idx="1">
                  <c:v>Не</c:v>
                </c:pt>
                <c:pt idx="2">
                  <c:v>Да</c:v>
                </c:pt>
                <c:pt idx="3">
                  <c:v>Не</c:v>
                </c:pt>
                <c:pt idx="4">
                  <c:v>Да</c:v>
                </c:pt>
                <c:pt idx="5">
                  <c:v>Не</c:v>
                </c:pt>
              </c:strCache>
            </c:strRef>
          </c:cat>
          <c:val>
            <c:numRef>
              <c:f>Sheet2!$C$3:$C$8</c:f>
              <c:numCache>
                <c:formatCode>General</c:formatCode>
                <c:ptCount val="6"/>
                <c:pt idx="0">
                  <c:v>10</c:v>
                </c:pt>
                <c:pt idx="1">
                  <c:v>90</c:v>
                </c:pt>
                <c:pt idx="2">
                  <c:v>0</c:v>
                </c:pt>
                <c:pt idx="3">
                  <c:v>100</c:v>
                </c:pt>
                <c:pt idx="4">
                  <c:v>0</c:v>
                </c:pt>
                <c:pt idx="5">
                  <c:v>100</c:v>
                </c:pt>
              </c:numCache>
            </c:numRef>
          </c:val>
          <c:extLst>
            <c:ext xmlns:c16="http://schemas.microsoft.com/office/drawing/2014/chart" uri="{C3380CC4-5D6E-409C-BE32-E72D297353CC}">
              <c16:uniqueId val="{00000000-325A-402E-9E3F-3259F329384A}"/>
            </c:ext>
          </c:extLst>
        </c:ser>
        <c:ser>
          <c:idx val="1"/>
          <c:order val="1"/>
          <c:tx>
            <c:strRef>
              <c:f>Sheet2!$D$2</c:f>
              <c:strCache>
                <c:ptCount val="1"/>
                <c:pt idx="0">
                  <c:v>Стари лица</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Sheet2!$B$3:$B$8</c:f>
              <c:strCache>
                <c:ptCount val="6"/>
                <c:pt idx="0">
                  <c:v>Да</c:v>
                </c:pt>
                <c:pt idx="1">
                  <c:v>Не</c:v>
                </c:pt>
                <c:pt idx="2">
                  <c:v>Да</c:v>
                </c:pt>
                <c:pt idx="3">
                  <c:v>Не</c:v>
                </c:pt>
                <c:pt idx="4">
                  <c:v>Да</c:v>
                </c:pt>
                <c:pt idx="5">
                  <c:v>Не</c:v>
                </c:pt>
              </c:strCache>
            </c:strRef>
          </c:cat>
          <c:val>
            <c:numRef>
              <c:f>Sheet2!$D$3:$D$8</c:f>
              <c:numCache>
                <c:formatCode>General</c:formatCode>
                <c:ptCount val="6"/>
                <c:pt idx="0">
                  <c:v>0</c:v>
                </c:pt>
                <c:pt idx="1">
                  <c:v>100</c:v>
                </c:pt>
                <c:pt idx="2">
                  <c:v>0</c:v>
                </c:pt>
                <c:pt idx="3">
                  <c:v>100</c:v>
                </c:pt>
                <c:pt idx="4">
                  <c:v>0</c:v>
                </c:pt>
                <c:pt idx="5">
                  <c:v>100</c:v>
                </c:pt>
              </c:numCache>
            </c:numRef>
          </c:val>
          <c:extLst>
            <c:ext xmlns:c16="http://schemas.microsoft.com/office/drawing/2014/chart" uri="{C3380CC4-5D6E-409C-BE32-E72D297353CC}">
              <c16:uniqueId val="{00000001-325A-402E-9E3F-3259F329384A}"/>
            </c:ext>
          </c:extLst>
        </c:ser>
        <c:ser>
          <c:idx val="2"/>
          <c:order val="2"/>
          <c:tx>
            <c:strRef>
              <c:f>Sheet2!$E$2</c:f>
              <c:strCache>
                <c:ptCount val="1"/>
                <c:pt idx="0">
                  <c:v>Семејства со самохран родител</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Sheet2!$B$3:$B$8</c:f>
              <c:strCache>
                <c:ptCount val="6"/>
                <c:pt idx="0">
                  <c:v>Да</c:v>
                </c:pt>
                <c:pt idx="1">
                  <c:v>Не</c:v>
                </c:pt>
                <c:pt idx="2">
                  <c:v>Да</c:v>
                </c:pt>
                <c:pt idx="3">
                  <c:v>Не</c:v>
                </c:pt>
                <c:pt idx="4">
                  <c:v>Да</c:v>
                </c:pt>
                <c:pt idx="5">
                  <c:v>Не</c:v>
                </c:pt>
              </c:strCache>
            </c:strRef>
          </c:cat>
          <c:val>
            <c:numRef>
              <c:f>Sheet2!$E$3:$E$8</c:f>
              <c:numCache>
                <c:formatCode>General</c:formatCode>
                <c:ptCount val="6"/>
                <c:pt idx="0">
                  <c:v>11</c:v>
                </c:pt>
                <c:pt idx="1">
                  <c:v>89</c:v>
                </c:pt>
                <c:pt idx="2">
                  <c:v>0</c:v>
                </c:pt>
                <c:pt idx="3">
                  <c:v>100</c:v>
                </c:pt>
                <c:pt idx="4">
                  <c:v>0</c:v>
                </c:pt>
                <c:pt idx="5">
                  <c:v>100</c:v>
                </c:pt>
              </c:numCache>
            </c:numRef>
          </c:val>
          <c:extLst>
            <c:ext xmlns:c16="http://schemas.microsoft.com/office/drawing/2014/chart" uri="{C3380CC4-5D6E-409C-BE32-E72D297353CC}">
              <c16:uniqueId val="{00000002-325A-402E-9E3F-3259F329384A}"/>
            </c:ext>
          </c:extLst>
        </c:ser>
        <c:ser>
          <c:idx val="3"/>
          <c:order val="3"/>
          <c:tx>
            <c:strRef>
              <c:f>Sheet2!$F$2</c:f>
              <c:strCache>
                <c:ptCount val="1"/>
              </c:strCache>
            </c:strRef>
          </c:tx>
          <c:spPr>
            <a:gradFill flip="none" rotWithShape="1">
              <a:gsLst>
                <a:gs pos="0">
                  <a:schemeClr val="accent2">
                    <a:lumMod val="60000"/>
                  </a:schemeClr>
                </a:gs>
                <a:gs pos="75000">
                  <a:schemeClr val="accent2">
                    <a:lumMod val="60000"/>
                    <a:lumMod val="60000"/>
                    <a:lumOff val="40000"/>
                  </a:schemeClr>
                </a:gs>
                <a:gs pos="51000">
                  <a:schemeClr val="accent2">
                    <a:lumMod val="60000"/>
                    <a:alpha val="75000"/>
                  </a:schemeClr>
                </a:gs>
                <a:gs pos="100000">
                  <a:schemeClr val="accent2">
                    <a:lumMod val="60000"/>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Sheet2!$B$3:$B$8</c:f>
              <c:strCache>
                <c:ptCount val="6"/>
                <c:pt idx="0">
                  <c:v>Да</c:v>
                </c:pt>
                <c:pt idx="1">
                  <c:v>Не</c:v>
                </c:pt>
                <c:pt idx="2">
                  <c:v>Да</c:v>
                </c:pt>
                <c:pt idx="3">
                  <c:v>Не</c:v>
                </c:pt>
                <c:pt idx="4">
                  <c:v>Да</c:v>
                </c:pt>
                <c:pt idx="5">
                  <c:v>Не</c:v>
                </c:pt>
              </c:strCache>
            </c:strRef>
          </c:cat>
          <c:val>
            <c:numRef>
              <c:f>Sheet2!$F$3:$F$8</c:f>
              <c:numCache>
                <c:formatCode>General</c:formatCode>
                <c:ptCount val="6"/>
              </c:numCache>
            </c:numRef>
          </c:val>
          <c:extLst>
            <c:ext xmlns:c16="http://schemas.microsoft.com/office/drawing/2014/chart" uri="{C3380CC4-5D6E-409C-BE32-E72D297353CC}">
              <c16:uniqueId val="{00000003-325A-402E-9E3F-3259F329384A}"/>
            </c:ext>
          </c:extLst>
        </c:ser>
        <c:dLbls>
          <c:dLblPos val="outEnd"/>
          <c:showLegendKey val="0"/>
          <c:showVal val="1"/>
          <c:showCatName val="0"/>
          <c:showSerName val="0"/>
          <c:showPercent val="0"/>
          <c:showBubbleSize val="0"/>
        </c:dLbls>
        <c:gapWidth val="326"/>
        <c:overlap val="-58"/>
        <c:axId val="2011141920"/>
        <c:axId val="2011142336"/>
      </c:barChart>
      <c:catAx>
        <c:axId val="2011141920"/>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11142336"/>
        <c:crosses val="autoZero"/>
        <c:auto val="1"/>
        <c:lblAlgn val="ctr"/>
        <c:lblOffset val="100"/>
        <c:noMultiLvlLbl val="0"/>
      </c:catAx>
      <c:valAx>
        <c:axId val="2011142336"/>
        <c:scaling>
          <c:orientation val="minMax"/>
          <c:max val="100"/>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111419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Sheet2!$C$3</c:f>
              <c:strCache>
                <c:ptCount val="1"/>
                <c:pt idx="0">
                  <c:v>Да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Sheet2!$D$2:$E$2</c:f>
              <c:strCache>
                <c:ptCount val="2"/>
                <c:pt idx="0">
                  <c:v>Лица со инвалидитет</c:v>
                </c:pt>
                <c:pt idx="1">
                  <c:v>Семејства со самохрани родители</c:v>
                </c:pt>
              </c:strCache>
            </c:strRef>
          </c:cat>
          <c:val>
            <c:numRef>
              <c:f>Sheet2!$D$3:$E$3</c:f>
              <c:numCache>
                <c:formatCode>General</c:formatCode>
                <c:ptCount val="2"/>
                <c:pt idx="0">
                  <c:v>9</c:v>
                </c:pt>
                <c:pt idx="1">
                  <c:v>22</c:v>
                </c:pt>
              </c:numCache>
            </c:numRef>
          </c:val>
          <c:extLst>
            <c:ext xmlns:c16="http://schemas.microsoft.com/office/drawing/2014/chart" uri="{C3380CC4-5D6E-409C-BE32-E72D297353CC}">
              <c16:uniqueId val="{00000000-8131-423F-B931-747DD6B32158}"/>
            </c:ext>
          </c:extLst>
        </c:ser>
        <c:ser>
          <c:idx val="1"/>
          <c:order val="1"/>
          <c:tx>
            <c:strRef>
              <c:f>Sheet2!$C$4</c:f>
              <c:strCache>
                <c:ptCount val="1"/>
                <c:pt idx="0">
                  <c:v>Не</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Sheet2!$D$2:$E$2</c:f>
              <c:strCache>
                <c:ptCount val="2"/>
                <c:pt idx="0">
                  <c:v>Лица со инвалидитет</c:v>
                </c:pt>
                <c:pt idx="1">
                  <c:v>Семејства со самохрани родители</c:v>
                </c:pt>
              </c:strCache>
            </c:strRef>
          </c:cat>
          <c:val>
            <c:numRef>
              <c:f>Sheet2!$D$4:$E$4</c:f>
              <c:numCache>
                <c:formatCode>General</c:formatCode>
                <c:ptCount val="2"/>
                <c:pt idx="0">
                  <c:v>91</c:v>
                </c:pt>
                <c:pt idx="1">
                  <c:v>78</c:v>
                </c:pt>
              </c:numCache>
            </c:numRef>
          </c:val>
          <c:extLst>
            <c:ext xmlns:c16="http://schemas.microsoft.com/office/drawing/2014/chart" uri="{C3380CC4-5D6E-409C-BE32-E72D297353CC}">
              <c16:uniqueId val="{00000001-8131-423F-B931-747DD6B32158}"/>
            </c:ext>
          </c:extLst>
        </c:ser>
        <c:dLbls>
          <c:dLblPos val="ctr"/>
          <c:showLegendKey val="0"/>
          <c:showVal val="1"/>
          <c:showCatName val="0"/>
          <c:showSerName val="0"/>
          <c:showPercent val="0"/>
          <c:showBubbleSize val="0"/>
        </c:dLbls>
        <c:gapWidth val="50"/>
        <c:overlap val="100"/>
        <c:axId val="2015745216"/>
        <c:axId val="2015744384"/>
      </c:barChart>
      <c:catAx>
        <c:axId val="201574521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2015744384"/>
        <c:crosses val="autoZero"/>
        <c:auto val="1"/>
        <c:lblAlgn val="ctr"/>
        <c:lblOffset val="100"/>
        <c:noMultiLvlLbl val="0"/>
      </c:catAx>
      <c:valAx>
        <c:axId val="2015744384"/>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201574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Sheet2!$C$3</c:f>
              <c:strCache>
                <c:ptCount val="1"/>
                <c:pt idx="0">
                  <c:v>Агенција за вработување</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Sheet2!$D$2:$E$2</c:f>
              <c:strCache>
                <c:ptCount val="2"/>
                <c:pt idx="0">
                  <c:v>Лица со инвалидитет</c:v>
                </c:pt>
                <c:pt idx="1">
                  <c:v>Семејства со самохран родител</c:v>
                </c:pt>
              </c:strCache>
            </c:strRef>
          </c:cat>
          <c:val>
            <c:numRef>
              <c:f>Sheet2!$D$3:$E$3</c:f>
              <c:numCache>
                <c:formatCode>General</c:formatCode>
                <c:ptCount val="2"/>
                <c:pt idx="0">
                  <c:v>30</c:v>
                </c:pt>
                <c:pt idx="1">
                  <c:v>44</c:v>
                </c:pt>
              </c:numCache>
            </c:numRef>
          </c:val>
          <c:extLst>
            <c:ext xmlns:c16="http://schemas.microsoft.com/office/drawing/2014/chart" uri="{C3380CC4-5D6E-409C-BE32-E72D297353CC}">
              <c16:uniqueId val="{00000000-3C2C-40BE-8D8B-084E6985752A}"/>
            </c:ext>
          </c:extLst>
        </c:ser>
        <c:ser>
          <c:idx val="1"/>
          <c:order val="1"/>
          <c:tx>
            <c:strRef>
              <c:f>Sheet2!$C$4</c:f>
              <c:strCache>
                <c:ptCount val="1"/>
                <c:pt idx="0">
                  <c:v>Ниту едно</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Sheet2!$D$2:$E$2</c:f>
              <c:strCache>
                <c:ptCount val="2"/>
                <c:pt idx="0">
                  <c:v>Лица со инвалидитет</c:v>
                </c:pt>
                <c:pt idx="1">
                  <c:v>Семејства со самохран родител</c:v>
                </c:pt>
              </c:strCache>
            </c:strRef>
          </c:cat>
          <c:val>
            <c:numRef>
              <c:f>Sheet2!$D$4:$E$4</c:f>
              <c:numCache>
                <c:formatCode>General</c:formatCode>
                <c:ptCount val="2"/>
                <c:pt idx="0">
                  <c:v>70</c:v>
                </c:pt>
                <c:pt idx="1">
                  <c:v>56</c:v>
                </c:pt>
              </c:numCache>
            </c:numRef>
          </c:val>
          <c:extLst>
            <c:ext xmlns:c16="http://schemas.microsoft.com/office/drawing/2014/chart" uri="{C3380CC4-5D6E-409C-BE32-E72D297353CC}">
              <c16:uniqueId val="{00000001-3C2C-40BE-8D8B-084E6985752A}"/>
            </c:ext>
          </c:extLst>
        </c:ser>
        <c:dLbls>
          <c:showLegendKey val="0"/>
          <c:showVal val="1"/>
          <c:showCatName val="0"/>
          <c:showSerName val="0"/>
          <c:showPercent val="0"/>
          <c:showBubbleSize val="0"/>
        </c:dLbls>
        <c:gapWidth val="50"/>
        <c:overlap val="100"/>
        <c:axId val="2060737952"/>
        <c:axId val="2060737120"/>
      </c:barChart>
      <c:catAx>
        <c:axId val="2060737952"/>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0737120"/>
        <c:crosses val="autoZero"/>
        <c:auto val="1"/>
        <c:lblAlgn val="ctr"/>
        <c:lblOffset val="100"/>
        <c:noMultiLvlLbl val="0"/>
      </c:catAx>
      <c:valAx>
        <c:axId val="2060737120"/>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073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Sheet1!$A$3</c:f>
              <c:strCache>
                <c:ptCount val="1"/>
                <c:pt idx="0">
                  <c:v>Без основно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член 1</c:v>
                </c:pt>
                <c:pt idx="1">
                  <c:v>член 2</c:v>
                </c:pt>
                <c:pt idx="2">
                  <c:v>член 3</c:v>
                </c:pt>
                <c:pt idx="3">
                  <c:v>член 4</c:v>
                </c:pt>
                <c:pt idx="4">
                  <c:v>член 5</c:v>
                </c:pt>
                <c:pt idx="5">
                  <c:v>член 6</c:v>
                </c:pt>
                <c:pt idx="6">
                  <c:v>член 7</c:v>
                </c:pt>
              </c:strCache>
            </c:strRef>
          </c:cat>
          <c:val>
            <c:numRef>
              <c:f>Sheet1!$B$3:$H$3</c:f>
              <c:numCache>
                <c:formatCode>General</c:formatCode>
                <c:ptCount val="7"/>
                <c:pt idx="0">
                  <c:v>48</c:v>
                </c:pt>
                <c:pt idx="1">
                  <c:v>55</c:v>
                </c:pt>
                <c:pt idx="2">
                  <c:v>67</c:v>
                </c:pt>
                <c:pt idx="3">
                  <c:v>73</c:v>
                </c:pt>
                <c:pt idx="4">
                  <c:v>85</c:v>
                </c:pt>
                <c:pt idx="5">
                  <c:v>90</c:v>
                </c:pt>
                <c:pt idx="6">
                  <c:v>100</c:v>
                </c:pt>
              </c:numCache>
            </c:numRef>
          </c:val>
          <c:extLst>
            <c:ext xmlns:c16="http://schemas.microsoft.com/office/drawing/2014/chart" uri="{C3380CC4-5D6E-409C-BE32-E72D297353CC}">
              <c16:uniqueId val="{00000000-B5D2-4590-B24C-E59ED4540B9B}"/>
            </c:ext>
          </c:extLst>
        </c:ser>
        <c:ser>
          <c:idx val="1"/>
          <c:order val="1"/>
          <c:tx>
            <c:strRef>
              <c:f>Sheet1!$A$4</c:f>
              <c:strCache>
                <c:ptCount val="1"/>
                <c:pt idx="0">
                  <c:v>Завршено основно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член 1</c:v>
                </c:pt>
                <c:pt idx="1">
                  <c:v>член 2</c:v>
                </c:pt>
                <c:pt idx="2">
                  <c:v>член 3</c:v>
                </c:pt>
                <c:pt idx="3">
                  <c:v>член 4</c:v>
                </c:pt>
                <c:pt idx="4">
                  <c:v>член 5</c:v>
                </c:pt>
                <c:pt idx="5">
                  <c:v>член 6</c:v>
                </c:pt>
                <c:pt idx="6">
                  <c:v>член 7</c:v>
                </c:pt>
              </c:strCache>
            </c:strRef>
          </c:cat>
          <c:val>
            <c:numRef>
              <c:f>Sheet1!$B$4:$H$4</c:f>
              <c:numCache>
                <c:formatCode>General</c:formatCode>
                <c:ptCount val="7"/>
                <c:pt idx="0">
                  <c:v>29</c:v>
                </c:pt>
                <c:pt idx="1">
                  <c:v>27</c:v>
                </c:pt>
                <c:pt idx="2">
                  <c:v>13</c:v>
                </c:pt>
                <c:pt idx="3">
                  <c:v>14</c:v>
                </c:pt>
                <c:pt idx="4">
                  <c:v>15</c:v>
                </c:pt>
              </c:numCache>
            </c:numRef>
          </c:val>
          <c:extLst>
            <c:ext xmlns:c16="http://schemas.microsoft.com/office/drawing/2014/chart" uri="{C3380CC4-5D6E-409C-BE32-E72D297353CC}">
              <c16:uniqueId val="{00000001-B5D2-4590-B24C-E59ED4540B9B}"/>
            </c:ext>
          </c:extLst>
        </c:ser>
        <c:ser>
          <c:idx val="2"/>
          <c:order val="2"/>
          <c:tx>
            <c:strRef>
              <c:f>Sheet1!$A$5</c:f>
              <c:strCache>
                <c:ptCount val="1"/>
                <c:pt idx="0">
                  <c:v>Завршено стручно</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член 1</c:v>
                </c:pt>
                <c:pt idx="1">
                  <c:v>член 2</c:v>
                </c:pt>
                <c:pt idx="2">
                  <c:v>член 3</c:v>
                </c:pt>
                <c:pt idx="3">
                  <c:v>член 4</c:v>
                </c:pt>
                <c:pt idx="4">
                  <c:v>член 5</c:v>
                </c:pt>
                <c:pt idx="5">
                  <c:v>член 6</c:v>
                </c:pt>
                <c:pt idx="6">
                  <c:v>член 7</c:v>
                </c:pt>
              </c:strCache>
            </c:strRef>
          </c:cat>
          <c:val>
            <c:numRef>
              <c:f>Sheet1!$B$5:$H$5</c:f>
              <c:numCache>
                <c:formatCode>General</c:formatCode>
                <c:ptCount val="7"/>
                <c:pt idx="0">
                  <c:v>9</c:v>
                </c:pt>
                <c:pt idx="1">
                  <c:v>7</c:v>
                </c:pt>
                <c:pt idx="2">
                  <c:v>10</c:v>
                </c:pt>
                <c:pt idx="3">
                  <c:v>14</c:v>
                </c:pt>
                <c:pt idx="5">
                  <c:v>10</c:v>
                </c:pt>
              </c:numCache>
            </c:numRef>
          </c:val>
          <c:extLst>
            <c:ext xmlns:c16="http://schemas.microsoft.com/office/drawing/2014/chart" uri="{C3380CC4-5D6E-409C-BE32-E72D297353CC}">
              <c16:uniqueId val="{00000002-B5D2-4590-B24C-E59ED4540B9B}"/>
            </c:ext>
          </c:extLst>
        </c:ser>
        <c:ser>
          <c:idx val="3"/>
          <c:order val="3"/>
          <c:tx>
            <c:strRef>
              <c:f>Sheet1!$A$6</c:f>
              <c:strCache>
                <c:ptCount val="1"/>
                <c:pt idx="0">
                  <c:v>Завршено средно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член 1</c:v>
                </c:pt>
                <c:pt idx="1">
                  <c:v>член 2</c:v>
                </c:pt>
                <c:pt idx="2">
                  <c:v>член 3</c:v>
                </c:pt>
                <c:pt idx="3">
                  <c:v>член 4</c:v>
                </c:pt>
                <c:pt idx="4">
                  <c:v>член 5</c:v>
                </c:pt>
                <c:pt idx="5">
                  <c:v>член 6</c:v>
                </c:pt>
                <c:pt idx="6">
                  <c:v>член 7</c:v>
                </c:pt>
              </c:strCache>
            </c:strRef>
          </c:cat>
          <c:val>
            <c:numRef>
              <c:f>Sheet1!$B$6:$H$6</c:f>
              <c:numCache>
                <c:formatCode>General</c:formatCode>
                <c:ptCount val="7"/>
                <c:pt idx="0">
                  <c:v>14</c:v>
                </c:pt>
                <c:pt idx="1">
                  <c:v>11</c:v>
                </c:pt>
                <c:pt idx="2">
                  <c:v>7</c:v>
                </c:pt>
              </c:numCache>
            </c:numRef>
          </c:val>
          <c:extLst>
            <c:ext xmlns:c16="http://schemas.microsoft.com/office/drawing/2014/chart" uri="{C3380CC4-5D6E-409C-BE32-E72D297353CC}">
              <c16:uniqueId val="{00000003-B5D2-4590-B24C-E59ED4540B9B}"/>
            </c:ext>
          </c:extLst>
        </c:ser>
        <c:ser>
          <c:idx val="4"/>
          <c:order val="4"/>
          <c:tx>
            <c:strRef>
              <c:f>Sheet1!$A$7</c:f>
              <c:strCache>
                <c:ptCount val="1"/>
                <c:pt idx="0">
                  <c:v>Високо образование/ диплома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член 1</c:v>
                </c:pt>
                <c:pt idx="1">
                  <c:v>член 2</c:v>
                </c:pt>
                <c:pt idx="2">
                  <c:v>член 3</c:v>
                </c:pt>
                <c:pt idx="3">
                  <c:v>член 4</c:v>
                </c:pt>
                <c:pt idx="4">
                  <c:v>член 5</c:v>
                </c:pt>
                <c:pt idx="5">
                  <c:v>член 6</c:v>
                </c:pt>
                <c:pt idx="6">
                  <c:v>член 7</c:v>
                </c:pt>
              </c:strCache>
            </c:strRef>
          </c:cat>
          <c:val>
            <c:numRef>
              <c:f>Sheet1!$B$7:$H$7</c:f>
              <c:numCache>
                <c:formatCode>General</c:formatCode>
                <c:ptCount val="7"/>
                <c:pt idx="2">
                  <c:v>3</c:v>
                </c:pt>
              </c:numCache>
            </c:numRef>
          </c:val>
          <c:extLst>
            <c:ext xmlns:c16="http://schemas.microsoft.com/office/drawing/2014/chart" uri="{C3380CC4-5D6E-409C-BE32-E72D297353CC}">
              <c16:uniqueId val="{00000004-B5D2-4590-B24C-E59ED4540B9B}"/>
            </c:ext>
          </c:extLst>
        </c:ser>
        <c:dLbls>
          <c:dLblPos val="ctr"/>
          <c:showLegendKey val="0"/>
          <c:showVal val="1"/>
          <c:showCatName val="0"/>
          <c:showSerName val="0"/>
          <c:showPercent val="0"/>
          <c:showBubbleSize val="0"/>
        </c:dLbls>
        <c:gapWidth val="219"/>
        <c:overlap val="100"/>
        <c:axId val="1924656768"/>
        <c:axId val="1924656352"/>
      </c:barChart>
      <c:catAx>
        <c:axId val="192465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924656352"/>
        <c:crosses val="autoZero"/>
        <c:auto val="1"/>
        <c:lblAlgn val="ctr"/>
        <c:lblOffset val="100"/>
        <c:noMultiLvlLbl val="0"/>
      </c:catAx>
      <c:valAx>
        <c:axId val="1924656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92465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Sheet2!$C$3</c:f>
              <c:strCache>
                <c:ptCount val="1"/>
                <c:pt idx="0">
                  <c:v>Помош во барање работа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Sheet2!$D$2:$E$2</c:f>
              <c:strCache>
                <c:ptCount val="2"/>
                <c:pt idx="0">
                  <c:v>Лица со инвалидитет</c:v>
                </c:pt>
                <c:pt idx="1">
                  <c:v>Семејства со самохран родител</c:v>
                </c:pt>
              </c:strCache>
            </c:strRef>
          </c:cat>
          <c:val>
            <c:numRef>
              <c:f>Sheet2!$D$3:$E$3</c:f>
              <c:numCache>
                <c:formatCode>General</c:formatCode>
                <c:ptCount val="2"/>
                <c:pt idx="0">
                  <c:v>8</c:v>
                </c:pt>
                <c:pt idx="1">
                  <c:v>28</c:v>
                </c:pt>
              </c:numCache>
            </c:numRef>
          </c:val>
          <c:extLst>
            <c:ext xmlns:c16="http://schemas.microsoft.com/office/drawing/2014/chart" uri="{C3380CC4-5D6E-409C-BE32-E72D297353CC}">
              <c16:uniqueId val="{00000000-95AD-47F1-9734-1AD04702DD7E}"/>
            </c:ext>
          </c:extLst>
        </c:ser>
        <c:ser>
          <c:idx val="1"/>
          <c:order val="1"/>
          <c:tx>
            <c:strRef>
              <c:f>Sheet2!$C$4</c:f>
              <c:strCache>
                <c:ptCount val="1"/>
                <c:pt idx="0">
                  <c:v>Медицинско осигурување</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Sheet2!$D$2:$E$2</c:f>
              <c:strCache>
                <c:ptCount val="2"/>
                <c:pt idx="0">
                  <c:v>Лица со инвалидитет</c:v>
                </c:pt>
                <c:pt idx="1">
                  <c:v>Семејства со самохран родител</c:v>
                </c:pt>
              </c:strCache>
            </c:strRef>
          </c:cat>
          <c:val>
            <c:numRef>
              <c:f>Sheet2!$D$4:$E$4</c:f>
              <c:numCache>
                <c:formatCode>General</c:formatCode>
                <c:ptCount val="2"/>
                <c:pt idx="0">
                  <c:v>22</c:v>
                </c:pt>
                <c:pt idx="1">
                  <c:v>28</c:v>
                </c:pt>
              </c:numCache>
            </c:numRef>
          </c:val>
          <c:extLst>
            <c:ext xmlns:c16="http://schemas.microsoft.com/office/drawing/2014/chart" uri="{C3380CC4-5D6E-409C-BE32-E72D297353CC}">
              <c16:uniqueId val="{00000001-95AD-47F1-9734-1AD04702DD7E}"/>
            </c:ext>
          </c:extLst>
        </c:ser>
        <c:ser>
          <c:idx val="2"/>
          <c:order val="2"/>
          <c:tx>
            <c:strRef>
              <c:f>Sheet2!$C$5</c:f>
              <c:strCache>
                <c:ptCount val="1"/>
                <c:pt idx="0">
                  <c:v>Друго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Sheet2!$D$2:$E$2</c:f>
              <c:strCache>
                <c:ptCount val="2"/>
                <c:pt idx="0">
                  <c:v>Лица со инвалидитет</c:v>
                </c:pt>
                <c:pt idx="1">
                  <c:v>Семејства со самохран родител</c:v>
                </c:pt>
              </c:strCache>
            </c:strRef>
          </c:cat>
          <c:val>
            <c:numRef>
              <c:f>Sheet2!$D$5:$E$5</c:f>
              <c:numCache>
                <c:formatCode>General</c:formatCode>
                <c:ptCount val="2"/>
                <c:pt idx="0">
                  <c:v>11</c:v>
                </c:pt>
                <c:pt idx="1">
                  <c:v>11</c:v>
                </c:pt>
              </c:numCache>
            </c:numRef>
          </c:val>
          <c:extLst>
            <c:ext xmlns:c16="http://schemas.microsoft.com/office/drawing/2014/chart" uri="{C3380CC4-5D6E-409C-BE32-E72D297353CC}">
              <c16:uniqueId val="{00000002-95AD-47F1-9734-1AD04702DD7E}"/>
            </c:ext>
          </c:extLst>
        </c:ser>
        <c:ser>
          <c:idx val="3"/>
          <c:order val="3"/>
          <c:tx>
            <c:strRef>
              <c:f>Sheet2!$C$6</c:f>
              <c:strCache>
                <c:ptCount val="1"/>
                <c:pt idx="0">
                  <c:v>ДК/НП</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Sheet2!$D$2:$E$2</c:f>
              <c:strCache>
                <c:ptCount val="2"/>
                <c:pt idx="0">
                  <c:v>Лица со инвалидитет</c:v>
                </c:pt>
                <c:pt idx="1">
                  <c:v>Семејства со самохран родител</c:v>
                </c:pt>
              </c:strCache>
            </c:strRef>
          </c:cat>
          <c:val>
            <c:numRef>
              <c:f>Sheet2!$D$6:$E$6</c:f>
              <c:numCache>
                <c:formatCode>General</c:formatCode>
                <c:ptCount val="2"/>
                <c:pt idx="0">
                  <c:v>55</c:v>
                </c:pt>
                <c:pt idx="1">
                  <c:v>33</c:v>
                </c:pt>
              </c:numCache>
            </c:numRef>
          </c:val>
          <c:extLst>
            <c:ext xmlns:c16="http://schemas.microsoft.com/office/drawing/2014/chart" uri="{C3380CC4-5D6E-409C-BE32-E72D297353CC}">
              <c16:uniqueId val="{00000003-95AD-47F1-9734-1AD04702DD7E}"/>
            </c:ext>
          </c:extLst>
        </c:ser>
        <c:dLbls>
          <c:dLblPos val="ctr"/>
          <c:showLegendKey val="0"/>
          <c:showVal val="1"/>
          <c:showCatName val="0"/>
          <c:showSerName val="0"/>
          <c:showPercent val="0"/>
          <c:showBubbleSize val="0"/>
        </c:dLbls>
        <c:gapWidth val="50"/>
        <c:overlap val="100"/>
        <c:axId val="2011150560"/>
        <c:axId val="2011148064"/>
      </c:barChart>
      <c:catAx>
        <c:axId val="201115056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11148064"/>
        <c:crosses val="autoZero"/>
        <c:auto val="1"/>
        <c:lblAlgn val="ctr"/>
        <c:lblOffset val="100"/>
        <c:noMultiLvlLbl val="0"/>
      </c:catAx>
      <c:valAx>
        <c:axId val="2011148064"/>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1115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k-MK" dirty="0"/>
              <a:t>Лица со инвалидитет</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mk-MK"/>
        </a:p>
      </c:txPr>
    </c:title>
    <c:autoTitleDeleted val="0"/>
    <c:plotArea>
      <c:layout/>
      <c:barChart>
        <c:barDir val="col"/>
        <c:grouping val="clustered"/>
        <c:varyColors val="0"/>
        <c:ser>
          <c:idx val="0"/>
          <c:order val="0"/>
          <c:tx>
            <c:strRef>
              <c:f>Sheet2!$D$2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Sheet2!$C$3:$C$10</c:f>
              <c:strCache>
                <c:ptCount val="8"/>
                <c:pt idx="0">
                  <c:v>Поради здравствени проблеми</c:v>
                </c:pt>
                <c:pt idx="1">
                  <c:v>Работам неформална работа</c:v>
                </c:pt>
                <c:pt idx="2">
                  <c:v>Затоа што нема работни места</c:v>
                </c:pt>
                <c:pt idx="3">
                  <c:v>Пензионирани/ многу стари</c:v>
                </c:pt>
                <c:pt idx="4">
                  <c:v>Има мали деца за да се грижи за нив и/ или е бремена</c:v>
                </c:pt>
                <c:pt idx="5">
                  <c:v>Дома</c:v>
                </c:pt>
                <c:pt idx="6">
                  <c:v>Не ѝ дозволува сопругот/ таткото (за жени)</c:v>
                </c:pt>
                <c:pt idx="7">
                  <c:v>Друго/ДК</c:v>
                </c:pt>
              </c:strCache>
            </c:strRef>
          </c:cat>
          <c:val>
            <c:numRef>
              <c:f>Sheet2!$D$3:$D$10</c:f>
              <c:numCache>
                <c:formatCode>0</c:formatCode>
                <c:ptCount val="8"/>
                <c:pt idx="0">
                  <c:v>22.4</c:v>
                </c:pt>
                <c:pt idx="1">
                  <c:v>4.5</c:v>
                </c:pt>
                <c:pt idx="2">
                  <c:v>3</c:v>
                </c:pt>
                <c:pt idx="3">
                  <c:v>40.299999999999997</c:v>
                </c:pt>
                <c:pt idx="4">
                  <c:v>6</c:v>
                </c:pt>
                <c:pt idx="5">
                  <c:v>4.5</c:v>
                </c:pt>
                <c:pt idx="6">
                  <c:v>1.5</c:v>
                </c:pt>
                <c:pt idx="7">
                  <c:v>18</c:v>
                </c:pt>
              </c:numCache>
            </c:numRef>
          </c:val>
          <c:extLst>
            <c:ext xmlns:c16="http://schemas.microsoft.com/office/drawing/2014/chart" uri="{C3380CC4-5D6E-409C-BE32-E72D297353CC}">
              <c16:uniqueId val="{00000000-6590-47D7-9B4C-C7B98725A520}"/>
            </c:ext>
          </c:extLst>
        </c:ser>
        <c:dLbls>
          <c:dLblPos val="outEnd"/>
          <c:showLegendKey val="0"/>
          <c:showVal val="1"/>
          <c:showCatName val="0"/>
          <c:showSerName val="0"/>
          <c:showPercent val="0"/>
          <c:showBubbleSize val="0"/>
        </c:dLbls>
        <c:gapWidth val="219"/>
        <c:overlap val="-27"/>
        <c:axId val="2069840096"/>
        <c:axId val="2069841344"/>
      </c:barChart>
      <c:catAx>
        <c:axId val="206984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9841344"/>
        <c:crosses val="autoZero"/>
        <c:auto val="1"/>
        <c:lblAlgn val="ctr"/>
        <c:lblOffset val="100"/>
        <c:noMultiLvlLbl val="0"/>
      </c:catAx>
      <c:valAx>
        <c:axId val="206984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mk-MK" sz="1200" dirty="0"/>
                  <a:t>Процент</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984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k-MK" dirty="0"/>
              <a:t>Семејства со самохран родител</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mk-MK"/>
        </a:p>
      </c:txPr>
    </c:title>
    <c:autoTitleDeleted val="0"/>
    <c:plotArea>
      <c:layout/>
      <c:barChart>
        <c:barDir val="col"/>
        <c:grouping val="clustered"/>
        <c:varyColors val="0"/>
        <c:ser>
          <c:idx val="0"/>
          <c:order val="0"/>
          <c:tx>
            <c:strRef>
              <c:f>Sheet2!$D$2</c:f>
              <c:strCache>
                <c:ptCount val="1"/>
                <c:pt idx="0">
                  <c:v>Семејства со самохран родител</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Sheet2!$C$3:$C$8</c:f>
              <c:strCache>
                <c:ptCount val="6"/>
                <c:pt idx="0">
                  <c:v>Поради зравствени проблеми</c:v>
                </c:pt>
                <c:pt idx="1">
                  <c:v>Затоа што нема работни места</c:v>
                </c:pt>
                <c:pt idx="2">
                  <c:v>Пензионира/ многу стари</c:v>
                </c:pt>
                <c:pt idx="3">
                  <c:v>Има мали деца за да се грижи за нив и/ или е бремена</c:v>
                </c:pt>
                <c:pt idx="4">
                  <c:v>Дома</c:v>
                </c:pt>
                <c:pt idx="5">
                  <c:v>Друго/ ДК</c:v>
                </c:pt>
              </c:strCache>
            </c:strRef>
          </c:cat>
          <c:val>
            <c:numRef>
              <c:f>Sheet2!$D$3:$D$8</c:f>
              <c:numCache>
                <c:formatCode>0</c:formatCode>
                <c:ptCount val="6"/>
                <c:pt idx="0">
                  <c:v>27.8</c:v>
                </c:pt>
                <c:pt idx="1">
                  <c:v>5.6</c:v>
                </c:pt>
                <c:pt idx="2">
                  <c:v>5.6</c:v>
                </c:pt>
                <c:pt idx="3">
                  <c:v>27.8</c:v>
                </c:pt>
                <c:pt idx="4">
                  <c:v>11.1</c:v>
                </c:pt>
                <c:pt idx="5">
                  <c:v>23</c:v>
                </c:pt>
              </c:numCache>
            </c:numRef>
          </c:val>
          <c:extLst>
            <c:ext xmlns:c16="http://schemas.microsoft.com/office/drawing/2014/chart" uri="{C3380CC4-5D6E-409C-BE32-E72D297353CC}">
              <c16:uniqueId val="{00000000-04AE-4AE6-A3B0-16DC8D27E3B9}"/>
            </c:ext>
          </c:extLst>
        </c:ser>
        <c:dLbls>
          <c:dLblPos val="outEnd"/>
          <c:showLegendKey val="0"/>
          <c:showVal val="1"/>
          <c:showCatName val="0"/>
          <c:showSerName val="0"/>
          <c:showPercent val="0"/>
          <c:showBubbleSize val="0"/>
        </c:dLbls>
        <c:gapWidth val="219"/>
        <c:overlap val="-27"/>
        <c:axId val="2001804192"/>
        <c:axId val="2001793792"/>
      </c:barChart>
      <c:catAx>
        <c:axId val="200180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01793792"/>
        <c:crosses val="autoZero"/>
        <c:auto val="1"/>
        <c:lblAlgn val="ctr"/>
        <c:lblOffset val="100"/>
        <c:noMultiLvlLbl val="0"/>
      </c:catAx>
      <c:valAx>
        <c:axId val="2001793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mk-MK" sz="1200" dirty="0"/>
                  <a:t>Процент</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01804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Sheet2!$B$3</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Sheet2!$C$2:$D$2</c:f>
              <c:strCache>
                <c:ptCount val="2"/>
                <c:pt idx="0">
                  <c:v>Лица со инвалидитет</c:v>
                </c:pt>
                <c:pt idx="1">
                  <c:v>Семејства со самохран родител</c:v>
                </c:pt>
              </c:strCache>
            </c:strRef>
          </c:cat>
          <c:val>
            <c:numRef>
              <c:f>Sheet2!$C$3:$D$3</c:f>
              <c:numCache>
                <c:formatCode>0</c:formatCode>
                <c:ptCount val="2"/>
                <c:pt idx="0" formatCode="General">
                  <c:v>2</c:v>
                </c:pt>
                <c:pt idx="1">
                  <c:v>0</c:v>
                </c:pt>
              </c:numCache>
            </c:numRef>
          </c:val>
          <c:extLst>
            <c:ext xmlns:c16="http://schemas.microsoft.com/office/drawing/2014/chart" uri="{C3380CC4-5D6E-409C-BE32-E72D297353CC}">
              <c16:uniqueId val="{00000000-95C3-4BA4-9F47-61ED5E4C6AF7}"/>
            </c:ext>
          </c:extLst>
        </c:ser>
        <c:ser>
          <c:idx val="1"/>
          <c:order val="1"/>
          <c:tx>
            <c:strRef>
              <c:f>Sheet2!$B$4</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Sheet2!$C$2:$D$2</c:f>
              <c:strCache>
                <c:ptCount val="2"/>
                <c:pt idx="0">
                  <c:v>Лица со инвалидитет</c:v>
                </c:pt>
                <c:pt idx="1">
                  <c:v>Семејства со самохран родител</c:v>
                </c:pt>
              </c:strCache>
            </c:strRef>
          </c:cat>
          <c:val>
            <c:numRef>
              <c:f>Sheet2!$C$4:$D$4</c:f>
              <c:numCache>
                <c:formatCode>0</c:formatCode>
                <c:ptCount val="2"/>
                <c:pt idx="0" formatCode="General">
                  <c:v>98</c:v>
                </c:pt>
                <c:pt idx="1">
                  <c:v>100</c:v>
                </c:pt>
              </c:numCache>
            </c:numRef>
          </c:val>
          <c:extLst>
            <c:ext xmlns:c16="http://schemas.microsoft.com/office/drawing/2014/chart" uri="{C3380CC4-5D6E-409C-BE32-E72D297353CC}">
              <c16:uniqueId val="{00000001-95C3-4BA4-9F47-61ED5E4C6AF7}"/>
            </c:ext>
          </c:extLst>
        </c:ser>
        <c:dLbls>
          <c:dLblPos val="outEnd"/>
          <c:showLegendKey val="0"/>
          <c:showVal val="1"/>
          <c:showCatName val="0"/>
          <c:showSerName val="0"/>
          <c:showPercent val="0"/>
          <c:showBubbleSize val="0"/>
        </c:dLbls>
        <c:gapWidth val="219"/>
        <c:overlap val="-27"/>
        <c:axId val="2015746880"/>
        <c:axId val="2015743552"/>
      </c:barChart>
      <c:catAx>
        <c:axId val="201574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crossAx val="2015743552"/>
        <c:crosses val="autoZero"/>
        <c:auto val="1"/>
        <c:lblAlgn val="ctr"/>
        <c:lblOffset val="100"/>
        <c:noMultiLvlLbl val="0"/>
      </c:catAx>
      <c:valAx>
        <c:axId val="2015743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1574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Sheet2!$B$3:$B$7</c:f>
              <c:strCache>
                <c:ptCount val="5"/>
                <c:pt idx="0">
                  <c:v>Интернет реклами</c:v>
                </c:pt>
                <c:pt idx="1">
                  <c:v>Радио реклами</c:v>
                </c:pt>
                <c:pt idx="2">
                  <c:v>Семејства/ пријатели</c:v>
                </c:pt>
                <c:pt idx="3">
                  <c:v>Препораки</c:v>
                </c:pt>
                <c:pt idx="4">
                  <c:v>Не добива информации</c:v>
                </c:pt>
              </c:strCache>
            </c:strRef>
          </c:cat>
          <c:val>
            <c:numRef>
              <c:f>Sheet2!$C$3:$C$7</c:f>
              <c:numCache>
                <c:formatCode>General</c:formatCode>
                <c:ptCount val="5"/>
                <c:pt idx="0">
                  <c:v>5</c:v>
                </c:pt>
                <c:pt idx="1">
                  <c:v>3</c:v>
                </c:pt>
                <c:pt idx="2">
                  <c:v>31</c:v>
                </c:pt>
                <c:pt idx="3">
                  <c:v>10</c:v>
                </c:pt>
                <c:pt idx="4">
                  <c:v>51</c:v>
                </c:pt>
              </c:numCache>
            </c:numRef>
          </c:val>
          <c:extLst>
            <c:ext xmlns:c16="http://schemas.microsoft.com/office/drawing/2014/chart" uri="{C3380CC4-5D6E-409C-BE32-E72D297353CC}">
              <c16:uniqueId val="{00000000-03BE-4D6A-9AD3-55FE3CBB92EB}"/>
            </c:ext>
          </c:extLst>
        </c:ser>
        <c:ser>
          <c:idx val="1"/>
          <c:order val="1"/>
          <c:tx>
            <c:strRef>
              <c:f>Sheet2!$D$2</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Sheet2!$B$3:$B$7</c:f>
              <c:strCache>
                <c:ptCount val="5"/>
                <c:pt idx="0">
                  <c:v>Интернет реклами</c:v>
                </c:pt>
                <c:pt idx="1">
                  <c:v>Радио реклами</c:v>
                </c:pt>
                <c:pt idx="2">
                  <c:v>Семејства/ пријатели</c:v>
                </c:pt>
                <c:pt idx="3">
                  <c:v>Препораки</c:v>
                </c:pt>
                <c:pt idx="4">
                  <c:v>Не добива информации</c:v>
                </c:pt>
              </c:strCache>
            </c:strRef>
          </c:cat>
          <c:val>
            <c:numRef>
              <c:f>Sheet2!$D$3:$D$7</c:f>
              <c:numCache>
                <c:formatCode>0</c:formatCode>
                <c:ptCount val="5"/>
                <c:pt idx="0">
                  <c:v>11</c:v>
                </c:pt>
                <c:pt idx="1">
                  <c:v>0</c:v>
                </c:pt>
                <c:pt idx="2">
                  <c:v>19</c:v>
                </c:pt>
                <c:pt idx="3">
                  <c:v>33</c:v>
                </c:pt>
                <c:pt idx="4">
                  <c:v>17</c:v>
                </c:pt>
              </c:numCache>
            </c:numRef>
          </c:val>
          <c:extLst>
            <c:ext xmlns:c16="http://schemas.microsoft.com/office/drawing/2014/chart" uri="{C3380CC4-5D6E-409C-BE32-E72D297353CC}">
              <c16:uniqueId val="{00000001-03BE-4D6A-9AD3-55FE3CBB92EB}"/>
            </c:ext>
          </c:extLst>
        </c:ser>
        <c:dLbls>
          <c:dLblPos val="outEnd"/>
          <c:showLegendKey val="0"/>
          <c:showVal val="1"/>
          <c:showCatName val="0"/>
          <c:showSerName val="0"/>
          <c:showPercent val="0"/>
          <c:showBubbleSize val="0"/>
        </c:dLbls>
        <c:gapWidth val="219"/>
        <c:overlap val="-27"/>
        <c:axId val="2072752320"/>
        <c:axId val="2072754816"/>
      </c:barChart>
      <c:catAx>
        <c:axId val="207275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72754816"/>
        <c:crosses val="autoZero"/>
        <c:auto val="1"/>
        <c:lblAlgn val="ctr"/>
        <c:lblOffset val="100"/>
        <c:noMultiLvlLbl val="0"/>
      </c:catAx>
      <c:valAx>
        <c:axId val="2072754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mk-MK" sz="1200" dirty="0"/>
                  <a:t>Процент</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crossAx val="207275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Sheet2!$B$3</c:f>
              <c:strCache>
                <c:ptCount val="1"/>
                <c:pt idx="0">
                  <c:v>Јас, моето домаќинство/ член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Sheet2!$C$2:$E$2</c:f>
              <c:strCache>
                <c:ptCount val="3"/>
                <c:pt idx="0">
                  <c:v>Лица со инвалидитет</c:v>
                </c:pt>
                <c:pt idx="1">
                  <c:v>Семејства со самохран родител</c:v>
                </c:pt>
                <c:pt idx="2">
                  <c:v>Стари лица</c:v>
                </c:pt>
              </c:strCache>
            </c:strRef>
          </c:cat>
          <c:val>
            <c:numRef>
              <c:f>Sheet2!$C$3:$E$3</c:f>
              <c:numCache>
                <c:formatCode>0</c:formatCode>
                <c:ptCount val="3"/>
                <c:pt idx="0">
                  <c:v>67.099999999999994</c:v>
                </c:pt>
                <c:pt idx="1">
                  <c:v>37</c:v>
                </c:pt>
                <c:pt idx="2">
                  <c:v>91.3</c:v>
                </c:pt>
              </c:numCache>
            </c:numRef>
          </c:val>
          <c:extLst>
            <c:ext xmlns:c16="http://schemas.microsoft.com/office/drawing/2014/chart" uri="{C3380CC4-5D6E-409C-BE32-E72D297353CC}">
              <c16:uniqueId val="{00000000-3211-40B8-AB69-4E16C491A2CF}"/>
            </c:ext>
          </c:extLst>
        </c:ser>
        <c:ser>
          <c:idx val="1"/>
          <c:order val="1"/>
          <c:tx>
            <c:strRef>
              <c:f>Sheet2!$B$4</c:f>
              <c:strCache>
                <c:ptCount val="1"/>
                <c:pt idx="0">
                  <c:v>Мои родини (кои не се членови на домаќинството)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Sheet2!$C$2:$E$2</c:f>
              <c:strCache>
                <c:ptCount val="3"/>
                <c:pt idx="0">
                  <c:v>Лица со инвалидитет</c:v>
                </c:pt>
                <c:pt idx="1">
                  <c:v>Семејства со самохран родител</c:v>
                </c:pt>
                <c:pt idx="2">
                  <c:v>Стари лица</c:v>
                </c:pt>
              </c:strCache>
            </c:strRef>
          </c:cat>
          <c:val>
            <c:numRef>
              <c:f>Sheet2!$C$4:$E$4</c:f>
              <c:numCache>
                <c:formatCode>0</c:formatCode>
                <c:ptCount val="3"/>
                <c:pt idx="0">
                  <c:v>11.8</c:v>
                </c:pt>
                <c:pt idx="1">
                  <c:v>25.9</c:v>
                </c:pt>
                <c:pt idx="2">
                  <c:v>0</c:v>
                </c:pt>
              </c:numCache>
            </c:numRef>
          </c:val>
          <c:extLst>
            <c:ext xmlns:c16="http://schemas.microsoft.com/office/drawing/2014/chart" uri="{C3380CC4-5D6E-409C-BE32-E72D297353CC}">
              <c16:uniqueId val="{00000001-3211-40B8-AB69-4E16C491A2CF}"/>
            </c:ext>
          </c:extLst>
        </c:ser>
        <c:ser>
          <c:idx val="2"/>
          <c:order val="2"/>
          <c:tx>
            <c:strRef>
              <c:f>Sheet2!$B$5</c:f>
              <c:strCache>
                <c:ptCount val="1"/>
                <c:pt idx="0">
                  <c:v>Сопственост на друго лице (нема семејна поврзаност)</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Sheet2!$C$2:$E$2</c:f>
              <c:strCache>
                <c:ptCount val="3"/>
                <c:pt idx="0">
                  <c:v>Лица со инвалидитет</c:v>
                </c:pt>
                <c:pt idx="1">
                  <c:v>Семејства со самохран родител</c:v>
                </c:pt>
                <c:pt idx="2">
                  <c:v>Стари лица</c:v>
                </c:pt>
              </c:strCache>
            </c:strRef>
          </c:cat>
          <c:val>
            <c:numRef>
              <c:f>Sheet2!$C$5:$E$5</c:f>
              <c:numCache>
                <c:formatCode>0</c:formatCode>
                <c:ptCount val="3"/>
                <c:pt idx="0">
                  <c:v>6.6</c:v>
                </c:pt>
                <c:pt idx="1">
                  <c:v>11.1</c:v>
                </c:pt>
                <c:pt idx="2">
                  <c:v>4.3</c:v>
                </c:pt>
              </c:numCache>
            </c:numRef>
          </c:val>
          <c:extLst>
            <c:ext xmlns:c16="http://schemas.microsoft.com/office/drawing/2014/chart" uri="{C3380CC4-5D6E-409C-BE32-E72D297353CC}">
              <c16:uniqueId val="{00000002-3211-40B8-AB69-4E16C491A2CF}"/>
            </c:ext>
          </c:extLst>
        </c:ser>
        <c:ser>
          <c:idx val="3"/>
          <c:order val="3"/>
          <c:tx>
            <c:strRef>
              <c:f>Sheet2!$B$6</c:f>
              <c:strCache>
                <c:ptCount val="1"/>
                <c:pt idx="0">
                  <c:v>Општинска/ државна сопственост</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Sheet2!$C$2:$E$2</c:f>
              <c:strCache>
                <c:ptCount val="3"/>
                <c:pt idx="0">
                  <c:v>Лица со инвалидитет</c:v>
                </c:pt>
                <c:pt idx="1">
                  <c:v>Семејства со самохран родител</c:v>
                </c:pt>
                <c:pt idx="2">
                  <c:v>Стари лица</c:v>
                </c:pt>
              </c:strCache>
            </c:strRef>
          </c:cat>
          <c:val>
            <c:numRef>
              <c:f>Sheet2!$C$6:$E$6</c:f>
              <c:numCache>
                <c:formatCode>0</c:formatCode>
                <c:ptCount val="3"/>
                <c:pt idx="0">
                  <c:v>10.5</c:v>
                </c:pt>
                <c:pt idx="1">
                  <c:v>22.2</c:v>
                </c:pt>
                <c:pt idx="2">
                  <c:v>0</c:v>
                </c:pt>
              </c:numCache>
            </c:numRef>
          </c:val>
          <c:extLst>
            <c:ext xmlns:c16="http://schemas.microsoft.com/office/drawing/2014/chart" uri="{C3380CC4-5D6E-409C-BE32-E72D297353CC}">
              <c16:uniqueId val="{00000003-3211-40B8-AB69-4E16C491A2CF}"/>
            </c:ext>
          </c:extLst>
        </c:ser>
        <c:ser>
          <c:idx val="4"/>
          <c:order val="4"/>
          <c:tx>
            <c:strRef>
              <c:f>Sheet2!$B$7</c:f>
              <c:strCache>
                <c:ptCount val="1"/>
                <c:pt idx="0">
                  <c:v>Друго</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Sheet2!$C$2:$E$2</c:f>
              <c:strCache>
                <c:ptCount val="3"/>
                <c:pt idx="0">
                  <c:v>Лица со инвалидитет</c:v>
                </c:pt>
                <c:pt idx="1">
                  <c:v>Семејства со самохран родител</c:v>
                </c:pt>
                <c:pt idx="2">
                  <c:v>Стари лица</c:v>
                </c:pt>
              </c:strCache>
            </c:strRef>
          </c:cat>
          <c:val>
            <c:numRef>
              <c:f>Sheet2!$C$7:$E$7</c:f>
              <c:numCache>
                <c:formatCode>0</c:formatCode>
                <c:ptCount val="3"/>
                <c:pt idx="0">
                  <c:v>3.9</c:v>
                </c:pt>
                <c:pt idx="1">
                  <c:v>3.7</c:v>
                </c:pt>
                <c:pt idx="2">
                  <c:v>4.3</c:v>
                </c:pt>
              </c:numCache>
            </c:numRef>
          </c:val>
          <c:extLst>
            <c:ext xmlns:c16="http://schemas.microsoft.com/office/drawing/2014/chart" uri="{C3380CC4-5D6E-409C-BE32-E72D297353CC}">
              <c16:uniqueId val="{00000004-3211-40B8-AB69-4E16C491A2CF}"/>
            </c:ext>
          </c:extLst>
        </c:ser>
        <c:dLbls>
          <c:dLblPos val="outEnd"/>
          <c:showLegendKey val="0"/>
          <c:showVal val="1"/>
          <c:showCatName val="0"/>
          <c:showSerName val="0"/>
          <c:showPercent val="0"/>
          <c:showBubbleSize val="0"/>
        </c:dLbls>
        <c:gapWidth val="219"/>
        <c:overlap val="-27"/>
        <c:axId val="2060734624"/>
        <c:axId val="2060736704"/>
      </c:barChart>
      <c:catAx>
        <c:axId val="206073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0736704"/>
        <c:crosses val="autoZero"/>
        <c:auto val="1"/>
        <c:lblAlgn val="ctr"/>
        <c:lblOffset val="100"/>
        <c:noMultiLvlLbl val="0"/>
      </c:catAx>
      <c:valAx>
        <c:axId val="2060736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073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Sheet2!$C$2</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Sheet2!$B$3:$B$10</c:f>
              <c:strCache>
                <c:ptCount val="8"/>
                <c:pt idx="0">
                  <c:v>Имаат кујна</c:v>
                </c:pt>
                <c:pt idx="1">
                  <c:v>Имаат вода од водовод</c:v>
                </c:pt>
                <c:pt idx="2">
                  <c:v>Имаат тоалет</c:v>
                </c:pt>
                <c:pt idx="3">
                  <c:v>Лавабо/ тоалет надвор</c:v>
                </c:pt>
                <c:pt idx="4">
                  <c:v>Поврзани на канализациска мрежа или септичка јама</c:v>
                </c:pt>
                <c:pt idx="5">
                  <c:v>Има туш или ВЦ внатре</c:v>
                </c:pt>
                <c:pt idx="6">
                  <c:v>Снабдување со струја</c:v>
                </c:pt>
                <c:pt idx="7">
                  <c:v>Било каков капацитет за греење</c:v>
                </c:pt>
              </c:strCache>
            </c:strRef>
          </c:cat>
          <c:val>
            <c:numRef>
              <c:f>Sheet2!$C$3:$C$10</c:f>
              <c:numCache>
                <c:formatCode>0.00%</c:formatCode>
                <c:ptCount val="8"/>
                <c:pt idx="0">
                  <c:v>0.56200000000000006</c:v>
                </c:pt>
                <c:pt idx="1">
                  <c:v>0.69899999999999995</c:v>
                </c:pt>
                <c:pt idx="2">
                  <c:v>0.39700000000000002</c:v>
                </c:pt>
                <c:pt idx="3">
                  <c:v>0.54800000000000004</c:v>
                </c:pt>
                <c:pt idx="4">
                  <c:v>0.61599999999999999</c:v>
                </c:pt>
                <c:pt idx="5">
                  <c:v>0.39700000000000002</c:v>
                </c:pt>
                <c:pt idx="6">
                  <c:v>0.84899999999999998</c:v>
                </c:pt>
                <c:pt idx="7">
                  <c:v>0.52100000000000002</c:v>
                </c:pt>
              </c:numCache>
            </c:numRef>
          </c:val>
          <c:extLst>
            <c:ext xmlns:c16="http://schemas.microsoft.com/office/drawing/2014/chart" uri="{C3380CC4-5D6E-409C-BE32-E72D297353CC}">
              <c16:uniqueId val="{00000000-0116-402C-9393-AF0FC14256F0}"/>
            </c:ext>
          </c:extLst>
        </c:ser>
        <c:ser>
          <c:idx val="1"/>
          <c:order val="1"/>
          <c:tx>
            <c:strRef>
              <c:f>Sheet2!$D$2</c:f>
              <c:strCache>
                <c:ptCount val="1"/>
                <c:pt idx="0">
                  <c:v>Семејства со самохран родител</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Sheet2!$B$3:$B$10</c:f>
              <c:strCache>
                <c:ptCount val="8"/>
                <c:pt idx="0">
                  <c:v>Имаат кујна</c:v>
                </c:pt>
                <c:pt idx="1">
                  <c:v>Имаат вода од водовод</c:v>
                </c:pt>
                <c:pt idx="2">
                  <c:v>Имаат тоалет</c:v>
                </c:pt>
                <c:pt idx="3">
                  <c:v>Лавабо/ тоалет надвор</c:v>
                </c:pt>
                <c:pt idx="4">
                  <c:v>Поврзани на канализациска мрежа или септичка јама</c:v>
                </c:pt>
                <c:pt idx="5">
                  <c:v>Има туш или ВЦ внатре</c:v>
                </c:pt>
                <c:pt idx="6">
                  <c:v>Снабдување со струја</c:v>
                </c:pt>
                <c:pt idx="7">
                  <c:v>Било каков капацитет за греење</c:v>
                </c:pt>
              </c:strCache>
            </c:strRef>
          </c:cat>
          <c:val>
            <c:numRef>
              <c:f>Sheet2!$D$3:$D$10</c:f>
              <c:numCache>
                <c:formatCode>0.00%</c:formatCode>
                <c:ptCount val="8"/>
                <c:pt idx="0">
                  <c:v>0.70799999999999996</c:v>
                </c:pt>
                <c:pt idx="1">
                  <c:v>0.625</c:v>
                </c:pt>
                <c:pt idx="2">
                  <c:v>0.41699999999999998</c:v>
                </c:pt>
                <c:pt idx="3">
                  <c:v>0.5</c:v>
                </c:pt>
                <c:pt idx="4">
                  <c:v>0.79200000000000004</c:v>
                </c:pt>
                <c:pt idx="5">
                  <c:v>0.5</c:v>
                </c:pt>
                <c:pt idx="6">
                  <c:v>0.79200000000000004</c:v>
                </c:pt>
                <c:pt idx="7">
                  <c:v>0.45800000000000002</c:v>
                </c:pt>
              </c:numCache>
            </c:numRef>
          </c:val>
          <c:extLst>
            <c:ext xmlns:c16="http://schemas.microsoft.com/office/drawing/2014/chart" uri="{C3380CC4-5D6E-409C-BE32-E72D297353CC}">
              <c16:uniqueId val="{00000001-0116-402C-9393-AF0FC14256F0}"/>
            </c:ext>
          </c:extLst>
        </c:ser>
        <c:ser>
          <c:idx val="2"/>
          <c:order val="2"/>
          <c:tx>
            <c:strRef>
              <c:f>Sheet2!$E$2</c:f>
              <c:strCache>
                <c:ptCount val="1"/>
                <c:pt idx="0">
                  <c:v>Стари лица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Sheet2!$B$3:$B$10</c:f>
              <c:strCache>
                <c:ptCount val="8"/>
                <c:pt idx="0">
                  <c:v>Имаат кујна</c:v>
                </c:pt>
                <c:pt idx="1">
                  <c:v>Имаат вода од водовод</c:v>
                </c:pt>
                <c:pt idx="2">
                  <c:v>Имаат тоалет</c:v>
                </c:pt>
                <c:pt idx="3">
                  <c:v>Лавабо/ тоалет надвор</c:v>
                </c:pt>
                <c:pt idx="4">
                  <c:v>Поврзани на канализациска мрежа или септичка јама</c:v>
                </c:pt>
                <c:pt idx="5">
                  <c:v>Има туш или ВЦ внатре</c:v>
                </c:pt>
                <c:pt idx="6">
                  <c:v>Снабдување со струја</c:v>
                </c:pt>
                <c:pt idx="7">
                  <c:v>Било каков капацитет за греење</c:v>
                </c:pt>
              </c:strCache>
            </c:strRef>
          </c:cat>
          <c:val>
            <c:numRef>
              <c:f>Sheet2!$E$3:$E$10</c:f>
              <c:numCache>
                <c:formatCode>0.00%</c:formatCode>
                <c:ptCount val="8"/>
                <c:pt idx="0">
                  <c:v>0.435</c:v>
                </c:pt>
                <c:pt idx="1">
                  <c:v>0.69599999999999995</c:v>
                </c:pt>
                <c:pt idx="2">
                  <c:v>8.6999999999999994E-2</c:v>
                </c:pt>
                <c:pt idx="3">
                  <c:v>0.82599999999999996</c:v>
                </c:pt>
                <c:pt idx="4">
                  <c:v>0.69599999999999995</c:v>
                </c:pt>
                <c:pt idx="5">
                  <c:v>0.13</c:v>
                </c:pt>
                <c:pt idx="6">
                  <c:v>0.91300000000000003</c:v>
                </c:pt>
                <c:pt idx="7">
                  <c:v>0.95699999999999996</c:v>
                </c:pt>
              </c:numCache>
            </c:numRef>
          </c:val>
          <c:extLst>
            <c:ext xmlns:c16="http://schemas.microsoft.com/office/drawing/2014/chart" uri="{C3380CC4-5D6E-409C-BE32-E72D297353CC}">
              <c16:uniqueId val="{00000002-0116-402C-9393-AF0FC14256F0}"/>
            </c:ext>
          </c:extLst>
        </c:ser>
        <c:dLbls>
          <c:showLegendKey val="0"/>
          <c:showVal val="1"/>
          <c:showCatName val="0"/>
          <c:showSerName val="0"/>
          <c:showPercent val="0"/>
          <c:showBubbleSize val="0"/>
        </c:dLbls>
        <c:gapWidth val="50"/>
        <c:overlap val="100"/>
        <c:axId val="2072752736"/>
        <c:axId val="2072755232"/>
      </c:barChart>
      <c:catAx>
        <c:axId val="20727527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crossAx val="2072755232"/>
        <c:crosses val="autoZero"/>
        <c:auto val="1"/>
        <c:lblAlgn val="ctr"/>
        <c:lblOffset val="100"/>
        <c:noMultiLvlLbl val="0"/>
      </c:catAx>
      <c:valAx>
        <c:axId val="2072755232"/>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crossAx val="207275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Sheet2!$B$3:$B$7</c:f>
              <c:strCache>
                <c:ptCount val="5"/>
                <c:pt idx="0">
                  <c:v>Снабдување од водовод</c:v>
                </c:pt>
                <c:pt idx="1">
                  <c:v>Заштитен бунар/ извор</c:v>
                </c:pt>
                <c:pt idx="2">
                  <c:v>Незаштитен бунар/ извор</c:v>
                </c:pt>
                <c:pt idx="3">
                  <c:v>Нема извор на вода</c:v>
                </c:pt>
                <c:pt idx="4">
                  <c:v>Other</c:v>
                </c:pt>
              </c:strCache>
            </c:strRef>
          </c:cat>
          <c:val>
            <c:numRef>
              <c:f>Sheet2!$C$3:$C$7</c:f>
              <c:numCache>
                <c:formatCode>0</c:formatCode>
                <c:ptCount val="5"/>
                <c:pt idx="0">
                  <c:v>82.9</c:v>
                </c:pt>
                <c:pt idx="1">
                  <c:v>5.3</c:v>
                </c:pt>
                <c:pt idx="2">
                  <c:v>1.3</c:v>
                </c:pt>
                <c:pt idx="3">
                  <c:v>1.3</c:v>
                </c:pt>
                <c:pt idx="4">
                  <c:v>9.1999999999999993</c:v>
                </c:pt>
              </c:numCache>
            </c:numRef>
          </c:val>
          <c:extLst>
            <c:ext xmlns:c16="http://schemas.microsoft.com/office/drawing/2014/chart" uri="{C3380CC4-5D6E-409C-BE32-E72D297353CC}">
              <c16:uniqueId val="{00000000-45D8-4E39-BA9B-0C0329C44701}"/>
            </c:ext>
          </c:extLst>
        </c:ser>
        <c:ser>
          <c:idx val="1"/>
          <c:order val="1"/>
          <c:tx>
            <c:strRef>
              <c:f>Sheet2!$D$2</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Sheet2!$B$3:$B$7</c:f>
              <c:strCache>
                <c:ptCount val="5"/>
                <c:pt idx="0">
                  <c:v>Снабдување од водовод</c:v>
                </c:pt>
                <c:pt idx="1">
                  <c:v>Заштитен бунар/ извор</c:v>
                </c:pt>
                <c:pt idx="2">
                  <c:v>Незаштитен бунар/ извор</c:v>
                </c:pt>
                <c:pt idx="3">
                  <c:v>Нема извор на вода</c:v>
                </c:pt>
                <c:pt idx="4">
                  <c:v>Other</c:v>
                </c:pt>
              </c:strCache>
            </c:strRef>
          </c:cat>
          <c:val>
            <c:numRef>
              <c:f>Sheet2!$D$3:$D$7</c:f>
              <c:numCache>
                <c:formatCode>0</c:formatCode>
                <c:ptCount val="5"/>
                <c:pt idx="0">
                  <c:v>82</c:v>
                </c:pt>
                <c:pt idx="1">
                  <c:v>7</c:v>
                </c:pt>
                <c:pt idx="2">
                  <c:v>0</c:v>
                </c:pt>
                <c:pt idx="3">
                  <c:v>0</c:v>
                </c:pt>
                <c:pt idx="4">
                  <c:v>11</c:v>
                </c:pt>
              </c:numCache>
            </c:numRef>
          </c:val>
          <c:extLst>
            <c:ext xmlns:c16="http://schemas.microsoft.com/office/drawing/2014/chart" uri="{C3380CC4-5D6E-409C-BE32-E72D297353CC}">
              <c16:uniqueId val="{00000001-45D8-4E39-BA9B-0C0329C44701}"/>
            </c:ext>
          </c:extLst>
        </c:ser>
        <c:ser>
          <c:idx val="2"/>
          <c:order val="2"/>
          <c:tx>
            <c:strRef>
              <c:f>Sheet2!$E$2</c:f>
              <c:strCache>
                <c:ptCount val="1"/>
                <c:pt idx="0">
                  <c:v>Стари лица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Sheet2!$B$3:$B$7</c:f>
              <c:strCache>
                <c:ptCount val="5"/>
                <c:pt idx="0">
                  <c:v>Снабдување од водовод</c:v>
                </c:pt>
                <c:pt idx="1">
                  <c:v>Заштитен бунар/ извор</c:v>
                </c:pt>
                <c:pt idx="2">
                  <c:v>Незаштитен бунар/ извор</c:v>
                </c:pt>
                <c:pt idx="3">
                  <c:v>Нема извор на вода</c:v>
                </c:pt>
                <c:pt idx="4">
                  <c:v>Other</c:v>
                </c:pt>
              </c:strCache>
            </c:strRef>
          </c:cat>
          <c:val>
            <c:numRef>
              <c:f>Sheet2!$E$3:$E$7</c:f>
              <c:numCache>
                <c:formatCode>0</c:formatCode>
                <c:ptCount val="5"/>
                <c:pt idx="0">
                  <c:v>100</c:v>
                </c:pt>
                <c:pt idx="1">
                  <c:v>0</c:v>
                </c:pt>
                <c:pt idx="2">
                  <c:v>0</c:v>
                </c:pt>
                <c:pt idx="3">
                  <c:v>0</c:v>
                </c:pt>
                <c:pt idx="4">
                  <c:v>0</c:v>
                </c:pt>
              </c:numCache>
            </c:numRef>
          </c:val>
          <c:extLst>
            <c:ext xmlns:c16="http://schemas.microsoft.com/office/drawing/2014/chart" uri="{C3380CC4-5D6E-409C-BE32-E72D297353CC}">
              <c16:uniqueId val="{00000002-45D8-4E39-BA9B-0C0329C44701}"/>
            </c:ext>
          </c:extLst>
        </c:ser>
        <c:dLbls>
          <c:dLblPos val="outEnd"/>
          <c:showLegendKey val="0"/>
          <c:showVal val="1"/>
          <c:showCatName val="0"/>
          <c:showSerName val="0"/>
          <c:showPercent val="0"/>
          <c:showBubbleSize val="0"/>
        </c:dLbls>
        <c:gapWidth val="219"/>
        <c:axId val="2001806688"/>
        <c:axId val="2001802528"/>
      </c:barChart>
      <c:catAx>
        <c:axId val="200180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crossAx val="2001802528"/>
        <c:crosses val="autoZero"/>
        <c:auto val="1"/>
        <c:lblAlgn val="ctr"/>
        <c:lblOffset val="100"/>
        <c:noMultiLvlLbl val="0"/>
      </c:catAx>
      <c:valAx>
        <c:axId val="200180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80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Sheet2!$C$2:$E$2</c:f>
              <c:strCache>
                <c:ptCount val="3"/>
                <c:pt idx="0">
                  <c:v>Лица со инвалидитет</c:v>
                </c:pt>
                <c:pt idx="1">
                  <c:v>Семејства со самохран родител</c:v>
                </c:pt>
                <c:pt idx="2">
                  <c:v>Стари лица</c:v>
                </c:pt>
              </c:strCache>
            </c:strRef>
          </c:cat>
          <c:val>
            <c:numRef>
              <c:f>Sheet2!$C$3:$E$3</c:f>
              <c:numCache>
                <c:formatCode>General</c:formatCode>
                <c:ptCount val="3"/>
              </c:numCache>
            </c:numRef>
          </c:val>
          <c:extLst>
            <c:ext xmlns:c16="http://schemas.microsoft.com/office/drawing/2014/chart" uri="{C3380CC4-5D6E-409C-BE32-E72D297353CC}">
              <c16:uniqueId val="{00000000-005B-4FC2-857A-07D8BFB818B1}"/>
            </c:ext>
          </c:extLst>
        </c:ser>
        <c:ser>
          <c:idx val="1"/>
          <c:order val="1"/>
          <c:tx>
            <c:strRef>
              <c:f>Sheet2!$B$4</c:f>
              <c:strCache>
                <c:ptCount val="1"/>
                <c:pt idx="0">
                  <c:v>Просечен број на кв.м по домаќинство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Sheet2!$C$2:$E$2</c:f>
              <c:strCache>
                <c:ptCount val="3"/>
                <c:pt idx="0">
                  <c:v>Лица со инвалидитет</c:v>
                </c:pt>
                <c:pt idx="1">
                  <c:v>Семејства со самохран родител</c:v>
                </c:pt>
                <c:pt idx="2">
                  <c:v>Стари лица</c:v>
                </c:pt>
              </c:strCache>
            </c:strRef>
          </c:cat>
          <c:val>
            <c:numRef>
              <c:f>Sheet2!$C$4:$E$4</c:f>
              <c:numCache>
                <c:formatCode>0</c:formatCode>
                <c:ptCount val="3"/>
                <c:pt idx="0">
                  <c:v>47</c:v>
                </c:pt>
                <c:pt idx="1">
                  <c:v>35</c:v>
                </c:pt>
                <c:pt idx="2">
                  <c:v>43</c:v>
                </c:pt>
              </c:numCache>
            </c:numRef>
          </c:val>
          <c:extLst>
            <c:ext xmlns:c16="http://schemas.microsoft.com/office/drawing/2014/chart" uri="{C3380CC4-5D6E-409C-BE32-E72D297353CC}">
              <c16:uniqueId val="{00000001-005B-4FC2-857A-07D8BFB818B1}"/>
            </c:ext>
          </c:extLst>
        </c:ser>
        <c:dLbls>
          <c:dLblPos val="outEnd"/>
          <c:showLegendKey val="0"/>
          <c:showVal val="1"/>
          <c:showCatName val="0"/>
          <c:showSerName val="0"/>
          <c:showPercent val="0"/>
          <c:showBubbleSize val="0"/>
        </c:dLbls>
        <c:gapWidth val="219"/>
        <c:overlap val="-27"/>
        <c:axId val="2001797120"/>
        <c:axId val="2001798368"/>
      </c:barChart>
      <c:catAx>
        <c:axId val="200179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crossAx val="2001798368"/>
        <c:crosses val="autoZero"/>
        <c:auto val="1"/>
        <c:lblAlgn val="ctr"/>
        <c:lblOffset val="100"/>
        <c:noMultiLvlLbl val="0"/>
      </c:catAx>
      <c:valAx>
        <c:axId val="2001798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mk-MK" sz="1200" dirty="0"/>
                  <a:t>Квадратни мерки</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017971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0660337379703"/>
          <c:y val="3.7037037037037035E-2"/>
          <c:w val="0.8732805494039807"/>
          <c:h val="0.73577136191309422"/>
        </c:manualLayout>
      </c:layout>
      <c:barChart>
        <c:barDir val="bar"/>
        <c:grouping val="stacked"/>
        <c:varyColors val="0"/>
        <c:ser>
          <c:idx val="0"/>
          <c:order val="0"/>
          <c:tx>
            <c:strRef>
              <c:f>Sheet3!$B$2</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Sheet3!$C$2:$E$2</c:f>
              <c:numCache>
                <c:formatCode>General</c:formatCode>
                <c:ptCount val="3"/>
                <c:pt idx="0">
                  <c:v>32</c:v>
                </c:pt>
                <c:pt idx="1">
                  <c:v>26</c:v>
                </c:pt>
                <c:pt idx="2">
                  <c:v>13</c:v>
                </c:pt>
              </c:numCache>
            </c:numRef>
          </c:val>
          <c:extLst>
            <c:ext xmlns:c16="http://schemas.microsoft.com/office/drawing/2014/chart" uri="{C3380CC4-5D6E-409C-BE32-E72D297353CC}">
              <c16:uniqueId val="{00000000-B29E-4995-A13B-A18E2CBE43F8}"/>
            </c:ext>
          </c:extLst>
        </c:ser>
        <c:ser>
          <c:idx val="1"/>
          <c:order val="1"/>
          <c:tx>
            <c:strRef>
              <c:f>Sheet3!$B$3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Sheet3!$C$3:$E$3</c:f>
              <c:numCache>
                <c:formatCode>General</c:formatCode>
                <c:ptCount val="3"/>
                <c:pt idx="0">
                  <c:v>68</c:v>
                </c:pt>
                <c:pt idx="1">
                  <c:v>74</c:v>
                </c:pt>
                <c:pt idx="2">
                  <c:v>87</c:v>
                </c:pt>
              </c:numCache>
            </c:numRef>
          </c:val>
          <c:extLst>
            <c:ext xmlns:c16="http://schemas.microsoft.com/office/drawing/2014/chart" uri="{C3380CC4-5D6E-409C-BE32-E72D297353CC}">
              <c16:uniqueId val="{00000001-B29E-4995-A13B-A18E2CBE43F8}"/>
            </c:ext>
          </c:extLst>
        </c:ser>
        <c:dLbls>
          <c:dLblPos val="ctr"/>
          <c:showLegendKey val="0"/>
          <c:showVal val="1"/>
          <c:showCatName val="0"/>
          <c:showSerName val="0"/>
          <c:showPercent val="0"/>
          <c:showBubbleSize val="0"/>
        </c:dLbls>
        <c:gapWidth val="219"/>
        <c:overlap val="100"/>
        <c:axId val="2003100576"/>
        <c:axId val="2003100992"/>
      </c:barChart>
      <c:catAx>
        <c:axId val="2003100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3100992"/>
        <c:crosses val="autoZero"/>
        <c:auto val="1"/>
        <c:lblAlgn val="ctr"/>
        <c:lblOffset val="100"/>
        <c:noMultiLvlLbl val="0"/>
      </c:catAx>
      <c:valAx>
        <c:axId val="20031009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310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Sheet1!$B$4</c:f>
              <c:strCache>
                <c:ptCount val="1"/>
                <c:pt idx="0">
                  <c:v>Без основно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член 1</c:v>
                </c:pt>
                <c:pt idx="1">
                  <c:v>член 2</c:v>
                </c:pt>
              </c:strCache>
            </c:strRef>
          </c:cat>
          <c:val>
            <c:numRef>
              <c:f>Sheet1!$C$4:$D$4</c:f>
              <c:numCache>
                <c:formatCode>General</c:formatCode>
                <c:ptCount val="2"/>
                <c:pt idx="0">
                  <c:v>78</c:v>
                </c:pt>
                <c:pt idx="1">
                  <c:v>56</c:v>
                </c:pt>
              </c:numCache>
            </c:numRef>
          </c:val>
          <c:extLst>
            <c:ext xmlns:c16="http://schemas.microsoft.com/office/drawing/2014/chart" uri="{C3380CC4-5D6E-409C-BE32-E72D297353CC}">
              <c16:uniqueId val="{00000000-1D76-4175-A7F2-AD98598F9E3B}"/>
            </c:ext>
          </c:extLst>
        </c:ser>
        <c:ser>
          <c:idx val="1"/>
          <c:order val="1"/>
          <c:tx>
            <c:strRef>
              <c:f>Sheet1!$B$5</c:f>
              <c:strCache>
                <c:ptCount val="1"/>
                <c:pt idx="0">
                  <c:v>Завршено основно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член 1</c:v>
                </c:pt>
                <c:pt idx="1">
                  <c:v>член 2</c:v>
                </c:pt>
              </c:strCache>
            </c:strRef>
          </c:cat>
          <c:val>
            <c:numRef>
              <c:f>Sheet1!$C$5:$D$5</c:f>
              <c:numCache>
                <c:formatCode>General</c:formatCode>
                <c:ptCount val="2"/>
                <c:pt idx="0">
                  <c:v>17</c:v>
                </c:pt>
                <c:pt idx="1">
                  <c:v>33</c:v>
                </c:pt>
              </c:numCache>
            </c:numRef>
          </c:val>
          <c:extLst>
            <c:ext xmlns:c16="http://schemas.microsoft.com/office/drawing/2014/chart" uri="{C3380CC4-5D6E-409C-BE32-E72D297353CC}">
              <c16:uniqueId val="{00000001-1D76-4175-A7F2-AD98598F9E3B}"/>
            </c:ext>
          </c:extLst>
        </c:ser>
        <c:ser>
          <c:idx val="2"/>
          <c:order val="2"/>
          <c:tx>
            <c:strRef>
              <c:f>Sheet1!$B$6</c:f>
              <c:strCache>
                <c:ptCount val="1"/>
                <c:pt idx="0">
                  <c:v>Завршено стручно</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член 1</c:v>
                </c:pt>
                <c:pt idx="1">
                  <c:v>член 2</c:v>
                </c:pt>
              </c:strCache>
            </c:strRef>
          </c:cat>
          <c:val>
            <c:numRef>
              <c:f>Sheet1!$C$6:$D$6</c:f>
              <c:numCache>
                <c:formatCode>General</c:formatCode>
                <c:ptCount val="2"/>
                <c:pt idx="1">
                  <c:v>11</c:v>
                </c:pt>
              </c:numCache>
            </c:numRef>
          </c:val>
          <c:extLst>
            <c:ext xmlns:c16="http://schemas.microsoft.com/office/drawing/2014/chart" uri="{C3380CC4-5D6E-409C-BE32-E72D297353CC}">
              <c16:uniqueId val="{00000002-1D76-4175-A7F2-AD98598F9E3B}"/>
            </c:ext>
          </c:extLst>
        </c:ser>
        <c:ser>
          <c:idx val="3"/>
          <c:order val="3"/>
          <c:tx>
            <c:strRef>
              <c:f>Sheet1!$B$7</c:f>
              <c:strCache>
                <c:ptCount val="1"/>
                <c:pt idx="0">
                  <c:v>Високо образование/ диплома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член 1</c:v>
                </c:pt>
                <c:pt idx="1">
                  <c:v>член 2</c:v>
                </c:pt>
              </c:strCache>
            </c:strRef>
          </c:cat>
          <c:val>
            <c:numRef>
              <c:f>Sheet1!$C$7:$D$7</c:f>
              <c:numCache>
                <c:formatCode>General</c:formatCode>
                <c:ptCount val="2"/>
                <c:pt idx="0">
                  <c:v>4</c:v>
                </c:pt>
              </c:numCache>
            </c:numRef>
          </c:val>
          <c:extLst>
            <c:ext xmlns:c16="http://schemas.microsoft.com/office/drawing/2014/chart" uri="{C3380CC4-5D6E-409C-BE32-E72D297353CC}">
              <c16:uniqueId val="{00000003-1D76-4175-A7F2-AD98598F9E3B}"/>
            </c:ext>
          </c:extLst>
        </c:ser>
        <c:dLbls>
          <c:showLegendKey val="0"/>
          <c:showVal val="1"/>
          <c:showCatName val="0"/>
          <c:showSerName val="0"/>
          <c:showPercent val="0"/>
          <c:showBubbleSize val="0"/>
        </c:dLbls>
        <c:gapWidth val="219"/>
        <c:overlap val="100"/>
        <c:axId val="508227551"/>
        <c:axId val="510845647"/>
      </c:barChart>
      <c:catAx>
        <c:axId val="508227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510845647"/>
        <c:crosses val="autoZero"/>
        <c:auto val="1"/>
        <c:lblAlgn val="ctr"/>
        <c:lblOffset val="100"/>
        <c:noMultiLvlLbl val="0"/>
      </c:catAx>
      <c:valAx>
        <c:axId val="5108456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508227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Sheet3!$B$2</c:f>
              <c:strCache>
                <c:ptCount val="1"/>
                <c:pt idx="0">
                  <c:v>Никогаш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Sheet3!$C$2:$E$2</c:f>
              <c:numCache>
                <c:formatCode>General</c:formatCode>
                <c:ptCount val="3"/>
                <c:pt idx="0">
                  <c:v>51</c:v>
                </c:pt>
                <c:pt idx="1">
                  <c:v>41</c:v>
                </c:pt>
                <c:pt idx="2">
                  <c:v>78</c:v>
                </c:pt>
              </c:numCache>
            </c:numRef>
          </c:val>
          <c:extLst>
            <c:ext xmlns:c16="http://schemas.microsoft.com/office/drawing/2014/chart" uri="{C3380CC4-5D6E-409C-BE32-E72D297353CC}">
              <c16:uniqueId val="{00000000-B897-4BA7-BF5C-E14BFEBB8394}"/>
            </c:ext>
          </c:extLst>
        </c:ser>
        <c:ser>
          <c:idx val="1"/>
          <c:order val="1"/>
          <c:tx>
            <c:strRef>
              <c:f>Sheet3!$B$3</c:f>
              <c:strCache>
                <c:ptCount val="1"/>
                <c:pt idx="0">
                  <c:v>Еднаш</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Sheet3!$C$3:$E$3</c:f>
              <c:numCache>
                <c:formatCode>General</c:formatCode>
                <c:ptCount val="3"/>
                <c:pt idx="0">
                  <c:v>3</c:v>
                </c:pt>
                <c:pt idx="1">
                  <c:v>4</c:v>
                </c:pt>
                <c:pt idx="2">
                  <c:v>0</c:v>
                </c:pt>
              </c:numCache>
            </c:numRef>
          </c:val>
          <c:extLst>
            <c:ext xmlns:c16="http://schemas.microsoft.com/office/drawing/2014/chart" uri="{C3380CC4-5D6E-409C-BE32-E72D297353CC}">
              <c16:uniqueId val="{00000001-B897-4BA7-BF5C-E14BFEBB8394}"/>
            </c:ext>
          </c:extLst>
        </c:ser>
        <c:ser>
          <c:idx val="2"/>
          <c:order val="2"/>
          <c:tx>
            <c:strRef>
              <c:f>Sheet3!$B$4</c:f>
              <c:strCache>
                <c:ptCount val="1"/>
                <c:pt idx="0">
                  <c:v>Неколку пати 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Sheet3!$C$4:$E$4</c:f>
              <c:numCache>
                <c:formatCode>General</c:formatCode>
                <c:ptCount val="3"/>
                <c:pt idx="0">
                  <c:v>13</c:v>
                </c:pt>
                <c:pt idx="1">
                  <c:v>37</c:v>
                </c:pt>
                <c:pt idx="2">
                  <c:v>9</c:v>
                </c:pt>
              </c:numCache>
            </c:numRef>
          </c:val>
          <c:extLst>
            <c:ext xmlns:c16="http://schemas.microsoft.com/office/drawing/2014/chart" uri="{C3380CC4-5D6E-409C-BE32-E72D297353CC}">
              <c16:uniqueId val="{00000002-B897-4BA7-BF5C-E14BFEBB8394}"/>
            </c:ext>
          </c:extLst>
        </c:ser>
        <c:ser>
          <c:idx val="3"/>
          <c:order val="3"/>
          <c:tx>
            <c:strRef>
              <c:f>Sheet3!$B$5</c:f>
              <c:strCache>
                <c:ptCount val="1"/>
                <c:pt idx="0">
                  <c:v>Several times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Sheet3!$C$5:$E$5</c:f>
              <c:numCache>
                <c:formatCode>General</c:formatCode>
                <c:ptCount val="3"/>
                <c:pt idx="0">
                  <c:v>33</c:v>
                </c:pt>
                <c:pt idx="1">
                  <c:v>19</c:v>
                </c:pt>
                <c:pt idx="2">
                  <c:v>13</c:v>
                </c:pt>
              </c:numCache>
            </c:numRef>
          </c:val>
          <c:extLst>
            <c:ext xmlns:c16="http://schemas.microsoft.com/office/drawing/2014/chart" uri="{C3380CC4-5D6E-409C-BE32-E72D297353CC}">
              <c16:uniqueId val="{00000003-B897-4BA7-BF5C-E14BFEBB8394}"/>
            </c:ext>
          </c:extLst>
        </c:ser>
        <c:dLbls>
          <c:dLblPos val="ctr"/>
          <c:showLegendKey val="0"/>
          <c:showVal val="1"/>
          <c:showCatName val="0"/>
          <c:showSerName val="0"/>
          <c:showPercent val="0"/>
          <c:showBubbleSize val="0"/>
        </c:dLbls>
        <c:gapWidth val="219"/>
        <c:overlap val="100"/>
        <c:axId val="2001798368"/>
        <c:axId val="2001803776"/>
      </c:barChart>
      <c:catAx>
        <c:axId val="2001798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803776"/>
        <c:crosses val="autoZero"/>
        <c:auto val="1"/>
        <c:lblAlgn val="ctr"/>
        <c:lblOffset val="100"/>
        <c:noMultiLvlLbl val="0"/>
      </c:catAx>
      <c:valAx>
        <c:axId val="2001803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79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Sheet3!$B$2</c:f>
              <c:strCache>
                <c:ptCount val="1"/>
                <c:pt idx="0">
                  <c:v>Да</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4F0-4135-BE30-E761BA503A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Sheet3!$C$2:$E$2</c:f>
              <c:numCache>
                <c:formatCode>General</c:formatCode>
                <c:ptCount val="3"/>
                <c:pt idx="0">
                  <c:v>17</c:v>
                </c:pt>
                <c:pt idx="1">
                  <c:v>22</c:v>
                </c:pt>
                <c:pt idx="2">
                  <c:v>4</c:v>
                </c:pt>
              </c:numCache>
            </c:numRef>
          </c:val>
          <c:extLst>
            <c:ext xmlns:c16="http://schemas.microsoft.com/office/drawing/2014/chart" uri="{C3380CC4-5D6E-409C-BE32-E72D297353CC}">
              <c16:uniqueId val="{00000000-A304-424E-A281-20D3EB9D8859}"/>
            </c:ext>
          </c:extLst>
        </c:ser>
        <c:ser>
          <c:idx val="1"/>
          <c:order val="1"/>
          <c:tx>
            <c:strRef>
              <c:f>Sheet3!$B$3</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Sheet3!$C$3:$E$3</c:f>
              <c:numCache>
                <c:formatCode>General</c:formatCode>
                <c:ptCount val="3"/>
                <c:pt idx="0">
                  <c:v>83</c:v>
                </c:pt>
                <c:pt idx="1">
                  <c:v>78</c:v>
                </c:pt>
                <c:pt idx="2">
                  <c:v>96</c:v>
                </c:pt>
              </c:numCache>
            </c:numRef>
          </c:val>
          <c:extLst>
            <c:ext xmlns:c16="http://schemas.microsoft.com/office/drawing/2014/chart" uri="{C3380CC4-5D6E-409C-BE32-E72D297353CC}">
              <c16:uniqueId val="{00000001-A304-424E-A281-20D3EB9D8859}"/>
            </c:ext>
          </c:extLst>
        </c:ser>
        <c:dLbls>
          <c:dLblPos val="ctr"/>
          <c:showLegendKey val="0"/>
          <c:showVal val="1"/>
          <c:showCatName val="0"/>
          <c:showSerName val="0"/>
          <c:showPercent val="0"/>
          <c:showBubbleSize val="0"/>
        </c:dLbls>
        <c:gapWidth val="219"/>
        <c:overlap val="100"/>
        <c:axId val="2066625488"/>
        <c:axId val="2066624656"/>
      </c:barChart>
      <c:catAx>
        <c:axId val="206662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6624656"/>
        <c:crosses val="autoZero"/>
        <c:auto val="1"/>
        <c:lblAlgn val="ctr"/>
        <c:lblOffset val="100"/>
        <c:noMultiLvlLbl val="0"/>
      </c:catAx>
      <c:valAx>
        <c:axId val="206662465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662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Sheet3!$B$2</c:f>
              <c:strCache>
                <c:ptCount val="1"/>
                <c:pt idx="0">
                  <c:v>Не сакам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Sheet3!$C$2:$E$2</c:f>
              <c:numCache>
                <c:formatCode>General</c:formatCode>
                <c:ptCount val="3"/>
                <c:pt idx="0">
                  <c:v>38</c:v>
                </c:pt>
                <c:pt idx="1">
                  <c:v>5</c:v>
                </c:pt>
                <c:pt idx="2">
                  <c:v>59</c:v>
                </c:pt>
              </c:numCache>
            </c:numRef>
          </c:val>
          <c:extLst>
            <c:ext xmlns:c16="http://schemas.microsoft.com/office/drawing/2014/chart" uri="{C3380CC4-5D6E-409C-BE32-E72D297353CC}">
              <c16:uniqueId val="{00000000-2041-43F9-B292-4052A388EF19}"/>
            </c:ext>
          </c:extLst>
        </c:ser>
        <c:ser>
          <c:idx val="1"/>
          <c:order val="1"/>
          <c:tx>
            <c:strRef>
              <c:f>Sheet3!$B$3</c:f>
              <c:strCache>
                <c:ptCount val="1"/>
                <c:pt idx="0">
                  <c:v>Би сакал ама не можам да си дозволам</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Sheet3!$C$3:$E$3</c:f>
              <c:numCache>
                <c:formatCode>General</c:formatCode>
                <c:ptCount val="3"/>
                <c:pt idx="0">
                  <c:v>56</c:v>
                </c:pt>
                <c:pt idx="1">
                  <c:v>95</c:v>
                </c:pt>
                <c:pt idx="2">
                  <c:v>5</c:v>
                </c:pt>
              </c:numCache>
            </c:numRef>
          </c:val>
          <c:extLst>
            <c:ext xmlns:c16="http://schemas.microsoft.com/office/drawing/2014/chart" uri="{C3380CC4-5D6E-409C-BE32-E72D297353CC}">
              <c16:uniqueId val="{00000001-2041-43F9-B292-4052A388EF19}"/>
            </c:ext>
          </c:extLst>
        </c:ser>
        <c:ser>
          <c:idx val="2"/>
          <c:order val="2"/>
          <c:tx>
            <c:strRef>
              <c:f>Sheet3!$B$4</c:f>
              <c:strCache>
                <c:ptCount val="1"/>
                <c:pt idx="0">
                  <c:v>Друго</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Sheet3!$C$4:$E$4</c:f>
              <c:numCache>
                <c:formatCode>General</c:formatCode>
                <c:ptCount val="3"/>
                <c:pt idx="0">
                  <c:v>6</c:v>
                </c:pt>
                <c:pt idx="1">
                  <c:v>0</c:v>
                </c:pt>
                <c:pt idx="2">
                  <c:v>36</c:v>
                </c:pt>
              </c:numCache>
            </c:numRef>
          </c:val>
          <c:extLst>
            <c:ext xmlns:c16="http://schemas.microsoft.com/office/drawing/2014/chart" uri="{C3380CC4-5D6E-409C-BE32-E72D297353CC}">
              <c16:uniqueId val="{00000002-2041-43F9-B292-4052A388EF19}"/>
            </c:ext>
          </c:extLst>
        </c:ser>
        <c:dLbls>
          <c:dLblPos val="ctr"/>
          <c:showLegendKey val="0"/>
          <c:showVal val="1"/>
          <c:showCatName val="0"/>
          <c:showSerName val="0"/>
          <c:showPercent val="0"/>
          <c:showBubbleSize val="0"/>
        </c:dLbls>
        <c:gapWidth val="219"/>
        <c:overlap val="100"/>
        <c:axId val="2001303264"/>
        <c:axId val="2001302848"/>
      </c:barChart>
      <c:catAx>
        <c:axId val="2001303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crossAx val="2001302848"/>
        <c:crosses val="autoZero"/>
        <c:auto val="1"/>
        <c:lblAlgn val="ctr"/>
        <c:lblOffset val="100"/>
        <c:noMultiLvlLbl val="0"/>
      </c:catAx>
      <c:valAx>
        <c:axId val="200130284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30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35643256925103"/>
          <c:y val="6.4814814814814811E-2"/>
          <c:w val="0.84431813919898269"/>
          <c:h val="0.71897309711286084"/>
        </c:manualLayout>
      </c:layout>
      <c:barChart>
        <c:barDir val="bar"/>
        <c:grouping val="percentStacked"/>
        <c:varyColors val="0"/>
        <c:ser>
          <c:idx val="0"/>
          <c:order val="0"/>
          <c:tx>
            <c:strRef>
              <c:f>Sheet3!$B$2</c:f>
              <c:strCache>
                <c:ptCount val="1"/>
                <c:pt idx="0">
                  <c:v>Имам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Sheet3!$C$2:$E$2</c:f>
              <c:numCache>
                <c:formatCode>General</c:formatCode>
                <c:ptCount val="3"/>
                <c:pt idx="0">
                  <c:v>21</c:v>
                </c:pt>
                <c:pt idx="1">
                  <c:v>33</c:v>
                </c:pt>
                <c:pt idx="2">
                  <c:v>4</c:v>
                </c:pt>
              </c:numCache>
            </c:numRef>
          </c:val>
          <c:extLst>
            <c:ext xmlns:c16="http://schemas.microsoft.com/office/drawing/2014/chart" uri="{C3380CC4-5D6E-409C-BE32-E72D297353CC}">
              <c16:uniqueId val="{00000000-6144-4132-87BA-B02187FF24A1}"/>
            </c:ext>
          </c:extLst>
        </c:ser>
        <c:ser>
          <c:idx val="1"/>
          <c:order val="1"/>
          <c:tx>
            <c:strRef>
              <c:f>Sheet3!$B$3</c:f>
              <c:strCache>
                <c:ptCount val="1"/>
                <c:pt idx="0">
                  <c:v>Сакам да имам ама сега не можам да си дозволам</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Sheet3!$C$3:$E$3</c:f>
              <c:numCache>
                <c:formatCode>General</c:formatCode>
                <c:ptCount val="3"/>
                <c:pt idx="0">
                  <c:v>33</c:v>
                </c:pt>
                <c:pt idx="1">
                  <c:v>44</c:v>
                </c:pt>
                <c:pt idx="2">
                  <c:v>5</c:v>
                </c:pt>
              </c:numCache>
            </c:numRef>
          </c:val>
          <c:extLst>
            <c:ext xmlns:c16="http://schemas.microsoft.com/office/drawing/2014/chart" uri="{C3380CC4-5D6E-409C-BE32-E72D297353CC}">
              <c16:uniqueId val="{00000001-6144-4132-87BA-B02187FF24A1}"/>
            </c:ext>
          </c:extLst>
        </c:ser>
        <c:ser>
          <c:idx val="2"/>
          <c:order val="2"/>
          <c:tx>
            <c:strRef>
              <c:f>Sheet3!$B$4</c:f>
              <c:strCache>
                <c:ptCount val="1"/>
                <c:pt idx="0">
                  <c:v>Не сакам/ не ми треба сега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Sheet3!$C$4:$E$4</c:f>
              <c:numCache>
                <c:formatCode>General</c:formatCode>
                <c:ptCount val="3"/>
                <c:pt idx="0">
                  <c:v>36</c:v>
                </c:pt>
                <c:pt idx="1">
                  <c:v>19</c:v>
                </c:pt>
                <c:pt idx="2">
                  <c:v>91</c:v>
                </c:pt>
              </c:numCache>
            </c:numRef>
          </c:val>
          <c:extLst>
            <c:ext xmlns:c16="http://schemas.microsoft.com/office/drawing/2014/chart" uri="{C3380CC4-5D6E-409C-BE32-E72D297353CC}">
              <c16:uniqueId val="{00000002-6144-4132-87BA-B02187FF24A1}"/>
            </c:ext>
          </c:extLst>
        </c:ser>
        <c:ser>
          <c:idx val="3"/>
          <c:order val="3"/>
          <c:tx>
            <c:strRef>
              <c:f>Sheet3!$B$5</c:f>
              <c:strCache>
                <c:ptCount val="1"/>
                <c:pt idx="0">
                  <c:v>Не е применливо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Sheet3!$C$5:$E$5</c:f>
              <c:numCache>
                <c:formatCode>General</c:formatCode>
                <c:ptCount val="3"/>
                <c:pt idx="0">
                  <c:v>11</c:v>
                </c:pt>
                <c:pt idx="1">
                  <c:v>4</c:v>
                </c:pt>
                <c:pt idx="2">
                  <c:v>0</c:v>
                </c:pt>
              </c:numCache>
            </c:numRef>
          </c:val>
          <c:extLst>
            <c:ext xmlns:c16="http://schemas.microsoft.com/office/drawing/2014/chart" uri="{C3380CC4-5D6E-409C-BE32-E72D297353CC}">
              <c16:uniqueId val="{00000003-6144-4132-87BA-B02187FF24A1}"/>
            </c:ext>
          </c:extLst>
        </c:ser>
        <c:dLbls>
          <c:dLblPos val="ctr"/>
          <c:showLegendKey val="0"/>
          <c:showVal val="1"/>
          <c:showCatName val="0"/>
          <c:showSerName val="0"/>
          <c:showPercent val="0"/>
          <c:showBubbleSize val="0"/>
        </c:dLbls>
        <c:gapWidth val="219"/>
        <c:overlap val="100"/>
        <c:axId val="2060415840"/>
        <c:axId val="2060416256"/>
      </c:barChart>
      <c:catAx>
        <c:axId val="206041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crossAx val="2060416256"/>
        <c:crosses val="autoZero"/>
        <c:auto val="1"/>
        <c:lblAlgn val="ctr"/>
        <c:lblOffset val="100"/>
        <c:noMultiLvlLbl val="0"/>
      </c:catAx>
      <c:valAx>
        <c:axId val="2060416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041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Sheet3!$B$2</c:f>
              <c:strCache>
                <c:ptCount val="1"/>
                <c:pt idx="0">
                  <c:v>Минимален месечен приход за покривање на основните трошоци за живот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Sheet3!$C$2:$E$2</c:f>
              <c:numCache>
                <c:formatCode>General</c:formatCode>
                <c:ptCount val="3"/>
                <c:pt idx="0">
                  <c:v>27263</c:v>
                </c:pt>
                <c:pt idx="1">
                  <c:v>24222</c:v>
                </c:pt>
                <c:pt idx="2">
                  <c:v>16869</c:v>
                </c:pt>
              </c:numCache>
            </c:numRef>
          </c:val>
          <c:extLst>
            <c:ext xmlns:c16="http://schemas.microsoft.com/office/drawing/2014/chart" uri="{C3380CC4-5D6E-409C-BE32-E72D297353CC}">
              <c16:uniqueId val="{00000000-8D65-4C99-9A54-E790888FBE0D}"/>
            </c:ext>
          </c:extLst>
        </c:ser>
        <c:ser>
          <c:idx val="1"/>
          <c:order val="1"/>
          <c:tx>
            <c:strRef>
              <c:f>Sheet3!$B$3</c:f>
              <c:strCache>
                <c:ptCount val="1"/>
                <c:pt idx="0">
                  <c:v>Минимална плата за да ра оти 40 часа неделно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Sheet3!$C$3:$E$3</c:f>
              <c:numCache>
                <c:formatCode>General</c:formatCode>
                <c:ptCount val="3"/>
                <c:pt idx="0">
                  <c:v>11242</c:v>
                </c:pt>
                <c:pt idx="1">
                  <c:v>17923</c:v>
                </c:pt>
                <c:pt idx="2">
                  <c:v>0</c:v>
                </c:pt>
              </c:numCache>
            </c:numRef>
          </c:val>
          <c:extLst>
            <c:ext xmlns:c16="http://schemas.microsoft.com/office/drawing/2014/chart" uri="{C3380CC4-5D6E-409C-BE32-E72D297353CC}">
              <c16:uniqueId val="{00000001-8D65-4C99-9A54-E790888FBE0D}"/>
            </c:ext>
          </c:extLst>
        </c:ser>
        <c:dLbls>
          <c:dLblPos val="outEnd"/>
          <c:showLegendKey val="0"/>
          <c:showVal val="1"/>
          <c:showCatName val="0"/>
          <c:showSerName val="0"/>
          <c:showPercent val="0"/>
          <c:showBubbleSize val="0"/>
        </c:dLbls>
        <c:gapWidth val="219"/>
        <c:overlap val="-27"/>
        <c:axId val="2060725472"/>
        <c:axId val="2060735872"/>
      </c:barChart>
      <c:catAx>
        <c:axId val="206072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0735872"/>
        <c:crosses val="autoZero"/>
        <c:auto val="1"/>
        <c:lblAlgn val="ctr"/>
        <c:lblOffset val="100"/>
        <c:noMultiLvlLbl val="0"/>
      </c:catAx>
      <c:valAx>
        <c:axId val="2060735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mk-MK" sz="1400" dirty="0"/>
                  <a:t>Денар</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0725472"/>
        <c:crosses val="autoZero"/>
        <c:crossBetween val="between"/>
      </c:valAx>
      <c:spPr>
        <a:noFill/>
        <a:ln>
          <a:noFill/>
        </a:ln>
        <a:effectLst/>
      </c:spPr>
    </c:plotArea>
    <c:legend>
      <c:legendPos val="b"/>
      <c:layout>
        <c:manualLayout>
          <c:xMode val="edge"/>
          <c:yMode val="edge"/>
          <c:x val="0.13735494789418495"/>
          <c:y val="0.85506349004437199"/>
          <c:w val="0.68767427660915093"/>
          <c:h val="9.74218627238239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Sheet3!$C$1</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Sheet3!$B$2:$B$10</c:f>
              <c:strCache>
                <c:ptCount val="9"/>
                <c:pt idx="0">
                  <c:v>Храна</c:v>
                </c:pt>
                <c:pt idx="1">
                  <c:v>Алкохол и цигари</c:v>
                </c:pt>
                <c:pt idx="2">
                  <c:v>Облека и обувки</c:v>
                </c:pt>
                <c:pt idx="3">
                  <c:v>Домување</c:v>
                </c:pt>
                <c:pt idx="4">
                  <c:v>Лекови/ медицински услуги</c:v>
                </c:pt>
                <c:pt idx="5">
                  <c:v>Отплата на заеми</c:v>
                </c:pt>
                <c:pt idx="6">
                  <c:v>Образование</c:v>
                </c:pt>
                <c:pt idx="7">
                  <c:v>Превоз</c:v>
                </c:pt>
                <c:pt idx="8">
                  <c:v>Настани за социјализација</c:v>
                </c:pt>
              </c:strCache>
            </c:strRef>
          </c:cat>
          <c:val>
            <c:numRef>
              <c:f>Sheet3!$C$2:$C$10</c:f>
              <c:numCache>
                <c:formatCode>General</c:formatCode>
                <c:ptCount val="9"/>
                <c:pt idx="0">
                  <c:v>8447</c:v>
                </c:pt>
                <c:pt idx="1">
                  <c:v>593</c:v>
                </c:pt>
                <c:pt idx="2">
                  <c:v>577</c:v>
                </c:pt>
                <c:pt idx="3">
                  <c:v>2251</c:v>
                </c:pt>
                <c:pt idx="4">
                  <c:v>2470</c:v>
                </c:pt>
                <c:pt idx="5">
                  <c:v>171</c:v>
                </c:pt>
                <c:pt idx="6">
                  <c:v>223</c:v>
                </c:pt>
                <c:pt idx="7">
                  <c:v>583</c:v>
                </c:pt>
                <c:pt idx="8">
                  <c:v>251</c:v>
                </c:pt>
              </c:numCache>
            </c:numRef>
          </c:val>
          <c:extLst>
            <c:ext xmlns:c16="http://schemas.microsoft.com/office/drawing/2014/chart" uri="{C3380CC4-5D6E-409C-BE32-E72D297353CC}">
              <c16:uniqueId val="{00000000-11BD-490E-9B30-C6DC259F14A6}"/>
            </c:ext>
          </c:extLst>
        </c:ser>
        <c:ser>
          <c:idx val="1"/>
          <c:order val="1"/>
          <c:tx>
            <c:strRef>
              <c:f>Sheet3!$D$1</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Sheet3!$B$2:$B$10</c:f>
              <c:strCache>
                <c:ptCount val="9"/>
                <c:pt idx="0">
                  <c:v>Храна</c:v>
                </c:pt>
                <c:pt idx="1">
                  <c:v>Алкохол и цигари</c:v>
                </c:pt>
                <c:pt idx="2">
                  <c:v>Облека и обувки</c:v>
                </c:pt>
                <c:pt idx="3">
                  <c:v>Домување</c:v>
                </c:pt>
                <c:pt idx="4">
                  <c:v>Лекови/ медицински услуги</c:v>
                </c:pt>
                <c:pt idx="5">
                  <c:v>Отплата на заеми</c:v>
                </c:pt>
                <c:pt idx="6">
                  <c:v>Образование</c:v>
                </c:pt>
                <c:pt idx="7">
                  <c:v>Превоз</c:v>
                </c:pt>
                <c:pt idx="8">
                  <c:v>Настани за социјализација</c:v>
                </c:pt>
              </c:strCache>
            </c:strRef>
          </c:cat>
          <c:val>
            <c:numRef>
              <c:f>Sheet3!$D$2:$D$10</c:f>
              <c:numCache>
                <c:formatCode>General</c:formatCode>
                <c:ptCount val="9"/>
                <c:pt idx="0">
                  <c:v>7388</c:v>
                </c:pt>
                <c:pt idx="1">
                  <c:v>966</c:v>
                </c:pt>
                <c:pt idx="2">
                  <c:v>823</c:v>
                </c:pt>
                <c:pt idx="3">
                  <c:v>3405</c:v>
                </c:pt>
                <c:pt idx="4">
                  <c:v>1270</c:v>
                </c:pt>
                <c:pt idx="5">
                  <c:v>1250</c:v>
                </c:pt>
                <c:pt idx="6">
                  <c:v>210</c:v>
                </c:pt>
                <c:pt idx="7">
                  <c:v>560</c:v>
                </c:pt>
                <c:pt idx="8">
                  <c:v>833</c:v>
                </c:pt>
              </c:numCache>
            </c:numRef>
          </c:val>
          <c:extLst>
            <c:ext xmlns:c16="http://schemas.microsoft.com/office/drawing/2014/chart" uri="{C3380CC4-5D6E-409C-BE32-E72D297353CC}">
              <c16:uniqueId val="{00000001-11BD-490E-9B30-C6DC259F14A6}"/>
            </c:ext>
          </c:extLst>
        </c:ser>
        <c:ser>
          <c:idx val="2"/>
          <c:order val="2"/>
          <c:tx>
            <c:strRef>
              <c:f>Sheet3!$E$1</c:f>
              <c:strCache>
                <c:ptCount val="1"/>
                <c:pt idx="0">
                  <c:v>Стари лица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Sheet3!$B$2:$B$10</c:f>
              <c:strCache>
                <c:ptCount val="9"/>
                <c:pt idx="0">
                  <c:v>Храна</c:v>
                </c:pt>
                <c:pt idx="1">
                  <c:v>Алкохол и цигари</c:v>
                </c:pt>
                <c:pt idx="2">
                  <c:v>Облека и обувки</c:v>
                </c:pt>
                <c:pt idx="3">
                  <c:v>Домување</c:v>
                </c:pt>
                <c:pt idx="4">
                  <c:v>Лекови/ медицински услуги</c:v>
                </c:pt>
                <c:pt idx="5">
                  <c:v>Отплата на заеми</c:v>
                </c:pt>
                <c:pt idx="6">
                  <c:v>Образование</c:v>
                </c:pt>
                <c:pt idx="7">
                  <c:v>Превоз</c:v>
                </c:pt>
                <c:pt idx="8">
                  <c:v>Настани за социјализација</c:v>
                </c:pt>
              </c:strCache>
            </c:strRef>
          </c:cat>
          <c:val>
            <c:numRef>
              <c:f>Sheet3!$E$2:$E$10</c:f>
              <c:numCache>
                <c:formatCode>General</c:formatCode>
                <c:ptCount val="9"/>
                <c:pt idx="0">
                  <c:v>5304</c:v>
                </c:pt>
                <c:pt idx="1">
                  <c:v>840</c:v>
                </c:pt>
                <c:pt idx="2">
                  <c:v>314</c:v>
                </c:pt>
                <c:pt idx="3">
                  <c:v>2085</c:v>
                </c:pt>
                <c:pt idx="4">
                  <c:v>2157</c:v>
                </c:pt>
                <c:pt idx="5">
                  <c:v>2000</c:v>
                </c:pt>
                <c:pt idx="6">
                  <c:v>0</c:v>
                </c:pt>
                <c:pt idx="7">
                  <c:v>966</c:v>
                </c:pt>
                <c:pt idx="8">
                  <c:v>250</c:v>
                </c:pt>
              </c:numCache>
            </c:numRef>
          </c:val>
          <c:extLst>
            <c:ext xmlns:c16="http://schemas.microsoft.com/office/drawing/2014/chart" uri="{C3380CC4-5D6E-409C-BE32-E72D297353CC}">
              <c16:uniqueId val="{00000002-11BD-490E-9B30-C6DC259F14A6}"/>
            </c:ext>
          </c:extLst>
        </c:ser>
        <c:dLbls>
          <c:dLblPos val="outEnd"/>
          <c:showLegendKey val="0"/>
          <c:showVal val="1"/>
          <c:showCatName val="0"/>
          <c:showSerName val="0"/>
          <c:showPercent val="0"/>
          <c:showBubbleSize val="0"/>
        </c:dLbls>
        <c:gapWidth val="219"/>
        <c:overlap val="-27"/>
        <c:axId val="2060730048"/>
        <c:axId val="2060740032"/>
      </c:barChart>
      <c:catAx>
        <c:axId val="20607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0740032"/>
        <c:crosses val="autoZero"/>
        <c:auto val="1"/>
        <c:lblAlgn val="ctr"/>
        <c:lblOffset val="100"/>
        <c:noMultiLvlLbl val="0"/>
      </c:catAx>
      <c:valAx>
        <c:axId val="206074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mk-MK" sz="1400" dirty="0"/>
                  <a:t>денари</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073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Sheet3!$C$1</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Sheet3!$B$2:$B$7</c:f>
              <c:strCache>
                <c:ptCount val="6"/>
                <c:pt idx="0">
                  <c:v>Плаќање хипотекарен кредит или кирија, сметки или други плаќања на кредит</c:v>
                </c:pt>
                <c:pt idx="1">
                  <c:v>Греење</c:v>
                </c:pt>
                <c:pt idx="2">
                  <c:v>Одмор недела дена надвор од дома</c:v>
                </c:pt>
                <c:pt idx="3">
                  <c:v>Јадење месо/ риба секој втор ден</c:v>
                </c:pt>
                <c:pt idx="4">
                  <c:v>Да плати неочекуван трошок од 500 евра</c:v>
                </c:pt>
                <c:pt idx="5">
                  <c:v>Да плати за лек</c:v>
                </c:pt>
              </c:strCache>
            </c:strRef>
          </c:cat>
          <c:val>
            <c:numRef>
              <c:f>Sheet3!$C$2:$C$7</c:f>
              <c:numCache>
                <c:formatCode>0.00%</c:formatCode>
                <c:ptCount val="6"/>
                <c:pt idx="0">
                  <c:v>0.26</c:v>
                </c:pt>
                <c:pt idx="1">
                  <c:v>0.5</c:v>
                </c:pt>
                <c:pt idx="2">
                  <c:v>0.04</c:v>
                </c:pt>
                <c:pt idx="3">
                  <c:v>0.22</c:v>
                </c:pt>
                <c:pt idx="4">
                  <c:v>0.06</c:v>
                </c:pt>
                <c:pt idx="5">
                  <c:v>1</c:v>
                </c:pt>
              </c:numCache>
            </c:numRef>
          </c:val>
          <c:extLst>
            <c:ext xmlns:c16="http://schemas.microsoft.com/office/drawing/2014/chart" uri="{C3380CC4-5D6E-409C-BE32-E72D297353CC}">
              <c16:uniqueId val="{00000000-5E8F-4CB4-9803-F2610240A201}"/>
            </c:ext>
          </c:extLst>
        </c:ser>
        <c:ser>
          <c:idx val="1"/>
          <c:order val="1"/>
          <c:tx>
            <c:strRef>
              <c:f>Sheet3!$D$1</c:f>
              <c:strCache>
                <c:ptCount val="1"/>
                <c:pt idx="0">
                  <c:v>Семејства со самохран родител</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Sheet3!$B$2:$B$7</c:f>
              <c:strCache>
                <c:ptCount val="6"/>
                <c:pt idx="0">
                  <c:v>Плаќање хипотекарен кредит или кирија, сметки или други плаќања на кредит</c:v>
                </c:pt>
                <c:pt idx="1">
                  <c:v>Греење</c:v>
                </c:pt>
                <c:pt idx="2">
                  <c:v>Одмор недела дена надвор од дома</c:v>
                </c:pt>
                <c:pt idx="3">
                  <c:v>Јадење месо/ риба секој втор ден</c:v>
                </c:pt>
                <c:pt idx="4">
                  <c:v>Да плати неочекуван трошок од 500 евра</c:v>
                </c:pt>
                <c:pt idx="5">
                  <c:v>Да плати за лек</c:v>
                </c:pt>
              </c:strCache>
            </c:strRef>
          </c:cat>
          <c:val>
            <c:numRef>
              <c:f>Sheet3!$D$2:$D$7</c:f>
              <c:numCache>
                <c:formatCode>0.00%</c:formatCode>
                <c:ptCount val="6"/>
                <c:pt idx="0">
                  <c:v>0.21099999999999999</c:v>
                </c:pt>
                <c:pt idx="1">
                  <c:v>0.21099999999999999</c:v>
                </c:pt>
                <c:pt idx="2">
                  <c:v>0</c:v>
                </c:pt>
                <c:pt idx="3">
                  <c:v>0</c:v>
                </c:pt>
                <c:pt idx="4">
                  <c:v>0</c:v>
                </c:pt>
                <c:pt idx="5">
                  <c:v>0.57899999999999996</c:v>
                </c:pt>
              </c:numCache>
            </c:numRef>
          </c:val>
          <c:extLst>
            <c:ext xmlns:c16="http://schemas.microsoft.com/office/drawing/2014/chart" uri="{C3380CC4-5D6E-409C-BE32-E72D297353CC}">
              <c16:uniqueId val="{00000001-5E8F-4CB4-9803-F2610240A201}"/>
            </c:ext>
          </c:extLst>
        </c:ser>
        <c:ser>
          <c:idx val="2"/>
          <c:order val="2"/>
          <c:tx>
            <c:strRef>
              <c:f>Sheet3!$E$1</c:f>
              <c:strCache>
                <c:ptCount val="1"/>
                <c:pt idx="0">
                  <c:v>Стари лица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Sheet3!$B$2:$B$7</c:f>
              <c:strCache>
                <c:ptCount val="6"/>
                <c:pt idx="0">
                  <c:v>Плаќање хипотекарен кредит или кирија, сметки или други плаќања на кредит</c:v>
                </c:pt>
                <c:pt idx="1">
                  <c:v>Греење</c:v>
                </c:pt>
                <c:pt idx="2">
                  <c:v>Одмор недела дена надвор од дома</c:v>
                </c:pt>
                <c:pt idx="3">
                  <c:v>Јадење месо/ риба секој втор ден</c:v>
                </c:pt>
                <c:pt idx="4">
                  <c:v>Да плати неочекуван трошок од 500 евра</c:v>
                </c:pt>
                <c:pt idx="5">
                  <c:v>Да плати за лек</c:v>
                </c:pt>
              </c:strCache>
            </c:strRef>
          </c:cat>
          <c:val>
            <c:numRef>
              <c:f>Sheet3!$E$2:$E$7</c:f>
              <c:numCache>
                <c:formatCode>0.00%</c:formatCode>
                <c:ptCount val="6"/>
                <c:pt idx="0">
                  <c:v>0.5</c:v>
                </c:pt>
                <c:pt idx="1">
                  <c:v>0.64300000000000002</c:v>
                </c:pt>
                <c:pt idx="2">
                  <c:v>7.0999999999999994E-2</c:v>
                </c:pt>
                <c:pt idx="3">
                  <c:v>7.0999999999999994E-2</c:v>
                </c:pt>
                <c:pt idx="4">
                  <c:v>0</c:v>
                </c:pt>
                <c:pt idx="5">
                  <c:v>1</c:v>
                </c:pt>
              </c:numCache>
            </c:numRef>
          </c:val>
          <c:extLst>
            <c:ext xmlns:c16="http://schemas.microsoft.com/office/drawing/2014/chart" uri="{C3380CC4-5D6E-409C-BE32-E72D297353CC}">
              <c16:uniqueId val="{00000002-5E8F-4CB4-9803-F2610240A201}"/>
            </c:ext>
          </c:extLst>
        </c:ser>
        <c:dLbls>
          <c:dLblPos val="ctr"/>
          <c:showLegendKey val="0"/>
          <c:showVal val="1"/>
          <c:showCatName val="0"/>
          <c:showSerName val="0"/>
          <c:showPercent val="0"/>
          <c:showBubbleSize val="0"/>
        </c:dLbls>
        <c:gapWidth val="50"/>
        <c:overlap val="100"/>
        <c:axId val="2059961200"/>
        <c:axId val="2059961616"/>
      </c:barChart>
      <c:catAx>
        <c:axId val="205996120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crossAx val="2059961616"/>
        <c:crosses val="autoZero"/>
        <c:auto val="1"/>
        <c:lblAlgn val="ctr"/>
        <c:lblOffset val="100"/>
        <c:noMultiLvlLbl val="0"/>
      </c:catAx>
      <c:valAx>
        <c:axId val="2059961616"/>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crossAx val="205996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Sheet3!$C$1</c:f>
              <c:strCache>
                <c:ptCount val="1"/>
                <c:pt idx="0">
                  <c:v>Пешачење</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Sheet3!$C$2:$C$9</c:f>
              <c:numCache>
                <c:formatCode>0</c:formatCode>
                <c:ptCount val="8"/>
                <c:pt idx="0">
                  <c:v>49</c:v>
                </c:pt>
                <c:pt idx="1">
                  <c:v>49</c:v>
                </c:pt>
                <c:pt idx="2">
                  <c:v>1</c:v>
                </c:pt>
                <c:pt idx="3">
                  <c:v>18</c:v>
                </c:pt>
                <c:pt idx="4">
                  <c:v>28</c:v>
                </c:pt>
                <c:pt idx="5">
                  <c:v>45</c:v>
                </c:pt>
                <c:pt idx="6">
                  <c:v>54</c:v>
                </c:pt>
                <c:pt idx="7">
                  <c:v>13</c:v>
                </c:pt>
              </c:numCache>
            </c:numRef>
          </c:val>
          <c:extLst>
            <c:ext xmlns:c16="http://schemas.microsoft.com/office/drawing/2014/chart" uri="{C3380CC4-5D6E-409C-BE32-E72D297353CC}">
              <c16:uniqueId val="{00000000-7E10-4B44-8DC1-91ECF6823B2E}"/>
            </c:ext>
          </c:extLst>
        </c:ser>
        <c:ser>
          <c:idx val="1"/>
          <c:order val="1"/>
          <c:tx>
            <c:strRef>
              <c:f>Sheet3!$D$1</c:f>
              <c:strCache>
                <c:ptCount val="1"/>
                <c:pt idx="0">
                  <c:v>Јавен превоз</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Sheet3!$D$2:$D$9</c:f>
              <c:numCache>
                <c:formatCode>0</c:formatCode>
                <c:ptCount val="8"/>
                <c:pt idx="0">
                  <c:v>32</c:v>
                </c:pt>
                <c:pt idx="1">
                  <c:v>12</c:v>
                </c:pt>
                <c:pt idx="2">
                  <c:v>0</c:v>
                </c:pt>
                <c:pt idx="3">
                  <c:v>4</c:v>
                </c:pt>
                <c:pt idx="4">
                  <c:v>4</c:v>
                </c:pt>
                <c:pt idx="5">
                  <c:v>12</c:v>
                </c:pt>
                <c:pt idx="6">
                  <c:v>21</c:v>
                </c:pt>
                <c:pt idx="7">
                  <c:v>3</c:v>
                </c:pt>
              </c:numCache>
            </c:numRef>
          </c:val>
          <c:extLst>
            <c:ext xmlns:c16="http://schemas.microsoft.com/office/drawing/2014/chart" uri="{C3380CC4-5D6E-409C-BE32-E72D297353CC}">
              <c16:uniqueId val="{00000001-7E10-4B44-8DC1-91ECF6823B2E}"/>
            </c:ext>
          </c:extLst>
        </c:ser>
        <c:ser>
          <c:idx val="2"/>
          <c:order val="2"/>
          <c:tx>
            <c:strRef>
              <c:f>Sheet3!$E$1</c:f>
              <c:strCache>
                <c:ptCount val="1"/>
                <c:pt idx="0">
                  <c:v>Возило/ друго лично возило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Sheet3!$E$2:$E$9</c:f>
              <c:numCache>
                <c:formatCode>0</c:formatCode>
                <c:ptCount val="8"/>
                <c:pt idx="0">
                  <c:v>18</c:v>
                </c:pt>
                <c:pt idx="1">
                  <c:v>1</c:v>
                </c:pt>
                <c:pt idx="2">
                  <c:v>0</c:v>
                </c:pt>
                <c:pt idx="3">
                  <c:v>1</c:v>
                </c:pt>
                <c:pt idx="4">
                  <c:v>11</c:v>
                </c:pt>
                <c:pt idx="5">
                  <c:v>13</c:v>
                </c:pt>
                <c:pt idx="6">
                  <c:v>16</c:v>
                </c:pt>
                <c:pt idx="7">
                  <c:v>4</c:v>
                </c:pt>
              </c:numCache>
            </c:numRef>
          </c:val>
          <c:extLst>
            <c:ext xmlns:c16="http://schemas.microsoft.com/office/drawing/2014/chart" uri="{C3380CC4-5D6E-409C-BE32-E72D297353CC}">
              <c16:uniqueId val="{00000002-7E10-4B44-8DC1-91ECF6823B2E}"/>
            </c:ext>
          </c:extLst>
        </c:ser>
        <c:ser>
          <c:idx val="3"/>
          <c:order val="3"/>
          <c:tx>
            <c:strRef>
              <c:f>Sheet3!$F$1</c:f>
              <c:strCache>
                <c:ptCount val="1"/>
                <c:pt idx="0">
                  <c:v>Не одам таму</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Sheet3!$F$2:$F$9</c:f>
              <c:numCache>
                <c:formatCode>0</c:formatCode>
                <c:ptCount val="8"/>
                <c:pt idx="0">
                  <c:v>1</c:v>
                </c:pt>
                <c:pt idx="1">
                  <c:v>36</c:v>
                </c:pt>
                <c:pt idx="2">
                  <c:v>96</c:v>
                </c:pt>
                <c:pt idx="3">
                  <c:v>74</c:v>
                </c:pt>
                <c:pt idx="4">
                  <c:v>55</c:v>
                </c:pt>
                <c:pt idx="5">
                  <c:v>29</c:v>
                </c:pt>
                <c:pt idx="6">
                  <c:v>8</c:v>
                </c:pt>
                <c:pt idx="7">
                  <c:v>80</c:v>
                </c:pt>
              </c:numCache>
            </c:numRef>
          </c:val>
          <c:extLst>
            <c:ext xmlns:c16="http://schemas.microsoft.com/office/drawing/2014/chart" uri="{C3380CC4-5D6E-409C-BE32-E72D297353CC}">
              <c16:uniqueId val="{00000003-7E10-4B44-8DC1-91ECF6823B2E}"/>
            </c:ext>
          </c:extLst>
        </c:ser>
        <c:ser>
          <c:idx val="4"/>
          <c:order val="4"/>
          <c:tx>
            <c:strRef>
              <c:f>Sheet3!$G$1</c:f>
              <c:strCache>
                <c:ptCount val="1"/>
                <c:pt idx="0">
                  <c:v>Не знам</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Sheet3!$G$2:$G$9</c:f>
              <c:numCache>
                <c:formatCode>0</c:formatCode>
                <c:ptCount val="8"/>
                <c:pt idx="0">
                  <c:v>0</c:v>
                </c:pt>
                <c:pt idx="1">
                  <c:v>3</c:v>
                </c:pt>
                <c:pt idx="2">
                  <c:v>3</c:v>
                </c:pt>
                <c:pt idx="3">
                  <c:v>3</c:v>
                </c:pt>
                <c:pt idx="4">
                  <c:v>3</c:v>
                </c:pt>
                <c:pt idx="5">
                  <c:v>1</c:v>
                </c:pt>
                <c:pt idx="6">
                  <c:v>1</c:v>
                </c:pt>
                <c:pt idx="7">
                  <c:v>0</c:v>
                </c:pt>
              </c:numCache>
            </c:numRef>
          </c:val>
          <c:extLst>
            <c:ext xmlns:c16="http://schemas.microsoft.com/office/drawing/2014/chart" uri="{C3380CC4-5D6E-409C-BE32-E72D297353CC}">
              <c16:uniqueId val="{00000004-7E10-4B44-8DC1-91ECF6823B2E}"/>
            </c:ext>
          </c:extLst>
        </c:ser>
        <c:dLbls>
          <c:dLblPos val="ctr"/>
          <c:showLegendKey val="0"/>
          <c:showVal val="1"/>
          <c:showCatName val="0"/>
          <c:showSerName val="0"/>
          <c:showPercent val="0"/>
          <c:showBubbleSize val="0"/>
        </c:dLbls>
        <c:gapWidth val="50"/>
        <c:overlap val="100"/>
        <c:axId val="2066626320"/>
        <c:axId val="2066626736"/>
      </c:barChart>
      <c:catAx>
        <c:axId val="206662632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6626736"/>
        <c:crosses val="autoZero"/>
        <c:auto val="1"/>
        <c:lblAlgn val="ctr"/>
        <c:lblOffset val="100"/>
        <c:noMultiLvlLbl val="0"/>
      </c:catAx>
      <c:valAx>
        <c:axId val="206662673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6626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Sheet3!$C$1</c:f>
              <c:strCache>
                <c:ptCount val="1"/>
                <c:pt idx="0">
                  <c:v>Пешачење</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Sheet3!$C$2:$C$9</c:f>
              <c:numCache>
                <c:formatCode>0</c:formatCode>
                <c:ptCount val="8"/>
                <c:pt idx="0">
                  <c:v>78</c:v>
                </c:pt>
                <c:pt idx="1">
                  <c:v>63</c:v>
                </c:pt>
                <c:pt idx="2">
                  <c:v>4</c:v>
                </c:pt>
                <c:pt idx="3">
                  <c:v>16</c:v>
                </c:pt>
                <c:pt idx="4">
                  <c:v>46</c:v>
                </c:pt>
                <c:pt idx="5">
                  <c:v>59</c:v>
                </c:pt>
                <c:pt idx="6">
                  <c:v>70</c:v>
                </c:pt>
                <c:pt idx="7">
                  <c:v>20</c:v>
                </c:pt>
              </c:numCache>
            </c:numRef>
          </c:val>
          <c:extLst>
            <c:ext xmlns:c16="http://schemas.microsoft.com/office/drawing/2014/chart" uri="{C3380CC4-5D6E-409C-BE32-E72D297353CC}">
              <c16:uniqueId val="{00000000-0F1D-43F2-B0DC-A5F630502084}"/>
            </c:ext>
          </c:extLst>
        </c:ser>
        <c:ser>
          <c:idx val="1"/>
          <c:order val="1"/>
          <c:tx>
            <c:strRef>
              <c:f>Sheet3!$D$1</c:f>
              <c:strCache>
                <c:ptCount val="1"/>
                <c:pt idx="0">
                  <c:v>Јавен превоз</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Sheet3!$D$2:$D$9</c:f>
              <c:numCache>
                <c:formatCode>0</c:formatCode>
                <c:ptCount val="8"/>
                <c:pt idx="0">
                  <c:v>19</c:v>
                </c:pt>
                <c:pt idx="1">
                  <c:v>4</c:v>
                </c:pt>
                <c:pt idx="2">
                  <c:v>0</c:v>
                </c:pt>
                <c:pt idx="3">
                  <c:v>4</c:v>
                </c:pt>
                <c:pt idx="4">
                  <c:v>12</c:v>
                </c:pt>
                <c:pt idx="5">
                  <c:v>15</c:v>
                </c:pt>
                <c:pt idx="6">
                  <c:v>22</c:v>
                </c:pt>
                <c:pt idx="7">
                  <c:v>12</c:v>
                </c:pt>
              </c:numCache>
            </c:numRef>
          </c:val>
          <c:extLst>
            <c:ext xmlns:c16="http://schemas.microsoft.com/office/drawing/2014/chart" uri="{C3380CC4-5D6E-409C-BE32-E72D297353CC}">
              <c16:uniqueId val="{00000001-0F1D-43F2-B0DC-A5F630502084}"/>
            </c:ext>
          </c:extLst>
        </c:ser>
        <c:ser>
          <c:idx val="2"/>
          <c:order val="2"/>
          <c:tx>
            <c:strRef>
              <c:f>Sheet3!$E$1</c:f>
              <c:strCache>
                <c:ptCount val="1"/>
                <c:pt idx="0">
                  <c:v>Возило/ друго лично возило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Sheet3!$E$2:$E$9</c:f>
              <c:numCache>
                <c:formatCode>0</c:formatCode>
                <c:ptCount val="8"/>
                <c:pt idx="0">
                  <c:v>4</c:v>
                </c:pt>
                <c:pt idx="1">
                  <c:v>4</c:v>
                </c:pt>
                <c:pt idx="2">
                  <c:v>0</c:v>
                </c:pt>
                <c:pt idx="3">
                  <c:v>0</c:v>
                </c:pt>
                <c:pt idx="4">
                  <c:v>0</c:v>
                </c:pt>
                <c:pt idx="5">
                  <c:v>4</c:v>
                </c:pt>
                <c:pt idx="6">
                  <c:v>4</c:v>
                </c:pt>
                <c:pt idx="7">
                  <c:v>0</c:v>
                </c:pt>
              </c:numCache>
            </c:numRef>
          </c:val>
          <c:extLst>
            <c:ext xmlns:c16="http://schemas.microsoft.com/office/drawing/2014/chart" uri="{C3380CC4-5D6E-409C-BE32-E72D297353CC}">
              <c16:uniqueId val="{00000002-0F1D-43F2-B0DC-A5F630502084}"/>
            </c:ext>
          </c:extLst>
        </c:ser>
        <c:ser>
          <c:idx val="3"/>
          <c:order val="3"/>
          <c:tx>
            <c:strRef>
              <c:f>Sheet3!$F$1</c:f>
              <c:strCache>
                <c:ptCount val="1"/>
                <c:pt idx="0">
                  <c:v>Не одам таму</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Sheet3!$F$2:$F$9</c:f>
              <c:numCache>
                <c:formatCode>0</c:formatCode>
                <c:ptCount val="8"/>
                <c:pt idx="0">
                  <c:v>0</c:v>
                </c:pt>
                <c:pt idx="1">
                  <c:v>30</c:v>
                </c:pt>
                <c:pt idx="2">
                  <c:v>96</c:v>
                </c:pt>
                <c:pt idx="3">
                  <c:v>80</c:v>
                </c:pt>
                <c:pt idx="4">
                  <c:v>42</c:v>
                </c:pt>
                <c:pt idx="5">
                  <c:v>22</c:v>
                </c:pt>
                <c:pt idx="6">
                  <c:v>4</c:v>
                </c:pt>
                <c:pt idx="7">
                  <c:v>64</c:v>
                </c:pt>
              </c:numCache>
            </c:numRef>
          </c:val>
          <c:extLst>
            <c:ext xmlns:c16="http://schemas.microsoft.com/office/drawing/2014/chart" uri="{C3380CC4-5D6E-409C-BE32-E72D297353CC}">
              <c16:uniqueId val="{00000003-0F1D-43F2-B0DC-A5F630502084}"/>
            </c:ext>
          </c:extLst>
        </c:ser>
        <c:ser>
          <c:idx val="4"/>
          <c:order val="4"/>
          <c:tx>
            <c:strRef>
              <c:f>Sheet3!$G$1</c:f>
              <c:strCache>
                <c:ptCount val="1"/>
                <c:pt idx="0">
                  <c:v>Не знам</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Sheet3!$G$2:$G$9</c:f>
              <c:numCache>
                <c:formatCode>0</c:formatCode>
                <c:ptCount val="8"/>
                <c:pt idx="0">
                  <c:v>0</c:v>
                </c:pt>
                <c:pt idx="1">
                  <c:v>0</c:v>
                </c:pt>
                <c:pt idx="2">
                  <c:v>0</c:v>
                </c:pt>
                <c:pt idx="3">
                  <c:v>0</c:v>
                </c:pt>
                <c:pt idx="4">
                  <c:v>0</c:v>
                </c:pt>
                <c:pt idx="5">
                  <c:v>0</c:v>
                </c:pt>
                <c:pt idx="6">
                  <c:v>0</c:v>
                </c:pt>
                <c:pt idx="7">
                  <c:v>4</c:v>
                </c:pt>
              </c:numCache>
            </c:numRef>
          </c:val>
          <c:extLst>
            <c:ext xmlns:c16="http://schemas.microsoft.com/office/drawing/2014/chart" uri="{C3380CC4-5D6E-409C-BE32-E72D297353CC}">
              <c16:uniqueId val="{00000004-0F1D-43F2-B0DC-A5F630502084}"/>
            </c:ext>
          </c:extLst>
        </c:ser>
        <c:dLbls>
          <c:dLblPos val="ctr"/>
          <c:showLegendKey val="0"/>
          <c:showVal val="1"/>
          <c:showCatName val="0"/>
          <c:showSerName val="0"/>
          <c:showPercent val="0"/>
          <c:showBubbleSize val="0"/>
        </c:dLbls>
        <c:gapWidth val="50"/>
        <c:overlap val="100"/>
        <c:axId val="2066626320"/>
        <c:axId val="2066626736"/>
      </c:barChart>
      <c:catAx>
        <c:axId val="206662632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6626736"/>
        <c:crosses val="autoZero"/>
        <c:auto val="1"/>
        <c:lblAlgn val="ctr"/>
        <c:lblOffset val="100"/>
        <c:noMultiLvlLbl val="0"/>
      </c:catAx>
      <c:valAx>
        <c:axId val="206662673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6626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Sheet3!$C$1</c:f>
              <c:strCache>
                <c:ptCount val="1"/>
                <c:pt idx="0">
                  <c:v>Пешачење</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Sheet3!$B$2:$B$5</c:f>
              <c:strCache>
                <c:ptCount val="4"/>
                <c:pt idx="0">
                  <c:v>Примарен центар за здравствена заштита</c:v>
                </c:pt>
                <c:pt idx="1">
                  <c:v>Автобуска постојка</c:v>
                </c:pt>
                <c:pt idx="2">
                  <c:v>Социјална добросостојба</c:v>
                </c:pt>
                <c:pt idx="3">
                  <c:v>Банка/ банкомат</c:v>
                </c:pt>
              </c:strCache>
            </c:strRef>
          </c:cat>
          <c:val>
            <c:numRef>
              <c:f>Sheet3!$C$2:$C$5</c:f>
              <c:numCache>
                <c:formatCode>0</c:formatCode>
                <c:ptCount val="4"/>
                <c:pt idx="0">
                  <c:v>0</c:v>
                </c:pt>
                <c:pt idx="1">
                  <c:v>35</c:v>
                </c:pt>
                <c:pt idx="2">
                  <c:v>0</c:v>
                </c:pt>
                <c:pt idx="3">
                  <c:v>9</c:v>
                </c:pt>
              </c:numCache>
            </c:numRef>
          </c:val>
          <c:extLst>
            <c:ext xmlns:c16="http://schemas.microsoft.com/office/drawing/2014/chart" uri="{C3380CC4-5D6E-409C-BE32-E72D297353CC}">
              <c16:uniqueId val="{00000000-0909-42F3-9627-CA9FF238DADC}"/>
            </c:ext>
          </c:extLst>
        </c:ser>
        <c:ser>
          <c:idx val="1"/>
          <c:order val="1"/>
          <c:tx>
            <c:strRef>
              <c:f>Sheet3!$D$1</c:f>
              <c:strCache>
                <c:ptCount val="1"/>
                <c:pt idx="0">
                  <c:v>Јавен превоз</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Sheet3!$B$2:$B$5</c:f>
              <c:strCache>
                <c:ptCount val="4"/>
                <c:pt idx="0">
                  <c:v>Примарен центар за здравствена заштита</c:v>
                </c:pt>
                <c:pt idx="1">
                  <c:v>Автобуска постојка</c:v>
                </c:pt>
                <c:pt idx="2">
                  <c:v>Социјална добросостојба</c:v>
                </c:pt>
                <c:pt idx="3">
                  <c:v>Банка/ банкомат</c:v>
                </c:pt>
              </c:strCache>
            </c:strRef>
          </c:cat>
          <c:val>
            <c:numRef>
              <c:f>Sheet3!$D$2:$D$5</c:f>
              <c:numCache>
                <c:formatCode>0</c:formatCode>
                <c:ptCount val="4"/>
                <c:pt idx="0">
                  <c:v>78</c:v>
                </c:pt>
                <c:pt idx="1">
                  <c:v>35</c:v>
                </c:pt>
                <c:pt idx="2">
                  <c:v>13</c:v>
                </c:pt>
                <c:pt idx="3">
                  <c:v>61</c:v>
                </c:pt>
              </c:numCache>
            </c:numRef>
          </c:val>
          <c:extLst>
            <c:ext xmlns:c16="http://schemas.microsoft.com/office/drawing/2014/chart" uri="{C3380CC4-5D6E-409C-BE32-E72D297353CC}">
              <c16:uniqueId val="{00000001-0909-42F3-9627-CA9FF238DADC}"/>
            </c:ext>
          </c:extLst>
        </c:ser>
        <c:ser>
          <c:idx val="2"/>
          <c:order val="2"/>
          <c:tx>
            <c:strRef>
              <c:f>Sheet3!$E$1</c:f>
              <c:strCache>
                <c:ptCount val="1"/>
                <c:pt idx="0">
                  <c:v>Возило/ друго лично возило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Sheet3!$B$2:$B$5</c:f>
              <c:strCache>
                <c:ptCount val="4"/>
                <c:pt idx="0">
                  <c:v>Примарен центар за здравствена заштита</c:v>
                </c:pt>
                <c:pt idx="1">
                  <c:v>Автобуска постојка</c:v>
                </c:pt>
                <c:pt idx="2">
                  <c:v>Социјална добросостојба</c:v>
                </c:pt>
                <c:pt idx="3">
                  <c:v>Банка/ банкомат</c:v>
                </c:pt>
              </c:strCache>
            </c:strRef>
          </c:cat>
          <c:val>
            <c:numRef>
              <c:f>Sheet3!$E$2:$E$5</c:f>
              <c:numCache>
                <c:formatCode>0</c:formatCode>
                <c:ptCount val="4"/>
                <c:pt idx="0">
                  <c:v>9</c:v>
                </c:pt>
                <c:pt idx="1">
                  <c:v>0</c:v>
                </c:pt>
                <c:pt idx="2">
                  <c:v>0</c:v>
                </c:pt>
                <c:pt idx="3">
                  <c:v>4</c:v>
                </c:pt>
              </c:numCache>
            </c:numRef>
          </c:val>
          <c:extLst>
            <c:ext xmlns:c16="http://schemas.microsoft.com/office/drawing/2014/chart" uri="{C3380CC4-5D6E-409C-BE32-E72D297353CC}">
              <c16:uniqueId val="{00000002-0909-42F3-9627-CA9FF238DADC}"/>
            </c:ext>
          </c:extLst>
        </c:ser>
        <c:ser>
          <c:idx val="3"/>
          <c:order val="3"/>
          <c:tx>
            <c:strRef>
              <c:f>Sheet3!$F$1</c:f>
              <c:strCache>
                <c:ptCount val="1"/>
                <c:pt idx="0">
                  <c:v>Не одам таму</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Sheet3!$B$2:$B$5</c:f>
              <c:strCache>
                <c:ptCount val="4"/>
                <c:pt idx="0">
                  <c:v>Примарен центар за здравствена заштита</c:v>
                </c:pt>
                <c:pt idx="1">
                  <c:v>Автобуска постојка</c:v>
                </c:pt>
                <c:pt idx="2">
                  <c:v>Социјална добросостојба</c:v>
                </c:pt>
                <c:pt idx="3">
                  <c:v>Банка/ банкомат</c:v>
                </c:pt>
              </c:strCache>
            </c:strRef>
          </c:cat>
          <c:val>
            <c:numRef>
              <c:f>Sheet3!$F$2:$F$5</c:f>
              <c:numCache>
                <c:formatCode>0</c:formatCode>
                <c:ptCount val="4"/>
                <c:pt idx="0">
                  <c:v>13</c:v>
                </c:pt>
                <c:pt idx="1">
                  <c:v>30</c:v>
                </c:pt>
                <c:pt idx="2">
                  <c:v>87</c:v>
                </c:pt>
                <c:pt idx="3">
                  <c:v>26</c:v>
                </c:pt>
              </c:numCache>
            </c:numRef>
          </c:val>
          <c:extLst>
            <c:ext xmlns:c16="http://schemas.microsoft.com/office/drawing/2014/chart" uri="{C3380CC4-5D6E-409C-BE32-E72D297353CC}">
              <c16:uniqueId val="{00000003-0909-42F3-9627-CA9FF238DADC}"/>
            </c:ext>
          </c:extLst>
        </c:ser>
        <c:dLbls>
          <c:dLblPos val="ctr"/>
          <c:showLegendKey val="0"/>
          <c:showVal val="1"/>
          <c:showCatName val="0"/>
          <c:showSerName val="0"/>
          <c:showPercent val="0"/>
          <c:showBubbleSize val="0"/>
        </c:dLbls>
        <c:gapWidth val="50"/>
        <c:overlap val="100"/>
        <c:axId val="2001195616"/>
        <c:axId val="2001196864"/>
      </c:barChart>
      <c:catAx>
        <c:axId val="200119561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01196864"/>
        <c:crosses val="autoZero"/>
        <c:auto val="1"/>
        <c:lblAlgn val="ctr"/>
        <c:lblOffset val="100"/>
        <c:noMultiLvlLbl val="0"/>
      </c:catAx>
      <c:valAx>
        <c:axId val="2001196864"/>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19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024009164531985E-2"/>
          <c:y val="1.4933879235431626E-2"/>
          <c:w val="0.95435735765086138"/>
          <c:h val="0.83495489007204782"/>
        </c:manualLayout>
      </c:layout>
      <c:barChart>
        <c:barDir val="col"/>
        <c:grouping val="stacked"/>
        <c:varyColors val="0"/>
        <c:ser>
          <c:idx val="0"/>
          <c:order val="0"/>
          <c:tx>
            <c:strRef>
              <c:f>Sheet1!$A$3</c:f>
              <c:strCache>
                <c:ptCount val="1"/>
                <c:pt idx="0">
                  <c:v>Без основно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член 1</c:v>
                </c:pt>
                <c:pt idx="1">
                  <c:v>член 2</c:v>
                </c:pt>
                <c:pt idx="2">
                  <c:v>член 3</c:v>
                </c:pt>
                <c:pt idx="3">
                  <c:v>член 4</c:v>
                </c:pt>
                <c:pt idx="4">
                  <c:v>член 5</c:v>
                </c:pt>
                <c:pt idx="5">
                  <c:v>член 6</c:v>
                </c:pt>
                <c:pt idx="6">
                  <c:v>член 7</c:v>
                </c:pt>
                <c:pt idx="7">
                  <c:v>член 8</c:v>
                </c:pt>
              </c:strCache>
            </c:strRef>
          </c:cat>
          <c:val>
            <c:numRef>
              <c:f>Sheet1!$B$3:$I$3</c:f>
              <c:numCache>
                <c:formatCode>General</c:formatCode>
                <c:ptCount val="8"/>
                <c:pt idx="0">
                  <c:v>47</c:v>
                </c:pt>
                <c:pt idx="1">
                  <c:v>47</c:v>
                </c:pt>
                <c:pt idx="2">
                  <c:v>71</c:v>
                </c:pt>
                <c:pt idx="3">
                  <c:v>86</c:v>
                </c:pt>
                <c:pt idx="4">
                  <c:v>100</c:v>
                </c:pt>
                <c:pt idx="5">
                  <c:v>100</c:v>
                </c:pt>
                <c:pt idx="6">
                  <c:v>100</c:v>
                </c:pt>
                <c:pt idx="7">
                  <c:v>100</c:v>
                </c:pt>
              </c:numCache>
            </c:numRef>
          </c:val>
          <c:extLst>
            <c:ext xmlns:c16="http://schemas.microsoft.com/office/drawing/2014/chart" uri="{C3380CC4-5D6E-409C-BE32-E72D297353CC}">
              <c16:uniqueId val="{00000000-B155-4F7E-95A7-0DC7B78AF05D}"/>
            </c:ext>
          </c:extLst>
        </c:ser>
        <c:ser>
          <c:idx val="1"/>
          <c:order val="1"/>
          <c:tx>
            <c:strRef>
              <c:f>Sheet1!$A$4</c:f>
              <c:strCache>
                <c:ptCount val="1"/>
                <c:pt idx="0">
                  <c:v>Завршено основно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член 1</c:v>
                </c:pt>
                <c:pt idx="1">
                  <c:v>член 2</c:v>
                </c:pt>
                <c:pt idx="2">
                  <c:v>член 3</c:v>
                </c:pt>
                <c:pt idx="3">
                  <c:v>член 4</c:v>
                </c:pt>
                <c:pt idx="4">
                  <c:v>член 5</c:v>
                </c:pt>
                <c:pt idx="5">
                  <c:v>член 6</c:v>
                </c:pt>
                <c:pt idx="6">
                  <c:v>член 7</c:v>
                </c:pt>
                <c:pt idx="7">
                  <c:v>член 8</c:v>
                </c:pt>
              </c:strCache>
            </c:strRef>
          </c:cat>
          <c:val>
            <c:numRef>
              <c:f>Sheet1!$B$4:$I$4</c:f>
              <c:numCache>
                <c:formatCode>General</c:formatCode>
                <c:ptCount val="8"/>
                <c:pt idx="1">
                  <c:v>47</c:v>
                </c:pt>
                <c:pt idx="2">
                  <c:v>29</c:v>
                </c:pt>
                <c:pt idx="3">
                  <c:v>14</c:v>
                </c:pt>
              </c:numCache>
            </c:numRef>
          </c:val>
          <c:extLst>
            <c:ext xmlns:c16="http://schemas.microsoft.com/office/drawing/2014/chart" uri="{C3380CC4-5D6E-409C-BE32-E72D297353CC}">
              <c16:uniqueId val="{00000001-B155-4F7E-95A7-0DC7B78AF05D}"/>
            </c:ext>
          </c:extLst>
        </c:ser>
        <c:ser>
          <c:idx val="2"/>
          <c:order val="2"/>
          <c:tx>
            <c:strRef>
              <c:f>Sheet1!$A$5</c:f>
              <c:strCache>
                <c:ptCount val="1"/>
                <c:pt idx="0">
                  <c:v>Завршено стручно</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член 1</c:v>
                </c:pt>
                <c:pt idx="1">
                  <c:v>член 2</c:v>
                </c:pt>
                <c:pt idx="2">
                  <c:v>член 3</c:v>
                </c:pt>
                <c:pt idx="3">
                  <c:v>член 4</c:v>
                </c:pt>
                <c:pt idx="4">
                  <c:v>член 5</c:v>
                </c:pt>
                <c:pt idx="5">
                  <c:v>член 6</c:v>
                </c:pt>
                <c:pt idx="6">
                  <c:v>член 7</c:v>
                </c:pt>
                <c:pt idx="7">
                  <c:v>член 8</c:v>
                </c:pt>
              </c:strCache>
            </c:strRef>
          </c:cat>
          <c:val>
            <c:numRef>
              <c:f>Sheet1!$B$5:$I$5</c:f>
              <c:numCache>
                <c:formatCode>General</c:formatCode>
                <c:ptCount val="8"/>
                <c:pt idx="0">
                  <c:v>11</c:v>
                </c:pt>
                <c:pt idx="1">
                  <c:v>6</c:v>
                </c:pt>
              </c:numCache>
            </c:numRef>
          </c:val>
          <c:extLst>
            <c:ext xmlns:c16="http://schemas.microsoft.com/office/drawing/2014/chart" uri="{C3380CC4-5D6E-409C-BE32-E72D297353CC}">
              <c16:uniqueId val="{00000002-B155-4F7E-95A7-0DC7B78AF05D}"/>
            </c:ext>
          </c:extLst>
        </c:ser>
        <c:ser>
          <c:idx val="3"/>
          <c:order val="3"/>
          <c:tx>
            <c:strRef>
              <c:f>Sheet1!$A$6</c:f>
              <c:strCache>
                <c:ptCount val="1"/>
                <c:pt idx="0">
                  <c:v>Завршено средно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член 1</c:v>
                </c:pt>
                <c:pt idx="1">
                  <c:v>член 2</c:v>
                </c:pt>
                <c:pt idx="2">
                  <c:v>член 3</c:v>
                </c:pt>
                <c:pt idx="3">
                  <c:v>член 4</c:v>
                </c:pt>
                <c:pt idx="4">
                  <c:v>член 5</c:v>
                </c:pt>
                <c:pt idx="5">
                  <c:v>член 6</c:v>
                </c:pt>
                <c:pt idx="6">
                  <c:v>член 7</c:v>
                </c:pt>
                <c:pt idx="7">
                  <c:v>член 8</c:v>
                </c:pt>
              </c:strCache>
            </c:strRef>
          </c:cat>
          <c:val>
            <c:numRef>
              <c:f>Sheet1!$B$6:$I$6</c:f>
              <c:numCache>
                <c:formatCode>General</c:formatCode>
                <c:ptCount val="8"/>
                <c:pt idx="0">
                  <c:v>42</c:v>
                </c:pt>
              </c:numCache>
            </c:numRef>
          </c:val>
          <c:extLst>
            <c:ext xmlns:c16="http://schemas.microsoft.com/office/drawing/2014/chart" uri="{C3380CC4-5D6E-409C-BE32-E72D297353CC}">
              <c16:uniqueId val="{00000003-B155-4F7E-95A7-0DC7B78AF05D}"/>
            </c:ext>
          </c:extLst>
        </c:ser>
        <c:dLbls>
          <c:dLblPos val="ctr"/>
          <c:showLegendKey val="0"/>
          <c:showVal val="1"/>
          <c:showCatName val="0"/>
          <c:showSerName val="0"/>
          <c:showPercent val="0"/>
          <c:showBubbleSize val="0"/>
        </c:dLbls>
        <c:gapWidth val="219"/>
        <c:overlap val="100"/>
        <c:axId val="2008577792"/>
        <c:axId val="2008578208"/>
      </c:barChart>
      <c:catAx>
        <c:axId val="200857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8578208"/>
        <c:crosses val="autoZero"/>
        <c:auto val="1"/>
        <c:lblAlgn val="ctr"/>
        <c:lblOffset val="100"/>
        <c:noMultiLvlLbl val="0"/>
      </c:catAx>
      <c:valAx>
        <c:axId val="2008578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857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Sheet3!$C$1</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Sheet3!$C$2:$C$9</c:f>
              <c:numCache>
                <c:formatCode>0</c:formatCode>
                <c:ptCount val="8"/>
                <c:pt idx="0">
                  <c:v>32</c:v>
                </c:pt>
                <c:pt idx="1">
                  <c:v>16</c:v>
                </c:pt>
                <c:pt idx="2">
                  <c:v>2</c:v>
                </c:pt>
                <c:pt idx="3">
                  <c:v>10</c:v>
                </c:pt>
                <c:pt idx="4">
                  <c:v>30</c:v>
                </c:pt>
                <c:pt idx="5">
                  <c:v>34</c:v>
                </c:pt>
                <c:pt idx="6">
                  <c:v>40</c:v>
                </c:pt>
                <c:pt idx="7">
                  <c:v>13</c:v>
                </c:pt>
              </c:numCache>
            </c:numRef>
          </c:val>
          <c:extLst>
            <c:ext xmlns:c16="http://schemas.microsoft.com/office/drawing/2014/chart" uri="{C3380CC4-5D6E-409C-BE32-E72D297353CC}">
              <c16:uniqueId val="{00000000-C6F1-4D58-9691-74C052089C9D}"/>
            </c:ext>
          </c:extLst>
        </c:ser>
        <c:ser>
          <c:idx val="1"/>
          <c:order val="1"/>
          <c:tx>
            <c:strRef>
              <c:f>Sheet3!$D$1</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Sheet3!$D$2:$D$9</c:f>
              <c:numCache>
                <c:formatCode>0</c:formatCode>
                <c:ptCount val="8"/>
                <c:pt idx="0">
                  <c:v>37</c:v>
                </c:pt>
                <c:pt idx="1">
                  <c:v>16</c:v>
                </c:pt>
                <c:pt idx="2">
                  <c:v>5</c:v>
                </c:pt>
                <c:pt idx="3">
                  <c:v>9</c:v>
                </c:pt>
                <c:pt idx="4">
                  <c:v>29</c:v>
                </c:pt>
                <c:pt idx="5">
                  <c:v>30</c:v>
                </c:pt>
                <c:pt idx="6">
                  <c:v>39</c:v>
                </c:pt>
                <c:pt idx="7">
                  <c:v>14</c:v>
                </c:pt>
              </c:numCache>
            </c:numRef>
          </c:val>
          <c:extLst>
            <c:ext xmlns:c16="http://schemas.microsoft.com/office/drawing/2014/chart" uri="{C3380CC4-5D6E-409C-BE32-E72D297353CC}">
              <c16:uniqueId val="{00000001-C6F1-4D58-9691-74C052089C9D}"/>
            </c:ext>
          </c:extLst>
        </c:ser>
        <c:ser>
          <c:idx val="2"/>
          <c:order val="2"/>
          <c:tx>
            <c:strRef>
              <c:f>Sheet3!$E$1</c:f>
              <c:strCache>
                <c:ptCount val="1"/>
                <c:pt idx="0">
                  <c:v>Стари лица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Sheet3!$B$2:$B$9</c:f>
              <c:strCache>
                <c:ptCount val="8"/>
                <c:pt idx="0">
                  <c:v>Центар за примарно здравство</c:v>
                </c:pt>
                <c:pt idx="1">
                  <c:v>Автобуска постојка</c:v>
                </c:pt>
                <c:pt idx="2">
                  <c:v>Градинка</c:v>
                </c:pt>
                <c:pt idx="3">
                  <c:v>Основно училиште</c:v>
                </c:pt>
                <c:pt idx="4">
                  <c:v>Биро за вработување</c:v>
                </c:pt>
                <c:pt idx="5">
                  <c:v>Социјална добросостојба</c:v>
                </c:pt>
                <c:pt idx="6">
                  <c:v>Банка/ банкомат</c:v>
                </c:pt>
                <c:pt idx="7">
                  <c:v>Место за работа за главниот носител на приходи во домаќинството</c:v>
                </c:pt>
              </c:strCache>
            </c:strRef>
          </c:cat>
          <c:val>
            <c:numRef>
              <c:f>Sheet3!$E$2:$E$9</c:f>
              <c:numCache>
                <c:formatCode>0</c:formatCode>
                <c:ptCount val="8"/>
                <c:pt idx="0">
                  <c:v>39</c:v>
                </c:pt>
                <c:pt idx="1">
                  <c:v>15</c:v>
                </c:pt>
                <c:pt idx="2">
                  <c:v>0</c:v>
                </c:pt>
                <c:pt idx="3">
                  <c:v>0</c:v>
                </c:pt>
                <c:pt idx="4">
                  <c:v>0</c:v>
                </c:pt>
                <c:pt idx="5">
                  <c:v>35</c:v>
                </c:pt>
                <c:pt idx="6">
                  <c:v>40</c:v>
                </c:pt>
                <c:pt idx="7">
                  <c:v>0</c:v>
                </c:pt>
              </c:numCache>
            </c:numRef>
          </c:val>
          <c:extLst>
            <c:ext xmlns:c16="http://schemas.microsoft.com/office/drawing/2014/chart" uri="{C3380CC4-5D6E-409C-BE32-E72D297353CC}">
              <c16:uniqueId val="{00000002-C6F1-4D58-9691-74C052089C9D}"/>
            </c:ext>
          </c:extLst>
        </c:ser>
        <c:dLbls>
          <c:dLblPos val="outEnd"/>
          <c:showLegendKey val="0"/>
          <c:showVal val="1"/>
          <c:showCatName val="0"/>
          <c:showSerName val="0"/>
          <c:showPercent val="0"/>
          <c:showBubbleSize val="0"/>
        </c:dLbls>
        <c:gapWidth val="219"/>
        <c:overlap val="-27"/>
        <c:axId val="2060737536"/>
        <c:axId val="2060725472"/>
      </c:barChart>
      <c:catAx>
        <c:axId val="20607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60725472"/>
        <c:crosses val="autoZero"/>
        <c:auto val="1"/>
        <c:lblAlgn val="ctr"/>
        <c:lblOffset val="100"/>
        <c:noMultiLvlLbl val="0"/>
      </c:catAx>
      <c:valAx>
        <c:axId val="206072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mk-MK" sz="1200" dirty="0"/>
                  <a:t>Минути</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073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Sheet3!$B$2</c:f>
              <c:strCache>
                <c:ptCount val="1"/>
                <c:pt idx="0">
                  <c:v>Целосно небезбедно</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Sheet3!$C$2:$E$2</c:f>
              <c:numCache>
                <c:formatCode>0</c:formatCode>
                <c:ptCount val="3"/>
                <c:pt idx="0">
                  <c:v>47</c:v>
                </c:pt>
                <c:pt idx="1">
                  <c:v>52</c:v>
                </c:pt>
                <c:pt idx="2">
                  <c:v>30</c:v>
                </c:pt>
              </c:numCache>
            </c:numRef>
          </c:val>
          <c:extLst>
            <c:ext xmlns:c16="http://schemas.microsoft.com/office/drawing/2014/chart" uri="{C3380CC4-5D6E-409C-BE32-E72D297353CC}">
              <c16:uniqueId val="{00000000-89C3-49A8-BCD2-7C065B47A910}"/>
            </c:ext>
          </c:extLst>
        </c:ser>
        <c:ser>
          <c:idx val="1"/>
          <c:order val="1"/>
          <c:tx>
            <c:strRef>
              <c:f>Sheet3!$B$3</c:f>
              <c:strCache>
                <c:ptCount val="1"/>
                <c:pt idx="0">
                  <c:v>Релативно небезбедно</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Sheet3!$C$3:$E$3</c:f>
              <c:numCache>
                <c:formatCode>0</c:formatCode>
                <c:ptCount val="3"/>
                <c:pt idx="0">
                  <c:v>34</c:v>
                </c:pt>
                <c:pt idx="1">
                  <c:v>44</c:v>
                </c:pt>
                <c:pt idx="2">
                  <c:v>44</c:v>
                </c:pt>
              </c:numCache>
            </c:numRef>
          </c:val>
          <c:extLst>
            <c:ext xmlns:c16="http://schemas.microsoft.com/office/drawing/2014/chart" uri="{C3380CC4-5D6E-409C-BE32-E72D297353CC}">
              <c16:uniqueId val="{00000001-89C3-49A8-BCD2-7C065B47A910}"/>
            </c:ext>
          </c:extLst>
        </c:ser>
        <c:ser>
          <c:idx val="2"/>
          <c:order val="2"/>
          <c:tx>
            <c:strRef>
              <c:f>Sheet3!$B$4</c:f>
              <c:strCache>
                <c:ptCount val="1"/>
                <c:pt idx="0">
                  <c:v>Релативно безбедно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Sheet3!$C$4:$E$4</c:f>
              <c:numCache>
                <c:formatCode>0</c:formatCode>
                <c:ptCount val="3"/>
                <c:pt idx="0">
                  <c:v>17</c:v>
                </c:pt>
                <c:pt idx="1">
                  <c:v>4</c:v>
                </c:pt>
                <c:pt idx="2">
                  <c:v>22</c:v>
                </c:pt>
              </c:numCache>
            </c:numRef>
          </c:val>
          <c:extLst>
            <c:ext xmlns:c16="http://schemas.microsoft.com/office/drawing/2014/chart" uri="{C3380CC4-5D6E-409C-BE32-E72D297353CC}">
              <c16:uniqueId val="{00000002-89C3-49A8-BCD2-7C065B47A910}"/>
            </c:ext>
          </c:extLst>
        </c:ser>
        <c:ser>
          <c:idx val="3"/>
          <c:order val="3"/>
          <c:tx>
            <c:strRef>
              <c:f>Sheet3!$B$5</c:f>
              <c:strCache>
                <c:ptCount val="1"/>
                <c:pt idx="0">
                  <c:v>Целосно безбедно</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Sheet3!$C$5:$E$5</c:f>
              <c:numCache>
                <c:formatCode>0</c:formatCode>
                <c:ptCount val="3"/>
                <c:pt idx="0">
                  <c:v>1</c:v>
                </c:pt>
                <c:pt idx="1">
                  <c:v>0</c:v>
                </c:pt>
                <c:pt idx="2">
                  <c:v>4</c:v>
                </c:pt>
              </c:numCache>
            </c:numRef>
          </c:val>
          <c:extLst>
            <c:ext xmlns:c16="http://schemas.microsoft.com/office/drawing/2014/chart" uri="{C3380CC4-5D6E-409C-BE32-E72D297353CC}">
              <c16:uniqueId val="{00000003-89C3-49A8-BCD2-7C065B47A910}"/>
            </c:ext>
          </c:extLst>
        </c:ser>
        <c:dLbls>
          <c:dLblPos val="ctr"/>
          <c:showLegendKey val="0"/>
          <c:showVal val="1"/>
          <c:showCatName val="0"/>
          <c:showSerName val="0"/>
          <c:showPercent val="0"/>
          <c:showBubbleSize val="0"/>
        </c:dLbls>
        <c:gapWidth val="50"/>
        <c:overlap val="100"/>
        <c:axId val="78776880"/>
        <c:axId val="78777712"/>
      </c:barChart>
      <c:catAx>
        <c:axId val="7877688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crossAx val="78777712"/>
        <c:crosses val="autoZero"/>
        <c:auto val="1"/>
        <c:lblAlgn val="ctr"/>
        <c:lblOffset val="100"/>
        <c:noMultiLvlLbl val="0"/>
      </c:catAx>
      <c:valAx>
        <c:axId val="78777712"/>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mk-MK"/>
          </a:p>
        </c:txPr>
        <c:crossAx val="7877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Sheet3!$C$1</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Sheet3!$B$2:$B$6</c:f>
              <c:strCache>
                <c:ptCount val="5"/>
                <c:pt idx="0">
                  <c:v>Да</c:v>
                </c:pt>
                <c:pt idx="1">
                  <c:v>Не</c:v>
                </c:pt>
                <c:pt idx="3">
                  <c:v>Да</c:v>
                </c:pt>
                <c:pt idx="4">
                  <c:v>Не</c:v>
                </c:pt>
              </c:strCache>
            </c:strRef>
          </c:cat>
          <c:val>
            <c:numRef>
              <c:f>Sheet3!$C$2:$C$6</c:f>
              <c:numCache>
                <c:formatCode>0</c:formatCode>
                <c:ptCount val="5"/>
                <c:pt idx="0">
                  <c:v>49</c:v>
                </c:pt>
                <c:pt idx="1">
                  <c:v>51</c:v>
                </c:pt>
                <c:pt idx="3">
                  <c:v>25</c:v>
                </c:pt>
                <c:pt idx="4">
                  <c:v>75</c:v>
                </c:pt>
              </c:numCache>
            </c:numRef>
          </c:val>
          <c:extLst>
            <c:ext xmlns:c16="http://schemas.microsoft.com/office/drawing/2014/chart" uri="{C3380CC4-5D6E-409C-BE32-E72D297353CC}">
              <c16:uniqueId val="{00000000-2236-4C05-8808-170B41273E06}"/>
            </c:ext>
          </c:extLst>
        </c:ser>
        <c:ser>
          <c:idx val="1"/>
          <c:order val="1"/>
          <c:tx>
            <c:strRef>
              <c:f>Sheet3!$D$1</c:f>
              <c:strCache>
                <c:ptCount val="1"/>
                <c:pt idx="0">
                  <c:v>Семејства со самохран родител</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Sheet3!$B$2:$B$6</c:f>
              <c:strCache>
                <c:ptCount val="5"/>
                <c:pt idx="0">
                  <c:v>Да</c:v>
                </c:pt>
                <c:pt idx="1">
                  <c:v>Не</c:v>
                </c:pt>
                <c:pt idx="3">
                  <c:v>Да</c:v>
                </c:pt>
                <c:pt idx="4">
                  <c:v>Не</c:v>
                </c:pt>
              </c:strCache>
            </c:strRef>
          </c:cat>
          <c:val>
            <c:numRef>
              <c:f>Sheet3!$D$2:$D$6</c:f>
              <c:numCache>
                <c:formatCode>0</c:formatCode>
                <c:ptCount val="5"/>
                <c:pt idx="0">
                  <c:v>41</c:v>
                </c:pt>
                <c:pt idx="1">
                  <c:v>59</c:v>
                </c:pt>
                <c:pt idx="3">
                  <c:v>30</c:v>
                </c:pt>
                <c:pt idx="4">
                  <c:v>70</c:v>
                </c:pt>
              </c:numCache>
            </c:numRef>
          </c:val>
          <c:extLst>
            <c:ext xmlns:c16="http://schemas.microsoft.com/office/drawing/2014/chart" uri="{C3380CC4-5D6E-409C-BE32-E72D297353CC}">
              <c16:uniqueId val="{00000001-2236-4C05-8808-170B41273E06}"/>
            </c:ext>
          </c:extLst>
        </c:ser>
        <c:ser>
          <c:idx val="2"/>
          <c:order val="2"/>
          <c:tx>
            <c:strRef>
              <c:f>Sheet3!$E$1</c:f>
              <c:strCache>
                <c:ptCount val="1"/>
                <c:pt idx="0">
                  <c:v>Стари лица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Sheet3!$B$2:$B$6</c:f>
              <c:strCache>
                <c:ptCount val="5"/>
                <c:pt idx="0">
                  <c:v>Да</c:v>
                </c:pt>
                <c:pt idx="1">
                  <c:v>Не</c:v>
                </c:pt>
                <c:pt idx="3">
                  <c:v>Да</c:v>
                </c:pt>
                <c:pt idx="4">
                  <c:v>Не</c:v>
                </c:pt>
              </c:strCache>
            </c:strRef>
          </c:cat>
          <c:val>
            <c:numRef>
              <c:f>Sheet3!$E$2:$E$6</c:f>
              <c:numCache>
                <c:formatCode>0</c:formatCode>
                <c:ptCount val="5"/>
                <c:pt idx="0">
                  <c:v>26</c:v>
                </c:pt>
                <c:pt idx="1">
                  <c:v>74</c:v>
                </c:pt>
                <c:pt idx="3">
                  <c:v>0</c:v>
                </c:pt>
                <c:pt idx="4">
                  <c:v>100</c:v>
                </c:pt>
              </c:numCache>
            </c:numRef>
          </c:val>
          <c:extLst>
            <c:ext xmlns:c16="http://schemas.microsoft.com/office/drawing/2014/chart" uri="{C3380CC4-5D6E-409C-BE32-E72D297353CC}">
              <c16:uniqueId val="{00000002-2236-4C05-8808-170B41273E06}"/>
            </c:ext>
          </c:extLst>
        </c:ser>
        <c:dLbls>
          <c:dLblPos val="ctr"/>
          <c:showLegendKey val="0"/>
          <c:showVal val="1"/>
          <c:showCatName val="0"/>
          <c:showSerName val="0"/>
          <c:showPercent val="0"/>
          <c:showBubbleSize val="0"/>
        </c:dLbls>
        <c:gapWidth val="50"/>
        <c:overlap val="100"/>
        <c:axId val="2001795040"/>
        <c:axId val="2001802112"/>
      </c:barChart>
      <c:catAx>
        <c:axId val="200179504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01802112"/>
        <c:crosses val="autoZero"/>
        <c:auto val="1"/>
        <c:lblAlgn val="ctr"/>
        <c:lblOffset val="100"/>
        <c:noMultiLvlLbl val="0"/>
      </c:catAx>
      <c:valAx>
        <c:axId val="2001802112"/>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crossAx val="200179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Sheet3!$B$2</c:f>
              <c:strCache>
                <c:ptCount val="1"/>
                <c:pt idx="0">
                  <c:v>Македонски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Sheet3!$C$2:$E$2</c:f>
              <c:numCache>
                <c:formatCode>0</c:formatCode>
                <c:ptCount val="3"/>
                <c:pt idx="0">
                  <c:v>55</c:v>
                </c:pt>
                <c:pt idx="1">
                  <c:v>52</c:v>
                </c:pt>
                <c:pt idx="2">
                  <c:v>87</c:v>
                </c:pt>
              </c:numCache>
            </c:numRef>
          </c:val>
          <c:extLst>
            <c:ext xmlns:c16="http://schemas.microsoft.com/office/drawing/2014/chart" uri="{C3380CC4-5D6E-409C-BE32-E72D297353CC}">
              <c16:uniqueId val="{00000000-40D2-45FA-B9F8-27B4290E06C2}"/>
            </c:ext>
          </c:extLst>
        </c:ser>
        <c:ser>
          <c:idx val="1"/>
          <c:order val="1"/>
          <c:tx>
            <c:strRef>
              <c:f>Sheet3!$B$3</c:f>
              <c:strCache>
                <c:ptCount val="1"/>
                <c:pt idx="0">
                  <c:v>Албански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Sheet3!$C$3:$E$3</c:f>
              <c:numCache>
                <c:formatCode>0</c:formatCode>
                <c:ptCount val="3"/>
                <c:pt idx="0">
                  <c:v>0</c:v>
                </c:pt>
                <c:pt idx="1">
                  <c:v>4</c:v>
                </c:pt>
                <c:pt idx="2">
                  <c:v>4</c:v>
                </c:pt>
              </c:numCache>
            </c:numRef>
          </c:val>
          <c:extLst>
            <c:ext xmlns:c16="http://schemas.microsoft.com/office/drawing/2014/chart" uri="{C3380CC4-5D6E-409C-BE32-E72D297353CC}">
              <c16:uniqueId val="{00000001-40D2-45FA-B9F8-27B4290E06C2}"/>
            </c:ext>
          </c:extLst>
        </c:ser>
        <c:ser>
          <c:idx val="2"/>
          <c:order val="2"/>
          <c:tx>
            <c:strRef>
              <c:f>Sheet3!$B$4</c:f>
              <c:strCache>
                <c:ptCount val="1"/>
                <c:pt idx="0">
                  <c:v>Турски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Sheet3!$C$4:$E$4</c:f>
              <c:numCache>
                <c:formatCode>0</c:formatCode>
                <c:ptCount val="3"/>
                <c:pt idx="0">
                  <c:v>17</c:v>
                </c:pt>
                <c:pt idx="1">
                  <c:v>15</c:v>
                </c:pt>
                <c:pt idx="2">
                  <c:v>9</c:v>
                </c:pt>
              </c:numCache>
            </c:numRef>
          </c:val>
          <c:extLst>
            <c:ext xmlns:c16="http://schemas.microsoft.com/office/drawing/2014/chart" uri="{C3380CC4-5D6E-409C-BE32-E72D297353CC}">
              <c16:uniqueId val="{00000002-40D2-45FA-B9F8-27B4290E06C2}"/>
            </c:ext>
          </c:extLst>
        </c:ser>
        <c:ser>
          <c:idx val="3"/>
          <c:order val="3"/>
          <c:tx>
            <c:strRef>
              <c:f>Sheet3!$B$5</c:f>
              <c:strCache>
                <c:ptCount val="1"/>
                <c:pt idx="0">
                  <c:v>Ромски</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Sheet3!$C$1:$E$1</c:f>
              <c:strCache>
                <c:ptCount val="3"/>
                <c:pt idx="0">
                  <c:v>Лица со инвалидитет</c:v>
                </c:pt>
                <c:pt idx="1">
                  <c:v>Семејства со самохран родител</c:v>
                </c:pt>
                <c:pt idx="2">
                  <c:v>Стари лица</c:v>
                </c:pt>
              </c:strCache>
            </c:strRef>
          </c:cat>
          <c:val>
            <c:numRef>
              <c:f>Sheet3!$C$5:$E$5</c:f>
              <c:numCache>
                <c:formatCode>0</c:formatCode>
                <c:ptCount val="3"/>
                <c:pt idx="0">
                  <c:v>28</c:v>
                </c:pt>
                <c:pt idx="1">
                  <c:v>30</c:v>
                </c:pt>
                <c:pt idx="2">
                  <c:v>0</c:v>
                </c:pt>
              </c:numCache>
            </c:numRef>
          </c:val>
          <c:extLst>
            <c:ext xmlns:c16="http://schemas.microsoft.com/office/drawing/2014/chart" uri="{C3380CC4-5D6E-409C-BE32-E72D297353CC}">
              <c16:uniqueId val="{00000003-40D2-45FA-B9F8-27B4290E06C2}"/>
            </c:ext>
          </c:extLst>
        </c:ser>
        <c:dLbls>
          <c:dLblPos val="outEnd"/>
          <c:showLegendKey val="0"/>
          <c:showVal val="1"/>
          <c:showCatName val="0"/>
          <c:showSerName val="0"/>
          <c:showPercent val="0"/>
          <c:showBubbleSize val="0"/>
        </c:dLbls>
        <c:gapWidth val="219"/>
        <c:overlap val="-27"/>
        <c:axId val="2071360048"/>
        <c:axId val="2071360464"/>
      </c:barChart>
      <c:catAx>
        <c:axId val="207136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2071360464"/>
        <c:crosses val="autoZero"/>
        <c:auto val="1"/>
        <c:lblAlgn val="ctr"/>
        <c:lblOffset val="100"/>
        <c:noMultiLvlLbl val="0"/>
      </c:catAx>
      <c:valAx>
        <c:axId val="2071360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7136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Sheet1!$B$3:$B$10</c:f>
              <c:strCache>
                <c:ptCount val="8"/>
                <c:pt idx="0">
                  <c:v>Дедо и баба на детето</c:v>
                </c:pt>
                <c:pt idx="1">
                  <c:v>Родител на детето кој не живее со него/ поранешен брачен другар</c:v>
                </c:pt>
                <c:pt idx="2">
                  <c:v>Братче или сестриче на детето</c:v>
                </c:pt>
                <c:pt idx="3">
                  <c:v>Други роднини</c:v>
                </c:pt>
                <c:pt idx="4">
                  <c:v>Бебеситерка</c:v>
                </c:pt>
                <c:pt idx="5">
                  <c:v>Пријатели/ соседи</c:v>
                </c:pt>
                <c:pt idx="6">
                  <c:v>Негувателка на детето</c:v>
                </c:pt>
                <c:pt idx="7">
                  <c:v>Other non relatives</c:v>
                </c:pt>
              </c:strCache>
            </c:strRef>
          </c:cat>
          <c:val>
            <c:numRef>
              <c:f>Sheet1!$C$3:$C$10</c:f>
              <c:numCache>
                <c:formatCode>General</c:formatCode>
                <c:ptCount val="8"/>
                <c:pt idx="0">
                  <c:v>24</c:v>
                </c:pt>
                <c:pt idx="1">
                  <c:v>0</c:v>
                </c:pt>
                <c:pt idx="2">
                  <c:v>43</c:v>
                </c:pt>
                <c:pt idx="3">
                  <c:v>14</c:v>
                </c:pt>
                <c:pt idx="4">
                  <c:v>0</c:v>
                </c:pt>
                <c:pt idx="5">
                  <c:v>14</c:v>
                </c:pt>
                <c:pt idx="6">
                  <c:v>5</c:v>
                </c:pt>
                <c:pt idx="7">
                  <c:v>10</c:v>
                </c:pt>
              </c:numCache>
            </c:numRef>
          </c:val>
          <c:extLst>
            <c:ext xmlns:c16="http://schemas.microsoft.com/office/drawing/2014/chart" uri="{C3380CC4-5D6E-409C-BE32-E72D297353CC}">
              <c16:uniqueId val="{00000000-4DB9-4225-BA86-DC6CC4FDEA17}"/>
            </c:ext>
          </c:extLst>
        </c:ser>
        <c:ser>
          <c:idx val="1"/>
          <c:order val="1"/>
          <c:tx>
            <c:strRef>
              <c:f>Sheet1!$D$2</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Sheet1!$B$3:$B$10</c:f>
              <c:strCache>
                <c:ptCount val="8"/>
                <c:pt idx="0">
                  <c:v>Дедо и баба на детето</c:v>
                </c:pt>
                <c:pt idx="1">
                  <c:v>Родител на детето кој не живее со него/ поранешен брачен другар</c:v>
                </c:pt>
                <c:pt idx="2">
                  <c:v>Братче или сестриче на детето</c:v>
                </c:pt>
                <c:pt idx="3">
                  <c:v>Други роднини</c:v>
                </c:pt>
                <c:pt idx="4">
                  <c:v>Бебеситерка</c:v>
                </c:pt>
                <c:pt idx="5">
                  <c:v>Пријатели/ соседи</c:v>
                </c:pt>
                <c:pt idx="6">
                  <c:v>Негувателка на детето</c:v>
                </c:pt>
                <c:pt idx="7">
                  <c:v>Other non relatives</c:v>
                </c:pt>
              </c:strCache>
            </c:strRef>
          </c:cat>
          <c:val>
            <c:numRef>
              <c:f>Sheet1!$D$3:$D$10</c:f>
              <c:numCache>
                <c:formatCode>General</c:formatCode>
                <c:ptCount val="8"/>
                <c:pt idx="0">
                  <c:v>44</c:v>
                </c:pt>
                <c:pt idx="1">
                  <c:v>11</c:v>
                </c:pt>
                <c:pt idx="2">
                  <c:v>19</c:v>
                </c:pt>
                <c:pt idx="3">
                  <c:v>15</c:v>
                </c:pt>
                <c:pt idx="4">
                  <c:v>0</c:v>
                </c:pt>
                <c:pt idx="5">
                  <c:v>7</c:v>
                </c:pt>
                <c:pt idx="6">
                  <c:v>0</c:v>
                </c:pt>
                <c:pt idx="7">
                  <c:v>4</c:v>
                </c:pt>
              </c:numCache>
            </c:numRef>
          </c:val>
          <c:extLst>
            <c:ext xmlns:c16="http://schemas.microsoft.com/office/drawing/2014/chart" uri="{C3380CC4-5D6E-409C-BE32-E72D297353CC}">
              <c16:uniqueId val="{00000001-4DB9-4225-BA86-DC6CC4FDEA17}"/>
            </c:ext>
          </c:extLst>
        </c:ser>
        <c:dLbls>
          <c:dLblPos val="outEnd"/>
          <c:showLegendKey val="0"/>
          <c:showVal val="1"/>
          <c:showCatName val="0"/>
          <c:showSerName val="0"/>
          <c:showPercent val="0"/>
          <c:showBubbleSize val="0"/>
        </c:dLbls>
        <c:gapWidth val="219"/>
        <c:overlap val="-27"/>
        <c:axId val="1101013599"/>
        <c:axId val="1101014015"/>
      </c:barChart>
      <c:catAx>
        <c:axId val="1101013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01014015"/>
        <c:crosses val="autoZero"/>
        <c:auto val="1"/>
        <c:lblAlgn val="ctr"/>
        <c:lblOffset val="100"/>
        <c:noMultiLvlLbl val="0"/>
      </c:catAx>
      <c:valAx>
        <c:axId val="11010140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k-MK" dirty="0"/>
                  <a:t>Проценти</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01013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Sheet1!$B$3:$B$12</c:f>
              <c:strCache>
                <c:ptCount val="10"/>
                <c:pt idx="0">
                  <c:v>Лекари</c:v>
                </c:pt>
                <c:pt idx="1">
                  <c:v>Наставници</c:v>
                </c:pt>
                <c:pt idx="2">
                  <c:v>Социјален работник</c:v>
                </c:pt>
                <c:pt idx="3">
                  <c:v>Член на семејството</c:v>
                </c:pt>
                <c:pt idx="4">
                  <c:v>Пријател/ сосед</c:v>
                </c:pt>
                <c:pt idx="5">
                  <c:v>Книги/ТВ/радио/интернет</c:v>
                </c:pt>
                <c:pt idx="6">
                  <c:v>Телефонски услуги</c:v>
                </c:pt>
                <c:pt idx="7">
                  <c:v>Друго</c:v>
                </c:pt>
                <c:pt idx="8">
                  <c:v>Не знам од каде да добијам информации</c:v>
                </c:pt>
                <c:pt idx="9">
                  <c:v>Не им требаа информации</c:v>
                </c:pt>
              </c:strCache>
            </c:strRef>
          </c:cat>
          <c:val>
            <c:numRef>
              <c:f>Sheet1!$C$3:$C$12</c:f>
              <c:numCache>
                <c:formatCode>General</c:formatCode>
                <c:ptCount val="10"/>
                <c:pt idx="0">
                  <c:v>62</c:v>
                </c:pt>
                <c:pt idx="1">
                  <c:v>38</c:v>
                </c:pt>
                <c:pt idx="2">
                  <c:v>52</c:v>
                </c:pt>
                <c:pt idx="3">
                  <c:v>24</c:v>
                </c:pt>
                <c:pt idx="4">
                  <c:v>29</c:v>
                </c:pt>
                <c:pt idx="5">
                  <c:v>0</c:v>
                </c:pt>
                <c:pt idx="6">
                  <c:v>0</c:v>
                </c:pt>
                <c:pt idx="7">
                  <c:v>0</c:v>
                </c:pt>
                <c:pt idx="8">
                  <c:v>5</c:v>
                </c:pt>
                <c:pt idx="9">
                  <c:v>0</c:v>
                </c:pt>
              </c:numCache>
            </c:numRef>
          </c:val>
          <c:extLst>
            <c:ext xmlns:c16="http://schemas.microsoft.com/office/drawing/2014/chart" uri="{C3380CC4-5D6E-409C-BE32-E72D297353CC}">
              <c16:uniqueId val="{00000000-A0EE-4DAA-9019-9EFA2D22700C}"/>
            </c:ext>
          </c:extLst>
        </c:ser>
        <c:ser>
          <c:idx val="1"/>
          <c:order val="1"/>
          <c:tx>
            <c:strRef>
              <c:f>Sheet1!$D$2</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Sheet1!$B$3:$B$12</c:f>
              <c:strCache>
                <c:ptCount val="10"/>
                <c:pt idx="0">
                  <c:v>Лекари</c:v>
                </c:pt>
                <c:pt idx="1">
                  <c:v>Наставници</c:v>
                </c:pt>
                <c:pt idx="2">
                  <c:v>Социјален работник</c:v>
                </c:pt>
                <c:pt idx="3">
                  <c:v>Член на семејството</c:v>
                </c:pt>
                <c:pt idx="4">
                  <c:v>Пријател/ сосед</c:v>
                </c:pt>
                <c:pt idx="5">
                  <c:v>Книги/ТВ/радио/интернет</c:v>
                </c:pt>
                <c:pt idx="6">
                  <c:v>Телефонски услуги</c:v>
                </c:pt>
                <c:pt idx="7">
                  <c:v>Друго</c:v>
                </c:pt>
                <c:pt idx="8">
                  <c:v>Не знам од каде да добијам информации</c:v>
                </c:pt>
                <c:pt idx="9">
                  <c:v>Не им требаа информации</c:v>
                </c:pt>
              </c:strCache>
            </c:strRef>
          </c:cat>
          <c:val>
            <c:numRef>
              <c:f>Sheet1!$D$3:$D$12</c:f>
              <c:numCache>
                <c:formatCode>General</c:formatCode>
                <c:ptCount val="10"/>
                <c:pt idx="0">
                  <c:v>52</c:v>
                </c:pt>
                <c:pt idx="1">
                  <c:v>12</c:v>
                </c:pt>
                <c:pt idx="2">
                  <c:v>8</c:v>
                </c:pt>
                <c:pt idx="3">
                  <c:v>24</c:v>
                </c:pt>
                <c:pt idx="4">
                  <c:v>28</c:v>
                </c:pt>
                <c:pt idx="5">
                  <c:v>0</c:v>
                </c:pt>
                <c:pt idx="6">
                  <c:v>0</c:v>
                </c:pt>
                <c:pt idx="7">
                  <c:v>4</c:v>
                </c:pt>
                <c:pt idx="8">
                  <c:v>8</c:v>
                </c:pt>
                <c:pt idx="9">
                  <c:v>20</c:v>
                </c:pt>
              </c:numCache>
            </c:numRef>
          </c:val>
          <c:extLst>
            <c:ext xmlns:c16="http://schemas.microsoft.com/office/drawing/2014/chart" uri="{C3380CC4-5D6E-409C-BE32-E72D297353CC}">
              <c16:uniqueId val="{00000001-A0EE-4DAA-9019-9EFA2D22700C}"/>
            </c:ext>
          </c:extLst>
        </c:ser>
        <c:dLbls>
          <c:dLblPos val="outEnd"/>
          <c:showLegendKey val="0"/>
          <c:showVal val="1"/>
          <c:showCatName val="0"/>
          <c:showSerName val="0"/>
          <c:showPercent val="0"/>
          <c:showBubbleSize val="0"/>
        </c:dLbls>
        <c:gapWidth val="219"/>
        <c:overlap val="-27"/>
        <c:axId val="1178144335"/>
        <c:axId val="1178142671"/>
      </c:barChart>
      <c:catAx>
        <c:axId val="1178144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78142671"/>
        <c:crosses val="autoZero"/>
        <c:auto val="1"/>
        <c:lblAlgn val="ctr"/>
        <c:lblOffset val="100"/>
        <c:noMultiLvlLbl val="0"/>
      </c:catAx>
      <c:valAx>
        <c:axId val="1178142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k-MK" dirty="0"/>
                  <a:t>Проценти</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78144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36852567926279E-2"/>
          <c:y val="3.104414567770912E-2"/>
          <c:w val="0.95420481981454786"/>
          <c:h val="0.83747571796873133"/>
        </c:manualLayout>
      </c:layout>
      <c:barChart>
        <c:barDir val="col"/>
        <c:grouping val="clustered"/>
        <c:varyColors val="0"/>
        <c:ser>
          <c:idx val="0"/>
          <c:order val="0"/>
          <c:tx>
            <c:strRef>
              <c:f>Sheet1!$C$2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Sheet1!$B$3:$B$10</c:f>
              <c:strCache>
                <c:ptCount val="8"/>
                <c:pt idx="0">
                  <c:v>Многу лошо</c:v>
                </c:pt>
                <c:pt idx="1">
                  <c:v>Лошо</c:v>
                </c:pt>
                <c:pt idx="2">
                  <c:v>Средно</c:v>
                </c:pt>
                <c:pt idx="4">
                  <c:v>Да, на свое име</c:v>
                </c:pt>
                <c:pt idx="5">
                  <c:v>Да, преку друг член на домаќинството</c:v>
                </c:pt>
                <c:pt idx="6">
                  <c:v>Не</c:v>
                </c:pt>
                <c:pt idx="7">
                  <c:v>ДК/НП</c:v>
                </c:pt>
              </c:strCache>
            </c:strRef>
          </c:cat>
          <c:val>
            <c:numRef>
              <c:f>Sheet1!$C$3:$C$10</c:f>
              <c:numCache>
                <c:formatCode>General</c:formatCode>
                <c:ptCount val="8"/>
                <c:pt idx="0">
                  <c:v>32</c:v>
                </c:pt>
                <c:pt idx="1">
                  <c:v>39</c:v>
                </c:pt>
                <c:pt idx="2">
                  <c:v>29</c:v>
                </c:pt>
                <c:pt idx="4">
                  <c:v>54</c:v>
                </c:pt>
                <c:pt idx="5">
                  <c:v>28</c:v>
                </c:pt>
                <c:pt idx="6">
                  <c:v>17</c:v>
                </c:pt>
                <c:pt idx="7">
                  <c:v>1</c:v>
                </c:pt>
              </c:numCache>
            </c:numRef>
          </c:val>
          <c:extLst>
            <c:ext xmlns:c16="http://schemas.microsoft.com/office/drawing/2014/chart" uri="{C3380CC4-5D6E-409C-BE32-E72D297353CC}">
              <c16:uniqueId val="{00000000-CB76-4159-8491-C3E4275CB4B3}"/>
            </c:ext>
          </c:extLst>
        </c:ser>
        <c:ser>
          <c:idx val="1"/>
          <c:order val="1"/>
          <c:tx>
            <c:strRef>
              <c:f>Sheet1!$D$2</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Sheet1!$B$3:$B$10</c:f>
              <c:strCache>
                <c:ptCount val="8"/>
                <c:pt idx="0">
                  <c:v>Многу лошо</c:v>
                </c:pt>
                <c:pt idx="1">
                  <c:v>Лошо</c:v>
                </c:pt>
                <c:pt idx="2">
                  <c:v>Средно</c:v>
                </c:pt>
                <c:pt idx="4">
                  <c:v>Да, на свое име</c:v>
                </c:pt>
                <c:pt idx="5">
                  <c:v>Да, преку друг член на домаќинството</c:v>
                </c:pt>
                <c:pt idx="6">
                  <c:v>Не</c:v>
                </c:pt>
                <c:pt idx="7">
                  <c:v>ДК/НП</c:v>
                </c:pt>
              </c:strCache>
            </c:strRef>
          </c:cat>
          <c:val>
            <c:numRef>
              <c:f>Sheet1!$D$3:$D$10</c:f>
              <c:numCache>
                <c:formatCode>General</c:formatCode>
                <c:ptCount val="8"/>
                <c:pt idx="0">
                  <c:v>17</c:v>
                </c:pt>
                <c:pt idx="1">
                  <c:v>83</c:v>
                </c:pt>
                <c:pt idx="2">
                  <c:v>0</c:v>
                </c:pt>
                <c:pt idx="4">
                  <c:v>50</c:v>
                </c:pt>
                <c:pt idx="5">
                  <c:v>0</c:v>
                </c:pt>
                <c:pt idx="6">
                  <c:v>50</c:v>
                </c:pt>
                <c:pt idx="7">
                  <c:v>0</c:v>
                </c:pt>
              </c:numCache>
            </c:numRef>
          </c:val>
          <c:extLst>
            <c:ext xmlns:c16="http://schemas.microsoft.com/office/drawing/2014/chart" uri="{C3380CC4-5D6E-409C-BE32-E72D297353CC}">
              <c16:uniqueId val="{00000001-CB76-4159-8491-C3E4275CB4B3}"/>
            </c:ext>
          </c:extLst>
        </c:ser>
        <c:ser>
          <c:idx val="2"/>
          <c:order val="2"/>
          <c:tx>
            <c:strRef>
              <c:f>Sheet1!$E$2</c:f>
              <c:strCache>
                <c:ptCount val="1"/>
                <c:pt idx="0">
                  <c:v>Стари лица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Sheet1!$B$3:$B$10</c:f>
              <c:strCache>
                <c:ptCount val="8"/>
                <c:pt idx="0">
                  <c:v>Многу лошо</c:v>
                </c:pt>
                <c:pt idx="1">
                  <c:v>Лошо</c:v>
                </c:pt>
                <c:pt idx="2">
                  <c:v>Средно</c:v>
                </c:pt>
                <c:pt idx="4">
                  <c:v>Да, на свое име</c:v>
                </c:pt>
                <c:pt idx="5">
                  <c:v>Да, преку друг член на домаќинството</c:v>
                </c:pt>
                <c:pt idx="6">
                  <c:v>Не</c:v>
                </c:pt>
                <c:pt idx="7">
                  <c:v>ДК/НП</c:v>
                </c:pt>
              </c:strCache>
            </c:strRef>
          </c:cat>
          <c:val>
            <c:numRef>
              <c:f>Sheet1!$E$3:$E$10</c:f>
              <c:numCache>
                <c:formatCode>General</c:formatCode>
                <c:ptCount val="8"/>
                <c:pt idx="0">
                  <c:v>33</c:v>
                </c:pt>
                <c:pt idx="1">
                  <c:v>11</c:v>
                </c:pt>
                <c:pt idx="2">
                  <c:v>56</c:v>
                </c:pt>
                <c:pt idx="4">
                  <c:v>56</c:v>
                </c:pt>
                <c:pt idx="5">
                  <c:v>33</c:v>
                </c:pt>
                <c:pt idx="6">
                  <c:v>11</c:v>
                </c:pt>
                <c:pt idx="7">
                  <c:v>0</c:v>
                </c:pt>
              </c:numCache>
            </c:numRef>
          </c:val>
          <c:extLst>
            <c:ext xmlns:c16="http://schemas.microsoft.com/office/drawing/2014/chart" uri="{C3380CC4-5D6E-409C-BE32-E72D297353CC}">
              <c16:uniqueId val="{00000002-CB76-4159-8491-C3E4275CB4B3}"/>
            </c:ext>
          </c:extLst>
        </c:ser>
        <c:dLbls>
          <c:dLblPos val="outEnd"/>
          <c:showLegendKey val="0"/>
          <c:showVal val="1"/>
          <c:showCatName val="0"/>
          <c:showSerName val="0"/>
          <c:showPercent val="0"/>
          <c:showBubbleSize val="0"/>
        </c:dLbls>
        <c:gapWidth val="219"/>
        <c:axId val="1234092255"/>
        <c:axId val="1234097663"/>
      </c:barChart>
      <c:catAx>
        <c:axId val="1234092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crossAx val="1234097663"/>
        <c:crosses val="autoZero"/>
        <c:auto val="1"/>
        <c:lblAlgn val="ctr"/>
        <c:lblOffset val="100"/>
        <c:noMultiLvlLbl val="0"/>
      </c:catAx>
      <c:valAx>
        <c:axId val="12340976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34092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028728638497978E-2"/>
          <c:y val="2.3065914027708155E-2"/>
          <c:w val="0.93778917757437852"/>
          <c:h val="0.7344158957665049"/>
        </c:manualLayout>
      </c:layout>
      <c:barChart>
        <c:barDir val="col"/>
        <c:grouping val="clustered"/>
        <c:varyColors val="0"/>
        <c:ser>
          <c:idx val="0"/>
          <c:order val="0"/>
          <c:tx>
            <c:strRef>
              <c:f>Sheet1!$C$2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Sheet1!$B$3:$B$12</c:f>
              <c:strCache>
                <c:ptCount val="10"/>
                <c:pt idx="0">
                  <c:v>Вид</c:v>
                </c:pt>
                <c:pt idx="1">
                  <c:v>Слушање</c:v>
                </c:pt>
                <c:pt idx="2">
                  <c:v>Мобилност</c:v>
                </c:pt>
                <c:pt idx="3">
                  <c:v>Умешност</c:v>
                </c:pt>
                <c:pt idx="4">
                  <c:v>Учење/ разбирање/ концентрирање</c:v>
                </c:pt>
                <c:pt idx="5">
                  <c:v>Меморија</c:v>
                </c:pt>
                <c:pt idx="6">
                  <c:v>Умствено здравје</c:v>
                </c:pt>
                <c:pt idx="7">
                  <c:v>Издржливост/ дишење/ замор</c:v>
                </c:pt>
                <c:pt idx="8">
                  <c:v>Социјални/ бихевиорални проблеми (аутизам, ADHD, Аспергерс)</c:v>
                </c:pt>
                <c:pt idx="9">
                  <c:v>Друго</c:v>
                </c:pt>
              </c:strCache>
            </c:strRef>
          </c:cat>
          <c:val>
            <c:numRef>
              <c:f>Sheet1!$C$3:$C$12</c:f>
              <c:numCache>
                <c:formatCode>General</c:formatCode>
                <c:ptCount val="10"/>
                <c:pt idx="0">
                  <c:v>9</c:v>
                </c:pt>
                <c:pt idx="1">
                  <c:v>9</c:v>
                </c:pt>
                <c:pt idx="2">
                  <c:v>41</c:v>
                </c:pt>
                <c:pt idx="3">
                  <c:v>26</c:v>
                </c:pt>
                <c:pt idx="4">
                  <c:v>18</c:v>
                </c:pt>
                <c:pt idx="5">
                  <c:v>25</c:v>
                </c:pt>
                <c:pt idx="6">
                  <c:v>42</c:v>
                </c:pt>
                <c:pt idx="7">
                  <c:v>30</c:v>
                </c:pt>
                <c:pt idx="8">
                  <c:v>4</c:v>
                </c:pt>
                <c:pt idx="9">
                  <c:v>12</c:v>
                </c:pt>
              </c:numCache>
            </c:numRef>
          </c:val>
          <c:extLst>
            <c:ext xmlns:c16="http://schemas.microsoft.com/office/drawing/2014/chart" uri="{C3380CC4-5D6E-409C-BE32-E72D297353CC}">
              <c16:uniqueId val="{00000000-36B6-462B-AB99-912D202CD53D}"/>
            </c:ext>
          </c:extLst>
        </c:ser>
        <c:ser>
          <c:idx val="1"/>
          <c:order val="1"/>
          <c:tx>
            <c:strRef>
              <c:f>Sheet1!$D$2</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Sheet1!$B$3:$B$12</c:f>
              <c:strCache>
                <c:ptCount val="10"/>
                <c:pt idx="0">
                  <c:v>Вид</c:v>
                </c:pt>
                <c:pt idx="1">
                  <c:v>Слушање</c:v>
                </c:pt>
                <c:pt idx="2">
                  <c:v>Мобилност</c:v>
                </c:pt>
                <c:pt idx="3">
                  <c:v>Умешност</c:v>
                </c:pt>
                <c:pt idx="4">
                  <c:v>Учење/ разбирање/ концентрирање</c:v>
                </c:pt>
                <c:pt idx="5">
                  <c:v>Меморија</c:v>
                </c:pt>
                <c:pt idx="6">
                  <c:v>Умствено здравје</c:v>
                </c:pt>
                <c:pt idx="7">
                  <c:v>Издржливост/ дишење/ замор</c:v>
                </c:pt>
                <c:pt idx="8">
                  <c:v>Социјални/ бихевиорални проблеми (аутизам, ADHD, Аспергерс)</c:v>
                </c:pt>
                <c:pt idx="9">
                  <c:v>Друго</c:v>
                </c:pt>
              </c:strCache>
            </c:strRef>
          </c:cat>
          <c:val>
            <c:numRef>
              <c:f>Sheet1!$D$3:$D$12</c:f>
              <c:numCache>
                <c:formatCode>General</c:formatCode>
                <c:ptCount val="10"/>
                <c:pt idx="0">
                  <c:v>17</c:v>
                </c:pt>
                <c:pt idx="1">
                  <c:v>0</c:v>
                </c:pt>
                <c:pt idx="2">
                  <c:v>33</c:v>
                </c:pt>
                <c:pt idx="3">
                  <c:v>17</c:v>
                </c:pt>
                <c:pt idx="4">
                  <c:v>17</c:v>
                </c:pt>
                <c:pt idx="5">
                  <c:v>0</c:v>
                </c:pt>
                <c:pt idx="6">
                  <c:v>33</c:v>
                </c:pt>
                <c:pt idx="7">
                  <c:v>17</c:v>
                </c:pt>
                <c:pt idx="8">
                  <c:v>0</c:v>
                </c:pt>
                <c:pt idx="9">
                  <c:v>17</c:v>
                </c:pt>
              </c:numCache>
            </c:numRef>
          </c:val>
          <c:extLst>
            <c:ext xmlns:c16="http://schemas.microsoft.com/office/drawing/2014/chart" uri="{C3380CC4-5D6E-409C-BE32-E72D297353CC}">
              <c16:uniqueId val="{00000001-36B6-462B-AB99-912D202CD53D}"/>
            </c:ext>
          </c:extLst>
        </c:ser>
        <c:ser>
          <c:idx val="2"/>
          <c:order val="2"/>
          <c:tx>
            <c:strRef>
              <c:f>Sheet1!$E$2</c:f>
              <c:strCache>
                <c:ptCount val="1"/>
                <c:pt idx="0">
                  <c:v>Стари лица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Sheet1!$B$3:$B$12</c:f>
              <c:strCache>
                <c:ptCount val="10"/>
                <c:pt idx="0">
                  <c:v>Вид</c:v>
                </c:pt>
                <c:pt idx="1">
                  <c:v>Слушање</c:v>
                </c:pt>
                <c:pt idx="2">
                  <c:v>Мобилност</c:v>
                </c:pt>
                <c:pt idx="3">
                  <c:v>Умешност</c:v>
                </c:pt>
                <c:pt idx="4">
                  <c:v>Учење/ разбирање/ концентрирање</c:v>
                </c:pt>
                <c:pt idx="5">
                  <c:v>Меморија</c:v>
                </c:pt>
                <c:pt idx="6">
                  <c:v>Умствено здравје</c:v>
                </c:pt>
                <c:pt idx="7">
                  <c:v>Издржливост/ дишење/ замор</c:v>
                </c:pt>
                <c:pt idx="8">
                  <c:v>Социјални/ бихевиорални проблеми (аутизам, ADHD, Аспергерс)</c:v>
                </c:pt>
                <c:pt idx="9">
                  <c:v>Друго</c:v>
                </c:pt>
              </c:strCache>
            </c:strRef>
          </c:cat>
          <c:val>
            <c:numRef>
              <c:f>Sheet1!$E$3:$E$12</c:f>
              <c:numCache>
                <c:formatCode>General</c:formatCode>
                <c:ptCount val="10"/>
                <c:pt idx="0">
                  <c:v>11</c:v>
                </c:pt>
                <c:pt idx="1">
                  <c:v>22</c:v>
                </c:pt>
                <c:pt idx="2">
                  <c:v>67</c:v>
                </c:pt>
                <c:pt idx="3">
                  <c:v>44</c:v>
                </c:pt>
                <c:pt idx="4">
                  <c:v>0</c:v>
                </c:pt>
                <c:pt idx="5">
                  <c:v>11</c:v>
                </c:pt>
                <c:pt idx="6">
                  <c:v>11</c:v>
                </c:pt>
                <c:pt idx="7">
                  <c:v>56</c:v>
                </c:pt>
                <c:pt idx="8">
                  <c:v>0</c:v>
                </c:pt>
                <c:pt idx="9">
                  <c:v>12</c:v>
                </c:pt>
              </c:numCache>
            </c:numRef>
          </c:val>
          <c:extLst>
            <c:ext xmlns:c16="http://schemas.microsoft.com/office/drawing/2014/chart" uri="{C3380CC4-5D6E-409C-BE32-E72D297353CC}">
              <c16:uniqueId val="{00000002-36B6-462B-AB99-912D202CD53D}"/>
            </c:ext>
          </c:extLst>
        </c:ser>
        <c:dLbls>
          <c:dLblPos val="outEnd"/>
          <c:showLegendKey val="0"/>
          <c:showVal val="1"/>
          <c:showCatName val="0"/>
          <c:showSerName val="0"/>
          <c:showPercent val="0"/>
          <c:showBubbleSize val="0"/>
        </c:dLbls>
        <c:gapWidth val="219"/>
        <c:overlap val="-27"/>
        <c:axId val="1234232671"/>
        <c:axId val="1234233919"/>
      </c:barChart>
      <c:catAx>
        <c:axId val="123423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34233919"/>
        <c:crosses val="autoZero"/>
        <c:auto val="1"/>
        <c:lblAlgn val="ctr"/>
        <c:lblOffset val="100"/>
        <c:noMultiLvlLbl val="0"/>
      </c:catAx>
      <c:valAx>
        <c:axId val="12342339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k-MK" dirty="0"/>
                  <a:t>Процент</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34232671"/>
        <c:crosses val="autoZero"/>
        <c:crossBetween val="between"/>
      </c:valAx>
      <c:spPr>
        <a:noFill/>
        <a:ln>
          <a:noFill/>
        </a:ln>
        <a:effectLst/>
      </c:spPr>
    </c:plotArea>
    <c:legend>
      <c:legendPos val="b"/>
      <c:layout>
        <c:manualLayout>
          <c:xMode val="edge"/>
          <c:yMode val="edge"/>
          <c:x val="0.29408725466095892"/>
          <c:y val="0.95700609389230451"/>
          <c:w val="0.41182540347626556"/>
          <c:h val="4.29939061076955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Sheet1!$B$3</c:f>
              <c:strCache>
                <c:ptCount val="1"/>
                <c:pt idx="0">
                  <c:v>Да, многу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Семјества со самохран родител</c:v>
                </c:pt>
                <c:pt idx="2">
                  <c:v>Стари лица</c:v>
                </c:pt>
              </c:strCache>
            </c:strRef>
          </c:cat>
          <c:val>
            <c:numRef>
              <c:f>Sheet1!$C$3:$E$3</c:f>
              <c:numCache>
                <c:formatCode>General</c:formatCode>
                <c:ptCount val="3"/>
                <c:pt idx="0">
                  <c:v>51</c:v>
                </c:pt>
                <c:pt idx="1">
                  <c:v>50</c:v>
                </c:pt>
                <c:pt idx="2">
                  <c:v>67</c:v>
                </c:pt>
              </c:numCache>
            </c:numRef>
          </c:val>
          <c:extLst>
            <c:ext xmlns:c16="http://schemas.microsoft.com/office/drawing/2014/chart" uri="{C3380CC4-5D6E-409C-BE32-E72D297353CC}">
              <c16:uniqueId val="{00000000-6E2E-4054-A317-73AF55278912}"/>
            </c:ext>
          </c:extLst>
        </c:ser>
        <c:ser>
          <c:idx val="1"/>
          <c:order val="1"/>
          <c:tx>
            <c:strRef>
              <c:f>Sheet1!$B$4</c:f>
              <c:strCache>
                <c:ptCount val="1"/>
                <c:pt idx="0">
                  <c:v>Да, малку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Семјества со самохран родител</c:v>
                </c:pt>
                <c:pt idx="2">
                  <c:v>Стари лица</c:v>
                </c:pt>
              </c:strCache>
            </c:strRef>
          </c:cat>
          <c:val>
            <c:numRef>
              <c:f>Sheet1!$C$4:$E$4</c:f>
              <c:numCache>
                <c:formatCode>General</c:formatCode>
                <c:ptCount val="3"/>
                <c:pt idx="0">
                  <c:v>40</c:v>
                </c:pt>
                <c:pt idx="1">
                  <c:v>50</c:v>
                </c:pt>
                <c:pt idx="2">
                  <c:v>33</c:v>
                </c:pt>
              </c:numCache>
            </c:numRef>
          </c:val>
          <c:extLst>
            <c:ext xmlns:c16="http://schemas.microsoft.com/office/drawing/2014/chart" uri="{C3380CC4-5D6E-409C-BE32-E72D297353CC}">
              <c16:uniqueId val="{00000001-6E2E-4054-A317-73AF55278912}"/>
            </c:ext>
          </c:extLst>
        </c:ser>
        <c:ser>
          <c:idx val="2"/>
          <c:order val="2"/>
          <c:tx>
            <c:strRef>
              <c:f>Sheet1!$B$5</c:f>
              <c:strCache>
                <c:ptCount val="1"/>
                <c:pt idx="0">
                  <c:v>No, not at all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Семјества со самохран родител</c:v>
                </c:pt>
                <c:pt idx="2">
                  <c:v>Стари лица</c:v>
                </c:pt>
              </c:strCache>
            </c:strRef>
          </c:cat>
          <c:val>
            <c:numRef>
              <c:f>Sheet1!$C$5:$E$5</c:f>
              <c:numCache>
                <c:formatCode>General</c:formatCode>
                <c:ptCount val="3"/>
                <c:pt idx="0">
                  <c:v>9</c:v>
                </c:pt>
                <c:pt idx="1">
                  <c:v>0</c:v>
                </c:pt>
                <c:pt idx="2">
                  <c:v>0</c:v>
                </c:pt>
              </c:numCache>
            </c:numRef>
          </c:val>
          <c:extLst>
            <c:ext xmlns:c16="http://schemas.microsoft.com/office/drawing/2014/chart" uri="{C3380CC4-5D6E-409C-BE32-E72D297353CC}">
              <c16:uniqueId val="{00000002-6E2E-4054-A317-73AF55278912}"/>
            </c:ext>
          </c:extLst>
        </c:ser>
        <c:dLbls>
          <c:dLblPos val="ctr"/>
          <c:showLegendKey val="0"/>
          <c:showVal val="1"/>
          <c:showCatName val="0"/>
          <c:showSerName val="0"/>
          <c:showPercent val="0"/>
          <c:showBubbleSize val="0"/>
        </c:dLbls>
        <c:gapWidth val="219"/>
        <c:overlap val="100"/>
        <c:axId val="1189781327"/>
        <c:axId val="1189780911"/>
      </c:barChart>
      <c:catAx>
        <c:axId val="118978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1189780911"/>
        <c:crosses val="autoZero"/>
        <c:auto val="1"/>
        <c:lblAlgn val="ctr"/>
        <c:lblOffset val="100"/>
        <c:noMultiLvlLbl val="0"/>
      </c:catAx>
      <c:valAx>
        <c:axId val="118978091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89781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c:f>
              <c:strCache>
                <c:ptCount val="1"/>
                <c:pt idx="0">
                  <c:v>Помалку од 6 месеци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Sheet1!$C$3:$E$3</c:f>
              <c:numCache>
                <c:formatCode>General</c:formatCode>
                <c:ptCount val="3"/>
                <c:pt idx="0">
                  <c:v>9</c:v>
                </c:pt>
                <c:pt idx="1">
                  <c:v>17</c:v>
                </c:pt>
                <c:pt idx="2">
                  <c:v>11</c:v>
                </c:pt>
              </c:numCache>
            </c:numRef>
          </c:val>
          <c:extLst>
            <c:ext xmlns:c16="http://schemas.microsoft.com/office/drawing/2014/chart" uri="{C3380CC4-5D6E-409C-BE32-E72D297353CC}">
              <c16:uniqueId val="{00000000-4B10-4991-A0D2-3C10C31F1670}"/>
            </c:ext>
          </c:extLst>
        </c:ser>
        <c:ser>
          <c:idx val="1"/>
          <c:order val="1"/>
          <c:tx>
            <c:strRef>
              <c:f>Sheet1!$B$4</c:f>
              <c:strCache>
                <c:ptCount val="1"/>
                <c:pt idx="0">
                  <c:v>Помеѓу 6 и 12 месеци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Sheet1!$C$4:$E$4</c:f>
              <c:numCache>
                <c:formatCode>General</c:formatCode>
                <c:ptCount val="3"/>
                <c:pt idx="0">
                  <c:v>5</c:v>
                </c:pt>
                <c:pt idx="1">
                  <c:v>0</c:v>
                </c:pt>
                <c:pt idx="2">
                  <c:v>0</c:v>
                </c:pt>
              </c:numCache>
            </c:numRef>
          </c:val>
          <c:extLst>
            <c:ext xmlns:c16="http://schemas.microsoft.com/office/drawing/2014/chart" uri="{C3380CC4-5D6E-409C-BE32-E72D297353CC}">
              <c16:uniqueId val="{00000001-4B10-4991-A0D2-3C10C31F1670}"/>
            </c:ext>
          </c:extLst>
        </c:ser>
        <c:ser>
          <c:idx val="2"/>
          <c:order val="2"/>
          <c:tx>
            <c:strRef>
              <c:f>Sheet1!$B$5</c:f>
              <c:strCache>
                <c:ptCount val="1"/>
                <c:pt idx="0">
                  <c:v>12 месеци или повеќе</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Sheet1!$C$5:$E$5</c:f>
              <c:numCache>
                <c:formatCode>General</c:formatCode>
                <c:ptCount val="3"/>
                <c:pt idx="0">
                  <c:v>81</c:v>
                </c:pt>
                <c:pt idx="1">
                  <c:v>67</c:v>
                </c:pt>
                <c:pt idx="2">
                  <c:v>89</c:v>
                </c:pt>
              </c:numCache>
            </c:numRef>
          </c:val>
          <c:extLst>
            <c:ext xmlns:c16="http://schemas.microsoft.com/office/drawing/2014/chart" uri="{C3380CC4-5D6E-409C-BE32-E72D297353CC}">
              <c16:uniqueId val="{00000002-4B10-4991-A0D2-3C10C31F1670}"/>
            </c:ext>
          </c:extLst>
        </c:ser>
        <c:ser>
          <c:idx val="3"/>
          <c:order val="3"/>
          <c:tx>
            <c:strRef>
              <c:f>Sheet1!$B$6</c:f>
              <c:strCache>
                <c:ptCount val="1"/>
                <c:pt idx="0">
                  <c:v>ДК/НП</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Sheet1!$C$6:$E$6</c:f>
              <c:numCache>
                <c:formatCode>General</c:formatCode>
                <c:ptCount val="3"/>
                <c:pt idx="0">
                  <c:v>4</c:v>
                </c:pt>
                <c:pt idx="1">
                  <c:v>17</c:v>
                </c:pt>
                <c:pt idx="2">
                  <c:v>0</c:v>
                </c:pt>
              </c:numCache>
            </c:numRef>
          </c:val>
          <c:extLst>
            <c:ext xmlns:c16="http://schemas.microsoft.com/office/drawing/2014/chart" uri="{C3380CC4-5D6E-409C-BE32-E72D297353CC}">
              <c16:uniqueId val="{00000003-4B10-4991-A0D2-3C10C31F1670}"/>
            </c:ext>
          </c:extLst>
        </c:ser>
        <c:dLbls>
          <c:dLblPos val="ctr"/>
          <c:showLegendKey val="0"/>
          <c:showVal val="1"/>
          <c:showCatName val="0"/>
          <c:showSerName val="0"/>
          <c:showPercent val="0"/>
          <c:showBubbleSize val="0"/>
        </c:dLbls>
        <c:gapWidth val="219"/>
        <c:overlap val="100"/>
        <c:axId val="1234090175"/>
        <c:axId val="1234092255"/>
      </c:barChart>
      <c:catAx>
        <c:axId val="1234090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1234092255"/>
        <c:crosses val="autoZero"/>
        <c:auto val="1"/>
        <c:lblAlgn val="ctr"/>
        <c:lblOffset val="100"/>
        <c:noMultiLvlLbl val="0"/>
      </c:catAx>
      <c:valAx>
        <c:axId val="12340922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3409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Sheet1!$B$2</c:f>
              <c:strCache>
                <c:ptCount val="1"/>
                <c:pt idx="0">
                  <c:v>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Sheet1!$B$3:$B$4</c:f>
              <c:numCache>
                <c:formatCode>General</c:formatCode>
                <c:ptCount val="2"/>
                <c:pt idx="0">
                  <c:v>73</c:v>
                </c:pt>
              </c:numCache>
            </c:numRef>
          </c:val>
          <c:extLst>
            <c:ext xmlns:c16="http://schemas.microsoft.com/office/drawing/2014/chart" uri="{C3380CC4-5D6E-409C-BE32-E72D297353CC}">
              <c16:uniqueId val="{00000000-A686-4F15-9AA4-35454268D8F8}"/>
            </c:ext>
          </c:extLst>
        </c:ser>
        <c:ser>
          <c:idx val="1"/>
          <c:order val="1"/>
          <c:tx>
            <c:strRef>
              <c:f>Sheet1!$C$2</c:f>
              <c:strCache>
                <c:ptCount val="1"/>
                <c:pt idx="0">
                  <c:v>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Sheet1!$C$3:$C$4</c:f>
              <c:numCache>
                <c:formatCode>General</c:formatCode>
                <c:ptCount val="2"/>
                <c:pt idx="0">
                  <c:v>15</c:v>
                </c:pt>
                <c:pt idx="1">
                  <c:v>72</c:v>
                </c:pt>
              </c:numCache>
            </c:numRef>
          </c:val>
          <c:extLst>
            <c:ext xmlns:c16="http://schemas.microsoft.com/office/drawing/2014/chart" uri="{C3380CC4-5D6E-409C-BE32-E72D297353CC}">
              <c16:uniqueId val="{00000001-A686-4F15-9AA4-35454268D8F8}"/>
            </c:ext>
          </c:extLst>
        </c:ser>
        <c:ser>
          <c:idx val="2"/>
          <c:order val="2"/>
          <c:tx>
            <c:strRef>
              <c:f>Sheet1!$D$2</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Sheet1!$D$3:$D$4</c:f>
              <c:numCache>
                <c:formatCode>General</c:formatCode>
                <c:ptCount val="2"/>
                <c:pt idx="0">
                  <c:v>8</c:v>
                </c:pt>
                <c:pt idx="1">
                  <c:v>12</c:v>
                </c:pt>
              </c:numCache>
            </c:numRef>
          </c:val>
          <c:extLst>
            <c:ext xmlns:c16="http://schemas.microsoft.com/office/drawing/2014/chart" uri="{C3380CC4-5D6E-409C-BE32-E72D297353CC}">
              <c16:uniqueId val="{00000002-A686-4F15-9AA4-35454268D8F8}"/>
            </c:ext>
          </c:extLst>
        </c:ser>
        <c:ser>
          <c:idx val="3"/>
          <c:order val="3"/>
          <c:tx>
            <c:strRef>
              <c:f>Sheet1!$E$2</c:f>
              <c:strCache>
                <c:ptCount val="1"/>
                <c:pt idx="0">
                  <c:v>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Sheet1!$E$3:$E$4</c:f>
              <c:numCache>
                <c:formatCode>General</c:formatCode>
                <c:ptCount val="2"/>
                <c:pt idx="0">
                  <c:v>5</c:v>
                </c:pt>
                <c:pt idx="1">
                  <c:v>4</c:v>
                </c:pt>
              </c:numCache>
            </c:numRef>
          </c:val>
          <c:extLst>
            <c:ext xmlns:c16="http://schemas.microsoft.com/office/drawing/2014/chart" uri="{C3380CC4-5D6E-409C-BE32-E72D297353CC}">
              <c16:uniqueId val="{00000003-A686-4F15-9AA4-35454268D8F8}"/>
            </c:ext>
          </c:extLst>
        </c:ser>
        <c:ser>
          <c:idx val="4"/>
          <c:order val="4"/>
          <c:tx>
            <c:strRef>
              <c:f>Sheet1!$F$2</c:f>
              <c:strCache>
                <c:ptCount val="1"/>
                <c:pt idx="0">
                  <c:v>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Sheet1!$F$3:$F$4</c:f>
              <c:numCache>
                <c:formatCode>General</c:formatCode>
                <c:ptCount val="2"/>
                <c:pt idx="1">
                  <c:v>8</c:v>
                </c:pt>
              </c:numCache>
            </c:numRef>
          </c:val>
          <c:extLst>
            <c:ext xmlns:c16="http://schemas.microsoft.com/office/drawing/2014/chart" uri="{C3380CC4-5D6E-409C-BE32-E72D297353CC}">
              <c16:uniqueId val="{00000004-A686-4F15-9AA4-35454268D8F8}"/>
            </c:ext>
          </c:extLst>
        </c:ser>
        <c:dLbls>
          <c:dLblPos val="ctr"/>
          <c:showLegendKey val="0"/>
          <c:showVal val="1"/>
          <c:showCatName val="0"/>
          <c:showSerName val="0"/>
          <c:showPercent val="0"/>
          <c:showBubbleSize val="0"/>
        </c:dLbls>
        <c:gapWidth val="219"/>
        <c:overlap val="100"/>
        <c:axId val="2001792960"/>
        <c:axId val="2001800032"/>
      </c:barChart>
      <c:catAx>
        <c:axId val="2001792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800032"/>
        <c:crosses val="autoZero"/>
        <c:auto val="1"/>
        <c:lblAlgn val="ctr"/>
        <c:lblOffset val="100"/>
        <c:noMultiLvlLbl val="0"/>
      </c:catAx>
      <c:valAx>
        <c:axId val="2001800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kids</a:t>
                </a:r>
                <a:endParaRPr lang="en-US"/>
              </a:p>
            </c:rich>
          </c:tx>
          <c:layout>
            <c:manualLayout>
              <c:xMode val="edge"/>
              <c:yMode val="edge"/>
              <c:x val="0.46168175545343454"/>
              <c:y val="0.90546203852324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79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Sheet1!$B$3</c:f>
              <c:strCache>
                <c:ptCount val="1"/>
                <c:pt idx="0">
                  <c:v>Да, имаше најмалку еден медицински момент но не добив</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Sheet1!$C$3:$E$3</c:f>
              <c:numCache>
                <c:formatCode>General</c:formatCode>
                <c:ptCount val="3"/>
                <c:pt idx="0">
                  <c:v>43</c:v>
                </c:pt>
                <c:pt idx="1">
                  <c:v>50</c:v>
                </c:pt>
                <c:pt idx="2">
                  <c:v>78</c:v>
                </c:pt>
              </c:numCache>
            </c:numRef>
          </c:val>
          <c:extLst>
            <c:ext xmlns:c16="http://schemas.microsoft.com/office/drawing/2014/chart" uri="{C3380CC4-5D6E-409C-BE32-E72D297353CC}">
              <c16:uniqueId val="{00000000-E8C5-4CE7-97E7-5B77B972AC8A}"/>
            </c:ext>
          </c:extLst>
        </c:ser>
        <c:ser>
          <c:idx val="1"/>
          <c:order val="1"/>
          <c:tx>
            <c:strRef>
              <c:f>Sheet1!$B$4</c:f>
              <c:strCache>
                <c:ptCount val="1"/>
                <c:pt idx="0">
                  <c:v>Да, имаше најмалку еден стоматолошки момент но не добив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Sheet1!$C$4:$E$4</c:f>
              <c:numCache>
                <c:formatCode>General</c:formatCode>
                <c:ptCount val="3"/>
                <c:pt idx="0">
                  <c:v>7</c:v>
                </c:pt>
                <c:pt idx="1">
                  <c:v>0</c:v>
                </c:pt>
                <c:pt idx="2">
                  <c:v>0</c:v>
                </c:pt>
              </c:numCache>
            </c:numRef>
          </c:val>
          <c:extLst>
            <c:ext xmlns:c16="http://schemas.microsoft.com/office/drawing/2014/chart" uri="{C3380CC4-5D6E-409C-BE32-E72D297353CC}">
              <c16:uniqueId val="{00000001-E8C5-4CE7-97E7-5B77B972AC8A}"/>
            </c:ext>
          </c:extLst>
        </c:ser>
        <c:ser>
          <c:idx val="2"/>
          <c:order val="2"/>
          <c:tx>
            <c:strRef>
              <c:f>Sheet1!$B$5</c:f>
              <c:strCache>
                <c:ptCount val="1"/>
                <c:pt idx="0">
                  <c:v>Не, немаше момент</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Sheet1!$C$5:$E$5</c:f>
              <c:numCache>
                <c:formatCode>General</c:formatCode>
                <c:ptCount val="3"/>
                <c:pt idx="0">
                  <c:v>47</c:v>
                </c:pt>
                <c:pt idx="1">
                  <c:v>50</c:v>
                </c:pt>
                <c:pt idx="2">
                  <c:v>22</c:v>
                </c:pt>
              </c:numCache>
            </c:numRef>
          </c:val>
          <c:extLst>
            <c:ext xmlns:c16="http://schemas.microsoft.com/office/drawing/2014/chart" uri="{C3380CC4-5D6E-409C-BE32-E72D297353CC}">
              <c16:uniqueId val="{00000002-E8C5-4CE7-97E7-5B77B972AC8A}"/>
            </c:ext>
          </c:extLst>
        </c:ser>
        <c:ser>
          <c:idx val="3"/>
          <c:order val="3"/>
          <c:tx>
            <c:strRef>
              <c:f>Sheet1!$B$6</c:f>
              <c:strCache>
                <c:ptCount val="1"/>
                <c:pt idx="0">
                  <c:v>ДК/НП</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Sheet1!$C$6:$E$6</c:f>
              <c:numCache>
                <c:formatCode>General</c:formatCode>
                <c:ptCount val="3"/>
                <c:pt idx="0">
                  <c:v>3</c:v>
                </c:pt>
                <c:pt idx="1">
                  <c:v>0</c:v>
                </c:pt>
                <c:pt idx="2">
                  <c:v>0</c:v>
                </c:pt>
              </c:numCache>
            </c:numRef>
          </c:val>
          <c:extLst>
            <c:ext xmlns:c16="http://schemas.microsoft.com/office/drawing/2014/chart" uri="{C3380CC4-5D6E-409C-BE32-E72D297353CC}">
              <c16:uniqueId val="{00000003-E8C5-4CE7-97E7-5B77B972AC8A}"/>
            </c:ext>
          </c:extLst>
        </c:ser>
        <c:dLbls>
          <c:dLblPos val="ctr"/>
          <c:showLegendKey val="0"/>
          <c:showVal val="1"/>
          <c:showCatName val="0"/>
          <c:showSerName val="0"/>
          <c:showPercent val="0"/>
          <c:showBubbleSize val="0"/>
        </c:dLbls>
        <c:gapWidth val="219"/>
        <c:overlap val="100"/>
        <c:axId val="1234879135"/>
        <c:axId val="1234878303"/>
      </c:barChart>
      <c:catAx>
        <c:axId val="1234879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1234878303"/>
        <c:crosses val="autoZero"/>
        <c:auto val="1"/>
        <c:lblAlgn val="ctr"/>
        <c:lblOffset val="100"/>
        <c:noMultiLvlLbl val="0"/>
      </c:catAx>
      <c:valAx>
        <c:axId val="123487830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34879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Sheet1!$C$3:$E$3</c:f>
              <c:numCache>
                <c:formatCode>General</c:formatCode>
                <c:ptCount val="3"/>
                <c:pt idx="0">
                  <c:v>63</c:v>
                </c:pt>
                <c:pt idx="1">
                  <c:v>33</c:v>
                </c:pt>
                <c:pt idx="2">
                  <c:v>33</c:v>
                </c:pt>
              </c:numCache>
            </c:numRef>
          </c:val>
          <c:extLst>
            <c:ext xmlns:c16="http://schemas.microsoft.com/office/drawing/2014/chart" uri="{C3380CC4-5D6E-409C-BE32-E72D297353CC}">
              <c16:uniqueId val="{00000000-3EA4-4AC6-B0AB-971436B3AD52}"/>
            </c:ext>
          </c:extLst>
        </c:ser>
        <c:ser>
          <c:idx val="1"/>
          <c:order val="1"/>
          <c:tx>
            <c:strRef>
              <c:f>Sheet1!$B$4</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Семејства со самохран родител</c:v>
                </c:pt>
                <c:pt idx="2">
                  <c:v>Стари лица</c:v>
                </c:pt>
              </c:strCache>
            </c:strRef>
          </c:cat>
          <c:val>
            <c:numRef>
              <c:f>Sheet1!$C$4:$E$4</c:f>
              <c:numCache>
                <c:formatCode>General</c:formatCode>
                <c:ptCount val="3"/>
                <c:pt idx="0">
                  <c:v>37</c:v>
                </c:pt>
                <c:pt idx="1">
                  <c:v>67</c:v>
                </c:pt>
                <c:pt idx="2">
                  <c:v>67</c:v>
                </c:pt>
              </c:numCache>
            </c:numRef>
          </c:val>
          <c:extLst>
            <c:ext xmlns:c16="http://schemas.microsoft.com/office/drawing/2014/chart" uri="{C3380CC4-5D6E-409C-BE32-E72D297353CC}">
              <c16:uniqueId val="{00000001-3EA4-4AC6-B0AB-971436B3AD52}"/>
            </c:ext>
          </c:extLst>
        </c:ser>
        <c:dLbls>
          <c:dLblPos val="ctr"/>
          <c:showLegendKey val="0"/>
          <c:showVal val="1"/>
          <c:showCatName val="0"/>
          <c:showSerName val="0"/>
          <c:showPercent val="0"/>
          <c:showBubbleSize val="0"/>
        </c:dLbls>
        <c:gapWidth val="219"/>
        <c:overlap val="100"/>
        <c:axId val="1235721807"/>
        <c:axId val="1235722639"/>
      </c:barChart>
      <c:catAx>
        <c:axId val="1235721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crossAx val="1235722639"/>
        <c:crosses val="autoZero"/>
        <c:auto val="1"/>
        <c:lblAlgn val="ctr"/>
        <c:lblOffset val="100"/>
        <c:noMultiLvlLbl val="0"/>
      </c:catAx>
      <c:valAx>
        <c:axId val="12357226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35721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Sheet1!$B$3</c:f>
              <c:strCache>
                <c:ptCount val="1"/>
                <c:pt idx="0">
                  <c:v>Да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Sheet1!$C$3:$E$3</c:f>
              <c:numCache>
                <c:formatCode>General</c:formatCode>
                <c:ptCount val="3"/>
                <c:pt idx="0">
                  <c:v>33</c:v>
                </c:pt>
                <c:pt idx="1">
                  <c:v>78</c:v>
                </c:pt>
                <c:pt idx="2">
                  <c:v>7</c:v>
                </c:pt>
              </c:numCache>
            </c:numRef>
          </c:val>
          <c:extLst>
            <c:ext xmlns:c16="http://schemas.microsoft.com/office/drawing/2014/chart" uri="{C3380CC4-5D6E-409C-BE32-E72D297353CC}">
              <c16:uniqueId val="{00000000-FAE3-4B3E-8F30-3716E2FDE312}"/>
            </c:ext>
          </c:extLst>
        </c:ser>
        <c:ser>
          <c:idx val="1"/>
          <c:order val="1"/>
          <c:tx>
            <c:strRef>
              <c:f>Sheet1!$B$4</c:f>
              <c:strCache>
                <c:ptCount val="1"/>
                <c:pt idx="0">
                  <c:v>Не</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Sheet1!$C$4:$E$4</c:f>
              <c:numCache>
                <c:formatCode>General</c:formatCode>
                <c:ptCount val="3"/>
                <c:pt idx="0">
                  <c:v>67</c:v>
                </c:pt>
                <c:pt idx="1">
                  <c:v>22</c:v>
                </c:pt>
                <c:pt idx="2">
                  <c:v>93</c:v>
                </c:pt>
              </c:numCache>
            </c:numRef>
          </c:val>
          <c:extLst>
            <c:ext xmlns:c16="http://schemas.microsoft.com/office/drawing/2014/chart" uri="{C3380CC4-5D6E-409C-BE32-E72D297353CC}">
              <c16:uniqueId val="{00000001-FAE3-4B3E-8F30-3716E2FDE312}"/>
            </c:ext>
          </c:extLst>
        </c:ser>
        <c:dLbls>
          <c:dLblPos val="ctr"/>
          <c:showLegendKey val="0"/>
          <c:showVal val="1"/>
          <c:showCatName val="0"/>
          <c:showSerName val="0"/>
          <c:showPercent val="0"/>
          <c:showBubbleSize val="0"/>
        </c:dLbls>
        <c:gapWidth val="50"/>
        <c:overlap val="100"/>
        <c:axId val="1142838240"/>
        <c:axId val="1142838656"/>
      </c:barChart>
      <c:catAx>
        <c:axId val="114283824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1142838656"/>
        <c:crosses val="autoZero"/>
        <c:auto val="1"/>
        <c:lblAlgn val="ctr"/>
        <c:lblOffset val="100"/>
        <c:noMultiLvlLbl val="0"/>
      </c:catAx>
      <c:valAx>
        <c:axId val="114283865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114283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Sheet1!$C$2</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Sheet1!$B$3:$B$6</c:f>
              <c:strCache>
                <c:ptCount val="4"/>
                <c:pt idx="0">
                  <c:v>Старосна пензија</c:v>
                </c:pt>
                <c:pt idx="1">
                  <c:v>Инвалидска пензија</c:v>
                </c:pt>
                <c:pt idx="2">
                  <c:v>Семејна пензија</c:v>
                </c:pt>
                <c:pt idx="3">
                  <c:v>Минимална пензија</c:v>
                </c:pt>
              </c:strCache>
            </c:strRef>
          </c:cat>
          <c:val>
            <c:numRef>
              <c:f>Sheet1!$C$3:$C$6</c:f>
              <c:numCache>
                <c:formatCode>0.00%</c:formatCode>
                <c:ptCount val="4"/>
                <c:pt idx="0">
                  <c:v>0.56000000000000005</c:v>
                </c:pt>
                <c:pt idx="1">
                  <c:v>0.08</c:v>
                </c:pt>
                <c:pt idx="2">
                  <c:v>0.32</c:v>
                </c:pt>
                <c:pt idx="3">
                  <c:v>0.04</c:v>
                </c:pt>
              </c:numCache>
            </c:numRef>
          </c:val>
          <c:extLst>
            <c:ext xmlns:c16="http://schemas.microsoft.com/office/drawing/2014/chart" uri="{C3380CC4-5D6E-409C-BE32-E72D297353CC}">
              <c16:uniqueId val="{00000000-76AB-43CD-8027-3383E386FC3C}"/>
            </c:ext>
          </c:extLst>
        </c:ser>
        <c:ser>
          <c:idx val="1"/>
          <c:order val="1"/>
          <c:tx>
            <c:strRef>
              <c:f>Sheet1!$D$2</c:f>
              <c:strCache>
                <c:ptCount val="1"/>
                <c:pt idx="0">
                  <c:v>Стари лица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Sheet1!$B$3:$B$6</c:f>
              <c:strCache>
                <c:ptCount val="4"/>
                <c:pt idx="0">
                  <c:v>Старосна пензија</c:v>
                </c:pt>
                <c:pt idx="1">
                  <c:v>Инвалидска пензија</c:v>
                </c:pt>
                <c:pt idx="2">
                  <c:v>Семејна пензија</c:v>
                </c:pt>
                <c:pt idx="3">
                  <c:v>Минимална пензија</c:v>
                </c:pt>
              </c:strCache>
            </c:strRef>
          </c:cat>
          <c:val>
            <c:numRef>
              <c:f>Sheet1!$D$3:$D$6</c:f>
              <c:numCache>
                <c:formatCode>0.00%</c:formatCode>
                <c:ptCount val="4"/>
                <c:pt idx="0">
                  <c:v>0.52900000000000003</c:v>
                </c:pt>
                <c:pt idx="1">
                  <c:v>5.8999999999999997E-2</c:v>
                </c:pt>
                <c:pt idx="2">
                  <c:v>0.41199999999999998</c:v>
                </c:pt>
                <c:pt idx="3">
                  <c:v>0</c:v>
                </c:pt>
              </c:numCache>
            </c:numRef>
          </c:val>
          <c:extLst>
            <c:ext xmlns:c16="http://schemas.microsoft.com/office/drawing/2014/chart" uri="{C3380CC4-5D6E-409C-BE32-E72D297353CC}">
              <c16:uniqueId val="{00000001-76AB-43CD-8027-3383E386FC3C}"/>
            </c:ext>
          </c:extLst>
        </c:ser>
        <c:dLbls>
          <c:dLblPos val="ctr"/>
          <c:showLegendKey val="0"/>
          <c:showVal val="1"/>
          <c:showCatName val="0"/>
          <c:showSerName val="0"/>
          <c:showPercent val="0"/>
          <c:showBubbleSize val="0"/>
        </c:dLbls>
        <c:gapWidth val="50"/>
        <c:overlap val="100"/>
        <c:axId val="1150177440"/>
        <c:axId val="1150179520"/>
      </c:barChart>
      <c:catAx>
        <c:axId val="115017744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79520"/>
        <c:crosses val="autoZero"/>
        <c:auto val="1"/>
        <c:lblAlgn val="ctr"/>
        <c:lblOffset val="100"/>
        <c:noMultiLvlLbl val="0"/>
      </c:catAx>
      <c:valAx>
        <c:axId val="1150179520"/>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crossAx val="115017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Sheet1!$B$3:$B$5</c:f>
              <c:strCache>
                <c:ptCount val="3"/>
                <c:pt idx="0">
                  <c:v>Старосна пензија</c:v>
                </c:pt>
                <c:pt idx="1">
                  <c:v>Инвалидска пензија</c:v>
                </c:pt>
                <c:pt idx="2">
                  <c:v>Семејна пензија</c:v>
                </c:pt>
              </c:strCache>
            </c:strRef>
          </c:cat>
          <c:val>
            <c:numRef>
              <c:f>Sheet1!$C$3:$C$5</c:f>
              <c:numCache>
                <c:formatCode>0</c:formatCode>
                <c:ptCount val="3"/>
                <c:pt idx="0">
                  <c:v>13163</c:v>
                </c:pt>
                <c:pt idx="1">
                  <c:v>7750</c:v>
                </c:pt>
                <c:pt idx="2">
                  <c:v>10000</c:v>
                </c:pt>
              </c:numCache>
            </c:numRef>
          </c:val>
          <c:extLst>
            <c:ext xmlns:c16="http://schemas.microsoft.com/office/drawing/2014/chart" uri="{C3380CC4-5D6E-409C-BE32-E72D297353CC}">
              <c16:uniqueId val="{00000000-468F-4033-96D3-A1D82FD799B5}"/>
            </c:ext>
          </c:extLst>
        </c:ser>
        <c:ser>
          <c:idx val="1"/>
          <c:order val="1"/>
          <c:tx>
            <c:strRef>
              <c:f>Sheet1!$D$2</c:f>
              <c:strCache>
                <c:ptCount val="1"/>
                <c:pt idx="0">
                  <c:v>Стари лица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Sheet1!$B$3:$B$5</c:f>
              <c:strCache>
                <c:ptCount val="3"/>
                <c:pt idx="0">
                  <c:v>Старосна пензија</c:v>
                </c:pt>
                <c:pt idx="1">
                  <c:v>Инвалидска пензија</c:v>
                </c:pt>
                <c:pt idx="2">
                  <c:v>Семејна пензија</c:v>
                </c:pt>
              </c:strCache>
            </c:strRef>
          </c:cat>
          <c:val>
            <c:numRef>
              <c:f>Sheet1!$D$3:$D$5</c:f>
              <c:numCache>
                <c:formatCode>0</c:formatCode>
                <c:ptCount val="3"/>
                <c:pt idx="0">
                  <c:v>13077</c:v>
                </c:pt>
                <c:pt idx="1">
                  <c:v>10300</c:v>
                </c:pt>
                <c:pt idx="2">
                  <c:v>10500</c:v>
                </c:pt>
              </c:numCache>
            </c:numRef>
          </c:val>
          <c:extLst>
            <c:ext xmlns:c16="http://schemas.microsoft.com/office/drawing/2014/chart" uri="{C3380CC4-5D6E-409C-BE32-E72D297353CC}">
              <c16:uniqueId val="{00000001-468F-4033-96D3-A1D82FD799B5}"/>
            </c:ext>
          </c:extLst>
        </c:ser>
        <c:dLbls>
          <c:dLblPos val="outEnd"/>
          <c:showLegendKey val="0"/>
          <c:showVal val="1"/>
          <c:showCatName val="0"/>
          <c:showSerName val="0"/>
          <c:showPercent val="0"/>
          <c:showBubbleSize val="0"/>
        </c:dLbls>
        <c:gapWidth val="219"/>
        <c:overlap val="-27"/>
        <c:axId val="1262719696"/>
        <c:axId val="1262729680"/>
      </c:barChart>
      <c:catAx>
        <c:axId val="126271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29680"/>
        <c:crosses val="autoZero"/>
        <c:auto val="1"/>
        <c:lblAlgn val="ctr"/>
        <c:lblOffset val="100"/>
        <c:noMultiLvlLbl val="0"/>
      </c:catAx>
      <c:valAx>
        <c:axId val="1262729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k-MK" dirty="0"/>
                  <a:t>Денари</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1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Sheet1!$C$3:$E$3</c:f>
              <c:numCache>
                <c:formatCode>0</c:formatCode>
                <c:ptCount val="3"/>
                <c:pt idx="0">
                  <c:v>40</c:v>
                </c:pt>
                <c:pt idx="1">
                  <c:v>9</c:v>
                </c:pt>
                <c:pt idx="2" formatCode="General">
                  <c:v>30</c:v>
                </c:pt>
              </c:numCache>
            </c:numRef>
          </c:val>
          <c:extLst>
            <c:ext xmlns:c16="http://schemas.microsoft.com/office/drawing/2014/chart" uri="{C3380CC4-5D6E-409C-BE32-E72D297353CC}">
              <c16:uniqueId val="{00000000-2EB0-4FCF-AB7F-0C1847407599}"/>
            </c:ext>
          </c:extLst>
        </c:ser>
        <c:ser>
          <c:idx val="1"/>
          <c:order val="1"/>
          <c:tx>
            <c:strRef>
              <c:f>Sheet1!$B$4</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Sheet1!$C$4:$E$4</c:f>
              <c:numCache>
                <c:formatCode>0</c:formatCode>
                <c:ptCount val="3"/>
                <c:pt idx="0">
                  <c:v>60</c:v>
                </c:pt>
                <c:pt idx="1">
                  <c:v>91</c:v>
                </c:pt>
                <c:pt idx="2" formatCode="General">
                  <c:v>70</c:v>
                </c:pt>
              </c:numCache>
            </c:numRef>
          </c:val>
          <c:extLst>
            <c:ext xmlns:c16="http://schemas.microsoft.com/office/drawing/2014/chart" uri="{C3380CC4-5D6E-409C-BE32-E72D297353CC}">
              <c16:uniqueId val="{00000001-2EB0-4FCF-AB7F-0C1847407599}"/>
            </c:ext>
          </c:extLst>
        </c:ser>
        <c:dLbls>
          <c:dLblPos val="ctr"/>
          <c:showLegendKey val="0"/>
          <c:showVal val="1"/>
          <c:showCatName val="0"/>
          <c:showSerName val="0"/>
          <c:showPercent val="0"/>
          <c:showBubbleSize val="0"/>
        </c:dLbls>
        <c:gapWidth val="219"/>
        <c:overlap val="100"/>
        <c:axId val="1262728432"/>
        <c:axId val="1262716368"/>
      </c:barChart>
      <c:catAx>
        <c:axId val="1262728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16368"/>
        <c:crosses val="autoZero"/>
        <c:auto val="1"/>
        <c:lblAlgn val="ctr"/>
        <c:lblOffset val="100"/>
        <c:noMultiLvlLbl val="0"/>
      </c:catAx>
      <c:valAx>
        <c:axId val="12627163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2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Паричен надомест за времена неспособност да се работи</c:v>
                </c:pt>
                <c:pt idx="1">
                  <c:v>Паричен надомест во случај на невработеност</c:v>
                </c:pt>
                <c:pt idx="2">
                  <c:v>Надомест за нега и помош на друго лице</c:v>
                </c:pt>
                <c:pt idx="3">
                  <c:v>Помош во врска со образование</c:v>
                </c:pt>
              </c:strCache>
            </c:strRef>
          </c:cat>
          <c:val>
            <c:numRef>
              <c:f>Sheet1!$C$3:$C$6</c:f>
              <c:numCache>
                <c:formatCode>0%</c:formatCode>
                <c:ptCount val="4"/>
                <c:pt idx="0">
                  <c:v>0.13300000000000001</c:v>
                </c:pt>
                <c:pt idx="1">
                  <c:v>6.7000000000000004E-2</c:v>
                </c:pt>
                <c:pt idx="2">
                  <c:v>0.83299999999999996</c:v>
                </c:pt>
                <c:pt idx="3">
                  <c:v>6.7000000000000004E-2</c:v>
                </c:pt>
              </c:numCache>
            </c:numRef>
          </c:val>
          <c:extLst>
            <c:ext xmlns:c16="http://schemas.microsoft.com/office/drawing/2014/chart" uri="{C3380CC4-5D6E-409C-BE32-E72D297353CC}">
              <c16:uniqueId val="{00000000-15D8-4B69-B95B-542407D9EA7B}"/>
            </c:ext>
          </c:extLst>
        </c:ser>
        <c:ser>
          <c:idx val="1"/>
          <c:order val="1"/>
          <c:tx>
            <c:strRef>
              <c:f>Sheet1!$D$2</c:f>
              <c:strCache>
                <c:ptCount val="1"/>
                <c:pt idx="0">
                  <c:v>Стари лица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Паричен надомест за времена неспособност да се работи</c:v>
                </c:pt>
                <c:pt idx="1">
                  <c:v>Паричен надомест во случај на невработеност</c:v>
                </c:pt>
                <c:pt idx="2">
                  <c:v>Надомест за нега и помош на друго лице</c:v>
                </c:pt>
                <c:pt idx="3">
                  <c:v>Помош во врска со образование</c:v>
                </c:pt>
              </c:strCache>
            </c:strRef>
          </c:cat>
          <c:val>
            <c:numRef>
              <c:f>Sheet1!$D$3:$D$6</c:f>
              <c:numCache>
                <c:formatCode>0%</c:formatCode>
                <c:ptCount val="4"/>
                <c:pt idx="0">
                  <c:v>0</c:v>
                </c:pt>
                <c:pt idx="1">
                  <c:v>0</c:v>
                </c:pt>
                <c:pt idx="2">
                  <c:v>1</c:v>
                </c:pt>
                <c:pt idx="3">
                  <c:v>0</c:v>
                </c:pt>
              </c:numCache>
            </c:numRef>
          </c:val>
          <c:extLst>
            <c:ext xmlns:c16="http://schemas.microsoft.com/office/drawing/2014/chart" uri="{C3380CC4-5D6E-409C-BE32-E72D297353CC}">
              <c16:uniqueId val="{00000001-15D8-4B69-B95B-542407D9EA7B}"/>
            </c:ext>
          </c:extLst>
        </c:ser>
        <c:ser>
          <c:idx val="2"/>
          <c:order val="2"/>
          <c:tx>
            <c:strRef>
              <c:f>Sheet1!$E$2</c:f>
              <c:strCache>
                <c:ptCount val="1"/>
                <c:pt idx="0">
                  <c:v>Семејства со самохран родител</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Паричен надомест за времена неспособност да се работи</c:v>
                </c:pt>
                <c:pt idx="1">
                  <c:v>Паричен надомест во случај на невработеност</c:v>
                </c:pt>
                <c:pt idx="2">
                  <c:v>Надомест за нега и помош на друго лице</c:v>
                </c:pt>
                <c:pt idx="3">
                  <c:v>Помош во врска со образование</c:v>
                </c:pt>
              </c:strCache>
            </c:strRef>
          </c:cat>
          <c:val>
            <c:numRef>
              <c:f>Sheet1!$E$3:$E$6</c:f>
              <c:numCache>
                <c:formatCode>0%</c:formatCode>
                <c:ptCount val="4"/>
                <c:pt idx="0">
                  <c:v>0.25</c:v>
                </c:pt>
                <c:pt idx="1">
                  <c:v>0</c:v>
                </c:pt>
                <c:pt idx="2">
                  <c:v>0.375</c:v>
                </c:pt>
                <c:pt idx="3">
                  <c:v>0.375</c:v>
                </c:pt>
              </c:numCache>
            </c:numRef>
          </c:val>
          <c:extLst>
            <c:ext xmlns:c16="http://schemas.microsoft.com/office/drawing/2014/chart" uri="{C3380CC4-5D6E-409C-BE32-E72D297353CC}">
              <c16:uniqueId val="{00000002-15D8-4B69-B95B-542407D9EA7B}"/>
            </c:ext>
          </c:extLst>
        </c:ser>
        <c:dLbls>
          <c:dLblPos val="ctr"/>
          <c:showLegendKey val="0"/>
          <c:showVal val="1"/>
          <c:showCatName val="0"/>
          <c:showSerName val="0"/>
          <c:showPercent val="0"/>
          <c:showBubbleSize val="0"/>
        </c:dLbls>
        <c:gapWidth val="219"/>
        <c:overlap val="100"/>
        <c:axId val="1262730928"/>
        <c:axId val="1262719280"/>
      </c:barChart>
      <c:catAx>
        <c:axId val="126273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19280"/>
        <c:crosses val="autoZero"/>
        <c:auto val="1"/>
        <c:lblAlgn val="ctr"/>
        <c:lblOffset val="100"/>
        <c:noMultiLvlLbl val="0"/>
      </c:catAx>
      <c:valAx>
        <c:axId val="126271928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6273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Sheet1!$C$2</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Паричен надомест за времена неспособност да се работи</c:v>
                </c:pt>
                <c:pt idx="1">
                  <c:v>Паричен надомест во случај на невработеност</c:v>
                </c:pt>
                <c:pt idx="2">
                  <c:v>Надомест за нега и помош на друго лице</c:v>
                </c:pt>
                <c:pt idx="3">
                  <c:v>Помош во врска со образование</c:v>
                </c:pt>
              </c:strCache>
            </c:strRef>
          </c:cat>
          <c:val>
            <c:numRef>
              <c:f>Sheet1!$C$3:$C$6</c:f>
              <c:numCache>
                <c:formatCode>0</c:formatCode>
                <c:ptCount val="4"/>
                <c:pt idx="0">
                  <c:v>5760</c:v>
                </c:pt>
                <c:pt idx="1">
                  <c:v>8000</c:v>
                </c:pt>
                <c:pt idx="2">
                  <c:v>5737</c:v>
                </c:pt>
                <c:pt idx="3">
                  <c:v>1000</c:v>
                </c:pt>
              </c:numCache>
            </c:numRef>
          </c:val>
          <c:extLst>
            <c:ext xmlns:c16="http://schemas.microsoft.com/office/drawing/2014/chart" uri="{C3380CC4-5D6E-409C-BE32-E72D297353CC}">
              <c16:uniqueId val="{00000000-662D-4D10-8A77-1D8A047FF633}"/>
            </c:ext>
          </c:extLst>
        </c:ser>
        <c:ser>
          <c:idx val="1"/>
          <c:order val="1"/>
          <c:tx>
            <c:strRef>
              <c:f>Sheet1!$D$2</c:f>
              <c:strCache>
                <c:ptCount val="1"/>
                <c:pt idx="0">
                  <c:v>Стари лица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Паричен надомест за времена неспособност да се работи</c:v>
                </c:pt>
                <c:pt idx="1">
                  <c:v>Паричен надомест во случај на невработеност</c:v>
                </c:pt>
                <c:pt idx="2">
                  <c:v>Надомест за нега и помош на друго лице</c:v>
                </c:pt>
                <c:pt idx="3">
                  <c:v>Помош во врска со образование</c:v>
                </c:pt>
              </c:strCache>
            </c:strRef>
          </c:cat>
          <c:val>
            <c:numRef>
              <c:f>Sheet1!$D$3:$D$6</c:f>
              <c:numCache>
                <c:formatCode>0</c:formatCode>
                <c:ptCount val="4"/>
                <c:pt idx="0">
                  <c:v>0</c:v>
                </c:pt>
                <c:pt idx="1">
                  <c:v>0</c:v>
                </c:pt>
                <c:pt idx="2">
                  <c:v>4400</c:v>
                </c:pt>
                <c:pt idx="3">
                  <c:v>0</c:v>
                </c:pt>
              </c:numCache>
            </c:numRef>
          </c:val>
          <c:extLst>
            <c:ext xmlns:c16="http://schemas.microsoft.com/office/drawing/2014/chart" uri="{C3380CC4-5D6E-409C-BE32-E72D297353CC}">
              <c16:uniqueId val="{00000001-662D-4D10-8A77-1D8A047FF633}"/>
            </c:ext>
          </c:extLst>
        </c:ser>
        <c:ser>
          <c:idx val="2"/>
          <c:order val="2"/>
          <c:tx>
            <c:strRef>
              <c:f>Sheet1!$E$2</c:f>
              <c:strCache>
                <c:ptCount val="1"/>
                <c:pt idx="0">
                  <c:v>Семејства со самохран родител</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Паричен надомест за времена неспособност да се работи</c:v>
                </c:pt>
                <c:pt idx="1">
                  <c:v>Паричен надомест во случај на невработеност</c:v>
                </c:pt>
                <c:pt idx="2">
                  <c:v>Надомест за нега и помош на друго лице</c:v>
                </c:pt>
                <c:pt idx="3">
                  <c:v>Помош во врска со образование</c:v>
                </c:pt>
              </c:strCache>
            </c:strRef>
          </c:cat>
          <c:val>
            <c:numRef>
              <c:f>Sheet1!$E$3:$E$6</c:f>
              <c:numCache>
                <c:formatCode>0</c:formatCode>
                <c:ptCount val="4"/>
                <c:pt idx="0">
                  <c:v>6833</c:v>
                </c:pt>
                <c:pt idx="1">
                  <c:v>0</c:v>
                </c:pt>
                <c:pt idx="2">
                  <c:v>6200</c:v>
                </c:pt>
                <c:pt idx="3">
                  <c:v>1350</c:v>
                </c:pt>
              </c:numCache>
            </c:numRef>
          </c:val>
          <c:extLst>
            <c:ext xmlns:c16="http://schemas.microsoft.com/office/drawing/2014/chart" uri="{C3380CC4-5D6E-409C-BE32-E72D297353CC}">
              <c16:uniqueId val="{00000003-662D-4D10-8A77-1D8A047FF633}"/>
            </c:ext>
          </c:extLst>
        </c:ser>
        <c:dLbls>
          <c:dLblPos val="outEnd"/>
          <c:showLegendKey val="0"/>
          <c:showVal val="1"/>
          <c:showCatName val="0"/>
          <c:showSerName val="0"/>
          <c:showPercent val="0"/>
          <c:showBubbleSize val="0"/>
        </c:dLbls>
        <c:gapWidth val="219"/>
        <c:overlap val="-27"/>
        <c:axId val="1150179936"/>
        <c:axId val="1150191168"/>
      </c:barChart>
      <c:catAx>
        <c:axId val="115017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91168"/>
        <c:crosses val="autoZero"/>
        <c:auto val="1"/>
        <c:lblAlgn val="ctr"/>
        <c:lblOffset val="100"/>
        <c:noMultiLvlLbl val="0"/>
      </c:catAx>
      <c:valAx>
        <c:axId val="115019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k-MK" dirty="0"/>
                  <a:t>Денар</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7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Sheet1!$C$3:$E$3</c:f>
              <c:numCache>
                <c:formatCode>0</c:formatCode>
                <c:ptCount val="3"/>
                <c:pt idx="0">
                  <c:v>36</c:v>
                </c:pt>
                <c:pt idx="1">
                  <c:v>33</c:v>
                </c:pt>
                <c:pt idx="2">
                  <c:v>4</c:v>
                </c:pt>
              </c:numCache>
            </c:numRef>
          </c:val>
          <c:extLst>
            <c:ext xmlns:c16="http://schemas.microsoft.com/office/drawing/2014/chart" uri="{C3380CC4-5D6E-409C-BE32-E72D297353CC}">
              <c16:uniqueId val="{00000000-C220-4EFB-AFD5-63DFB00E339B}"/>
            </c:ext>
          </c:extLst>
        </c:ser>
        <c:ser>
          <c:idx val="1"/>
          <c:order val="1"/>
          <c:tx>
            <c:strRef>
              <c:f>Sheet1!$B$4</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Sheet1!$C$4:$E$4</c:f>
              <c:numCache>
                <c:formatCode>0</c:formatCode>
                <c:ptCount val="3"/>
                <c:pt idx="0">
                  <c:v>64</c:v>
                </c:pt>
                <c:pt idx="1">
                  <c:v>67</c:v>
                </c:pt>
                <c:pt idx="2">
                  <c:v>96</c:v>
                </c:pt>
              </c:numCache>
            </c:numRef>
          </c:val>
          <c:extLst>
            <c:ext xmlns:c16="http://schemas.microsoft.com/office/drawing/2014/chart" uri="{C3380CC4-5D6E-409C-BE32-E72D297353CC}">
              <c16:uniqueId val="{00000001-C220-4EFB-AFD5-63DFB00E339B}"/>
            </c:ext>
          </c:extLst>
        </c:ser>
        <c:dLbls>
          <c:dLblPos val="ctr"/>
          <c:showLegendKey val="0"/>
          <c:showVal val="1"/>
          <c:showCatName val="0"/>
          <c:showSerName val="0"/>
          <c:showPercent val="0"/>
          <c:showBubbleSize val="0"/>
        </c:dLbls>
        <c:gapWidth val="219"/>
        <c:overlap val="100"/>
        <c:axId val="1150190752"/>
        <c:axId val="1150177440"/>
      </c:barChart>
      <c:catAx>
        <c:axId val="115019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77440"/>
        <c:crosses val="autoZero"/>
        <c:auto val="1"/>
        <c:lblAlgn val="ctr"/>
        <c:lblOffset val="100"/>
        <c:noMultiLvlLbl val="0"/>
      </c:catAx>
      <c:valAx>
        <c:axId val="11501774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9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Sheet1!$C$2</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Sheet1!$B$3:$B$10</c:f>
              <c:strCache>
                <c:ptCount val="8"/>
                <c:pt idx="0">
                  <c:v>Субвенции за греење</c:v>
                </c:pt>
                <c:pt idx="1">
                  <c:v>Субвенции за комунални услуги</c:v>
                </c:pt>
                <c:pt idx="2">
                  <c:v>Еднократна финансиска помош</c:v>
                </c:pt>
                <c:pt idx="3">
                  <c:v>Родителски надомест</c:v>
                </c:pt>
                <c:pt idx="4">
                  <c:v>Надомест за дете</c:v>
                </c:pt>
                <c:pt idx="5">
                  <c:v>Надомест за домување</c:v>
                </c:pt>
                <c:pt idx="6">
                  <c:v>Социјална финансиска помош</c:v>
                </c:pt>
                <c:pt idx="7">
                  <c:v>Друга субвенција или помош на општинско ниво</c:v>
                </c:pt>
              </c:strCache>
            </c:strRef>
          </c:cat>
          <c:val>
            <c:numRef>
              <c:f>Sheet1!$C$3:$C$10</c:f>
              <c:numCache>
                <c:formatCode>0.00%</c:formatCode>
                <c:ptCount val="8"/>
                <c:pt idx="0">
                  <c:v>7.3999999999999996E-2</c:v>
                </c:pt>
                <c:pt idx="1">
                  <c:v>0.25900000000000001</c:v>
                </c:pt>
                <c:pt idx="2">
                  <c:v>0.44400000000000001</c:v>
                </c:pt>
                <c:pt idx="3">
                  <c:v>3.6999999999999998E-2</c:v>
                </c:pt>
                <c:pt idx="4">
                  <c:v>0.185</c:v>
                </c:pt>
                <c:pt idx="5">
                  <c:v>3.6999999999999998E-2</c:v>
                </c:pt>
                <c:pt idx="6">
                  <c:v>0.55600000000000005</c:v>
                </c:pt>
                <c:pt idx="7">
                  <c:v>3.6999999999999998E-2</c:v>
                </c:pt>
              </c:numCache>
            </c:numRef>
          </c:val>
          <c:extLst>
            <c:ext xmlns:c16="http://schemas.microsoft.com/office/drawing/2014/chart" uri="{C3380CC4-5D6E-409C-BE32-E72D297353CC}">
              <c16:uniqueId val="{00000000-A8A9-4F4D-8A85-AC3A9FEE4973}"/>
            </c:ext>
          </c:extLst>
        </c:ser>
        <c:ser>
          <c:idx val="1"/>
          <c:order val="1"/>
          <c:tx>
            <c:strRef>
              <c:f>Sheet1!$D$2</c:f>
              <c:strCache>
                <c:ptCount val="1"/>
                <c:pt idx="0">
                  <c:v>Семејства со самохран родител</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Sheet1!$B$3:$B$10</c:f>
              <c:strCache>
                <c:ptCount val="8"/>
                <c:pt idx="0">
                  <c:v>Субвенции за греење</c:v>
                </c:pt>
                <c:pt idx="1">
                  <c:v>Субвенции за комунални услуги</c:v>
                </c:pt>
                <c:pt idx="2">
                  <c:v>Еднократна финансиска помош</c:v>
                </c:pt>
                <c:pt idx="3">
                  <c:v>Родителски надомест</c:v>
                </c:pt>
                <c:pt idx="4">
                  <c:v>Надомест за дете</c:v>
                </c:pt>
                <c:pt idx="5">
                  <c:v>Надомест за домување</c:v>
                </c:pt>
                <c:pt idx="6">
                  <c:v>Социјална финансиска помош</c:v>
                </c:pt>
                <c:pt idx="7">
                  <c:v>Друга субвенција или помош на општинско ниво</c:v>
                </c:pt>
              </c:strCache>
            </c:strRef>
          </c:cat>
          <c:val>
            <c:numRef>
              <c:f>Sheet1!$D$3:$D$10</c:f>
              <c:numCache>
                <c:formatCode>0.00%</c:formatCode>
                <c:ptCount val="8"/>
                <c:pt idx="1">
                  <c:v>0.111</c:v>
                </c:pt>
                <c:pt idx="2">
                  <c:v>0.33300000000000002</c:v>
                </c:pt>
                <c:pt idx="4">
                  <c:v>0.33300000000000002</c:v>
                </c:pt>
                <c:pt idx="6">
                  <c:v>0.55600000000000005</c:v>
                </c:pt>
              </c:numCache>
            </c:numRef>
          </c:val>
          <c:extLst>
            <c:ext xmlns:c16="http://schemas.microsoft.com/office/drawing/2014/chart" uri="{C3380CC4-5D6E-409C-BE32-E72D297353CC}">
              <c16:uniqueId val="{00000001-A8A9-4F4D-8A85-AC3A9FEE4973}"/>
            </c:ext>
          </c:extLst>
        </c:ser>
        <c:dLbls>
          <c:dLblPos val="ctr"/>
          <c:showLegendKey val="0"/>
          <c:showVal val="1"/>
          <c:showCatName val="0"/>
          <c:showSerName val="0"/>
          <c:showPercent val="0"/>
          <c:showBubbleSize val="0"/>
        </c:dLbls>
        <c:gapWidth val="50"/>
        <c:overlap val="100"/>
        <c:axId val="1150192832"/>
        <c:axId val="1150185344"/>
      </c:barChart>
      <c:catAx>
        <c:axId val="1150192832"/>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85344"/>
        <c:crosses val="autoZero"/>
        <c:auto val="1"/>
        <c:lblAlgn val="ctr"/>
        <c:lblOffset val="100"/>
        <c:noMultiLvlLbl val="0"/>
      </c:catAx>
      <c:valAx>
        <c:axId val="1150185344"/>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9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Sheet1!$B$2</c:f>
              <c:strCache>
                <c:ptCount val="1"/>
                <c:pt idx="0">
                  <c:v>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Sheet1!$B$3:$B$4</c:f>
              <c:numCache>
                <c:formatCode>General</c:formatCode>
                <c:ptCount val="2"/>
                <c:pt idx="0">
                  <c:v>73</c:v>
                </c:pt>
              </c:numCache>
            </c:numRef>
          </c:val>
          <c:extLst>
            <c:ext xmlns:c16="http://schemas.microsoft.com/office/drawing/2014/chart" uri="{C3380CC4-5D6E-409C-BE32-E72D297353CC}">
              <c16:uniqueId val="{00000000-769F-44DC-BEC7-CFAE4DF5604D}"/>
            </c:ext>
          </c:extLst>
        </c:ser>
        <c:ser>
          <c:idx val="1"/>
          <c:order val="1"/>
          <c:tx>
            <c:strRef>
              <c:f>Sheet1!$C$2</c:f>
              <c:strCache>
                <c:ptCount val="1"/>
                <c:pt idx="0">
                  <c:v>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Sheet1!$C$3:$C$4</c:f>
              <c:numCache>
                <c:formatCode>General</c:formatCode>
                <c:ptCount val="2"/>
                <c:pt idx="0">
                  <c:v>15</c:v>
                </c:pt>
                <c:pt idx="1">
                  <c:v>72</c:v>
                </c:pt>
              </c:numCache>
            </c:numRef>
          </c:val>
          <c:extLst>
            <c:ext xmlns:c16="http://schemas.microsoft.com/office/drawing/2014/chart" uri="{C3380CC4-5D6E-409C-BE32-E72D297353CC}">
              <c16:uniqueId val="{00000001-769F-44DC-BEC7-CFAE4DF5604D}"/>
            </c:ext>
          </c:extLst>
        </c:ser>
        <c:ser>
          <c:idx val="2"/>
          <c:order val="2"/>
          <c:tx>
            <c:strRef>
              <c:f>Sheet1!$D$2</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Sheet1!$D$3:$D$4</c:f>
              <c:numCache>
                <c:formatCode>General</c:formatCode>
                <c:ptCount val="2"/>
                <c:pt idx="0">
                  <c:v>8</c:v>
                </c:pt>
                <c:pt idx="1">
                  <c:v>12</c:v>
                </c:pt>
              </c:numCache>
            </c:numRef>
          </c:val>
          <c:extLst>
            <c:ext xmlns:c16="http://schemas.microsoft.com/office/drawing/2014/chart" uri="{C3380CC4-5D6E-409C-BE32-E72D297353CC}">
              <c16:uniqueId val="{00000002-769F-44DC-BEC7-CFAE4DF5604D}"/>
            </c:ext>
          </c:extLst>
        </c:ser>
        <c:ser>
          <c:idx val="3"/>
          <c:order val="3"/>
          <c:tx>
            <c:strRef>
              <c:f>Sheet1!$E$2</c:f>
              <c:strCache>
                <c:ptCount val="1"/>
                <c:pt idx="0">
                  <c:v>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Sheet1!$E$3:$E$4</c:f>
              <c:numCache>
                <c:formatCode>General</c:formatCode>
                <c:ptCount val="2"/>
                <c:pt idx="0">
                  <c:v>5</c:v>
                </c:pt>
                <c:pt idx="1">
                  <c:v>4</c:v>
                </c:pt>
              </c:numCache>
            </c:numRef>
          </c:val>
          <c:extLst>
            <c:ext xmlns:c16="http://schemas.microsoft.com/office/drawing/2014/chart" uri="{C3380CC4-5D6E-409C-BE32-E72D297353CC}">
              <c16:uniqueId val="{00000003-769F-44DC-BEC7-CFAE4DF5604D}"/>
            </c:ext>
          </c:extLst>
        </c:ser>
        <c:ser>
          <c:idx val="4"/>
          <c:order val="4"/>
          <c:tx>
            <c:strRef>
              <c:f>Sheet1!$F$2</c:f>
              <c:strCache>
                <c:ptCount val="1"/>
                <c:pt idx="0">
                  <c:v>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Лица со инвалидитет</c:v>
                </c:pt>
                <c:pt idx="1">
                  <c:v>Семејства со самохран родител</c:v>
                </c:pt>
              </c:strCache>
            </c:strRef>
          </c:cat>
          <c:val>
            <c:numRef>
              <c:f>Sheet1!$F$3:$F$4</c:f>
              <c:numCache>
                <c:formatCode>General</c:formatCode>
                <c:ptCount val="2"/>
                <c:pt idx="1">
                  <c:v>8</c:v>
                </c:pt>
              </c:numCache>
            </c:numRef>
          </c:val>
          <c:extLst>
            <c:ext xmlns:c16="http://schemas.microsoft.com/office/drawing/2014/chart" uri="{C3380CC4-5D6E-409C-BE32-E72D297353CC}">
              <c16:uniqueId val="{00000004-769F-44DC-BEC7-CFAE4DF5604D}"/>
            </c:ext>
          </c:extLst>
        </c:ser>
        <c:dLbls>
          <c:dLblPos val="ctr"/>
          <c:showLegendKey val="0"/>
          <c:showVal val="1"/>
          <c:showCatName val="0"/>
          <c:showSerName val="0"/>
          <c:showPercent val="0"/>
          <c:showBubbleSize val="0"/>
        </c:dLbls>
        <c:gapWidth val="219"/>
        <c:overlap val="100"/>
        <c:axId val="2001801280"/>
        <c:axId val="2001805440"/>
      </c:barChart>
      <c:catAx>
        <c:axId val="200180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805440"/>
        <c:crosses val="autoZero"/>
        <c:auto val="1"/>
        <c:lblAlgn val="ctr"/>
        <c:lblOffset val="100"/>
        <c:noMultiLvlLbl val="0"/>
      </c:catAx>
      <c:valAx>
        <c:axId val="2001805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kids</a:t>
                </a:r>
              </a:p>
            </c:rich>
          </c:tx>
          <c:layout>
            <c:manualLayout>
              <c:xMode val="edge"/>
              <c:yMode val="edge"/>
              <c:x val="0.43410833735746279"/>
              <c:y val="0.873297217233094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180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Sheet1!$C$3:$E$3</c:f>
              <c:numCache>
                <c:formatCode>0</c:formatCode>
                <c:ptCount val="3"/>
                <c:pt idx="0">
                  <c:v>15</c:v>
                </c:pt>
                <c:pt idx="1">
                  <c:v>9</c:v>
                </c:pt>
                <c:pt idx="2">
                  <c:v>22</c:v>
                </c:pt>
              </c:numCache>
            </c:numRef>
          </c:val>
          <c:extLst>
            <c:ext xmlns:c16="http://schemas.microsoft.com/office/drawing/2014/chart" uri="{C3380CC4-5D6E-409C-BE32-E72D297353CC}">
              <c16:uniqueId val="{00000000-2FAB-4757-8212-4399363D5B38}"/>
            </c:ext>
          </c:extLst>
        </c:ser>
        <c:ser>
          <c:idx val="1"/>
          <c:order val="1"/>
          <c:tx>
            <c:strRef>
              <c:f>Sheet1!$B$4</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Sheet1!$C$4:$E$4</c:f>
              <c:numCache>
                <c:formatCode>0</c:formatCode>
                <c:ptCount val="3"/>
                <c:pt idx="0">
                  <c:v>85</c:v>
                </c:pt>
                <c:pt idx="1">
                  <c:v>91</c:v>
                </c:pt>
                <c:pt idx="2">
                  <c:v>78</c:v>
                </c:pt>
              </c:numCache>
            </c:numRef>
          </c:val>
          <c:extLst>
            <c:ext xmlns:c16="http://schemas.microsoft.com/office/drawing/2014/chart" uri="{C3380CC4-5D6E-409C-BE32-E72D297353CC}">
              <c16:uniqueId val="{00000001-2FAB-4757-8212-4399363D5B38}"/>
            </c:ext>
          </c:extLst>
        </c:ser>
        <c:dLbls>
          <c:dLblPos val="ctr"/>
          <c:showLegendKey val="0"/>
          <c:showVal val="1"/>
          <c:showCatName val="0"/>
          <c:showSerName val="0"/>
          <c:showPercent val="0"/>
          <c:showBubbleSize val="0"/>
        </c:dLbls>
        <c:gapWidth val="219"/>
        <c:overlap val="100"/>
        <c:axId val="1150185760"/>
        <c:axId val="1150189088"/>
      </c:barChart>
      <c:catAx>
        <c:axId val="115018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89088"/>
        <c:crosses val="autoZero"/>
        <c:auto val="1"/>
        <c:lblAlgn val="ctr"/>
        <c:lblOffset val="100"/>
        <c:noMultiLvlLbl val="0"/>
      </c:catAx>
      <c:valAx>
        <c:axId val="1150189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8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c:f>
              <c:strCache>
                <c:ptCount val="1"/>
                <c:pt idx="0">
                  <c:v>Голем товар/ борба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Sheet1!$C$3:$E$3</c:f>
              <c:numCache>
                <c:formatCode>0</c:formatCode>
                <c:ptCount val="3"/>
                <c:pt idx="0">
                  <c:v>76</c:v>
                </c:pt>
                <c:pt idx="1">
                  <c:v>83</c:v>
                </c:pt>
                <c:pt idx="2">
                  <c:v>82</c:v>
                </c:pt>
              </c:numCache>
            </c:numRef>
          </c:val>
          <c:extLst>
            <c:ext xmlns:c16="http://schemas.microsoft.com/office/drawing/2014/chart" uri="{C3380CC4-5D6E-409C-BE32-E72D297353CC}">
              <c16:uniqueId val="{00000000-FC13-47C3-9962-64AE7AE9BAC7}"/>
            </c:ext>
          </c:extLst>
        </c:ser>
        <c:ser>
          <c:idx val="1"/>
          <c:order val="1"/>
          <c:tx>
            <c:strRef>
              <c:f>Sheet1!$B$4</c:f>
              <c:strCache>
                <c:ptCount val="1"/>
                <c:pt idx="0">
                  <c:v>Мал товар/ борба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Sheet1!$C$4:$E$4</c:f>
              <c:numCache>
                <c:formatCode>0</c:formatCode>
                <c:ptCount val="3"/>
                <c:pt idx="0">
                  <c:v>11</c:v>
                </c:pt>
                <c:pt idx="1">
                  <c:v>9</c:v>
                </c:pt>
                <c:pt idx="2">
                  <c:v>0</c:v>
                </c:pt>
              </c:numCache>
            </c:numRef>
          </c:val>
          <c:extLst>
            <c:ext xmlns:c16="http://schemas.microsoft.com/office/drawing/2014/chart" uri="{C3380CC4-5D6E-409C-BE32-E72D297353CC}">
              <c16:uniqueId val="{00000001-FC13-47C3-9962-64AE7AE9BAC7}"/>
            </c:ext>
          </c:extLst>
        </c:ser>
        <c:ser>
          <c:idx val="2"/>
          <c:order val="2"/>
          <c:tx>
            <c:strRef>
              <c:f>Sheet1!$B$5</c:f>
              <c:strCache>
                <c:ptCount val="1"/>
                <c:pt idx="0">
                  <c:v>Воопшто не е товар/ борба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Sheet1!$C$5:$E$5</c:f>
              <c:numCache>
                <c:formatCode>0</c:formatCode>
                <c:ptCount val="3"/>
                <c:pt idx="0">
                  <c:v>1</c:v>
                </c:pt>
                <c:pt idx="1">
                  <c:v>0</c:v>
                </c:pt>
                <c:pt idx="2">
                  <c:v>4</c:v>
                </c:pt>
              </c:numCache>
            </c:numRef>
          </c:val>
          <c:extLst>
            <c:ext xmlns:c16="http://schemas.microsoft.com/office/drawing/2014/chart" uri="{C3380CC4-5D6E-409C-BE32-E72D297353CC}">
              <c16:uniqueId val="{00000002-FC13-47C3-9962-64AE7AE9BAC7}"/>
            </c:ext>
          </c:extLst>
        </c:ser>
        <c:ser>
          <c:idx val="3"/>
          <c:order val="3"/>
          <c:tx>
            <c:strRef>
              <c:f>Sheet1!$B$6</c:f>
              <c:strCache>
                <c:ptCount val="1"/>
                <c:pt idx="0">
                  <c:v>ДК/НП</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Sheet1!$C$2:$E$2</c:f>
              <c:strCache>
                <c:ptCount val="3"/>
                <c:pt idx="0">
                  <c:v>Лица со инвалидитет</c:v>
                </c:pt>
                <c:pt idx="1">
                  <c:v>Стари лица</c:v>
                </c:pt>
                <c:pt idx="2">
                  <c:v>Семејства со самохран родител</c:v>
                </c:pt>
              </c:strCache>
            </c:strRef>
          </c:cat>
          <c:val>
            <c:numRef>
              <c:f>Sheet1!$C$6:$E$6</c:f>
              <c:numCache>
                <c:formatCode>0</c:formatCode>
                <c:ptCount val="3"/>
                <c:pt idx="0">
                  <c:v>12</c:v>
                </c:pt>
                <c:pt idx="1">
                  <c:v>8</c:v>
                </c:pt>
                <c:pt idx="2">
                  <c:v>15</c:v>
                </c:pt>
              </c:numCache>
            </c:numRef>
          </c:val>
          <c:extLst>
            <c:ext xmlns:c16="http://schemas.microsoft.com/office/drawing/2014/chart" uri="{C3380CC4-5D6E-409C-BE32-E72D297353CC}">
              <c16:uniqueId val="{00000003-FC13-47C3-9962-64AE7AE9BAC7}"/>
            </c:ext>
          </c:extLst>
        </c:ser>
        <c:dLbls>
          <c:dLblPos val="ctr"/>
          <c:showLegendKey val="0"/>
          <c:showVal val="1"/>
          <c:showCatName val="0"/>
          <c:showSerName val="0"/>
          <c:showPercent val="0"/>
          <c:showBubbleSize val="0"/>
        </c:dLbls>
        <c:gapWidth val="219"/>
        <c:overlap val="100"/>
        <c:axId val="1273961856"/>
        <c:axId val="1273967264"/>
      </c:barChart>
      <c:catAx>
        <c:axId val="1273961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3967264"/>
        <c:crosses val="autoZero"/>
        <c:auto val="1"/>
        <c:lblAlgn val="ctr"/>
        <c:lblOffset val="100"/>
        <c:noMultiLvlLbl val="0"/>
      </c:catAx>
      <c:valAx>
        <c:axId val="1273967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396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Sheet1!$C$2</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Sheet1!$B$3:$B$10</c:f>
              <c:strCache>
                <c:ptCount val="8"/>
                <c:pt idx="0">
                  <c:v>Земјотрес</c:v>
                </c:pt>
                <c:pt idx="1">
                  <c:v>Свлечиште</c:v>
                </c:pt>
                <c:pt idx="2">
                  <c:v>Екстремна жега</c:v>
                </c:pt>
                <c:pt idx="3">
                  <c:v>Поплави</c:v>
                </c:pt>
                <c:pt idx="4">
                  <c:v>Магла</c:v>
                </c:pt>
                <c:pt idx="5">
                  <c:v>Епидемија</c:v>
                </c:pt>
                <c:pt idx="6">
                  <c:v>Замрзнување</c:v>
                </c:pt>
                <c:pt idx="7">
                  <c:v>Екстремно време</c:v>
                </c:pt>
              </c:strCache>
            </c:strRef>
          </c:cat>
          <c:val>
            <c:numRef>
              <c:f>Sheet1!$C$3:$C$10</c:f>
              <c:numCache>
                <c:formatCode>0.00%</c:formatCode>
                <c:ptCount val="8"/>
                <c:pt idx="0">
                  <c:v>0.56499999999999995</c:v>
                </c:pt>
                <c:pt idx="1">
                  <c:v>0.38700000000000001</c:v>
                </c:pt>
                <c:pt idx="2">
                  <c:v>0.56499999999999995</c:v>
                </c:pt>
                <c:pt idx="3">
                  <c:v>0.59699999999999998</c:v>
                </c:pt>
                <c:pt idx="4">
                  <c:v>0.19400000000000001</c:v>
                </c:pt>
                <c:pt idx="5">
                  <c:v>0.629</c:v>
                </c:pt>
                <c:pt idx="6">
                  <c:v>0.66100000000000003</c:v>
                </c:pt>
                <c:pt idx="7">
                  <c:v>0.72599999999999998</c:v>
                </c:pt>
              </c:numCache>
            </c:numRef>
          </c:val>
          <c:extLst>
            <c:ext xmlns:c16="http://schemas.microsoft.com/office/drawing/2014/chart" uri="{C3380CC4-5D6E-409C-BE32-E72D297353CC}">
              <c16:uniqueId val="{00000000-C4D6-4E2C-BEBF-B5516E816EFB}"/>
            </c:ext>
          </c:extLst>
        </c:ser>
        <c:ser>
          <c:idx val="1"/>
          <c:order val="1"/>
          <c:tx>
            <c:strRef>
              <c:f>Sheet1!$D$2</c:f>
              <c:strCache>
                <c:ptCount val="1"/>
                <c:pt idx="0">
                  <c:v>Стари лица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Sheet1!$B$3:$B$10</c:f>
              <c:strCache>
                <c:ptCount val="8"/>
                <c:pt idx="0">
                  <c:v>Земјотрес</c:v>
                </c:pt>
                <c:pt idx="1">
                  <c:v>Свлечиште</c:v>
                </c:pt>
                <c:pt idx="2">
                  <c:v>Екстремна жега</c:v>
                </c:pt>
                <c:pt idx="3">
                  <c:v>Поплави</c:v>
                </c:pt>
                <c:pt idx="4">
                  <c:v>Магла</c:v>
                </c:pt>
                <c:pt idx="5">
                  <c:v>Епидемија</c:v>
                </c:pt>
                <c:pt idx="6">
                  <c:v>Замрзнување</c:v>
                </c:pt>
                <c:pt idx="7">
                  <c:v>Екстремно време</c:v>
                </c:pt>
              </c:strCache>
            </c:strRef>
          </c:cat>
          <c:val>
            <c:numRef>
              <c:f>Sheet1!$D$3:$D$10</c:f>
              <c:numCache>
                <c:formatCode>0.00%</c:formatCode>
                <c:ptCount val="8"/>
                <c:pt idx="0">
                  <c:v>0.78600000000000003</c:v>
                </c:pt>
                <c:pt idx="1">
                  <c:v>0.5</c:v>
                </c:pt>
                <c:pt idx="2">
                  <c:v>0.64300000000000002</c:v>
                </c:pt>
                <c:pt idx="3">
                  <c:v>0.92900000000000005</c:v>
                </c:pt>
                <c:pt idx="4">
                  <c:v>1</c:v>
                </c:pt>
                <c:pt idx="5">
                  <c:v>0.64300000000000002</c:v>
                </c:pt>
                <c:pt idx="6">
                  <c:v>0.14299999999999999</c:v>
                </c:pt>
                <c:pt idx="7">
                  <c:v>0.92900000000000005</c:v>
                </c:pt>
              </c:numCache>
            </c:numRef>
          </c:val>
          <c:extLst>
            <c:ext xmlns:c16="http://schemas.microsoft.com/office/drawing/2014/chart" uri="{C3380CC4-5D6E-409C-BE32-E72D297353CC}">
              <c16:uniqueId val="{00000001-C4D6-4E2C-BEBF-B5516E816EFB}"/>
            </c:ext>
          </c:extLst>
        </c:ser>
        <c:ser>
          <c:idx val="2"/>
          <c:order val="2"/>
          <c:tx>
            <c:strRef>
              <c:f>Sheet1!$E$2</c:f>
              <c:strCache>
                <c:ptCount val="1"/>
                <c:pt idx="0">
                  <c:v>Семејства со самохран родител</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Sheet1!$B$3:$B$10</c:f>
              <c:strCache>
                <c:ptCount val="8"/>
                <c:pt idx="0">
                  <c:v>Земјотрес</c:v>
                </c:pt>
                <c:pt idx="1">
                  <c:v>Свлечиште</c:v>
                </c:pt>
                <c:pt idx="2">
                  <c:v>Екстремна жега</c:v>
                </c:pt>
                <c:pt idx="3">
                  <c:v>Поплави</c:v>
                </c:pt>
                <c:pt idx="4">
                  <c:v>Магла</c:v>
                </c:pt>
                <c:pt idx="5">
                  <c:v>Епидемија</c:v>
                </c:pt>
                <c:pt idx="6">
                  <c:v>Замрзнување</c:v>
                </c:pt>
                <c:pt idx="7">
                  <c:v>Екстремно време</c:v>
                </c:pt>
              </c:strCache>
            </c:strRef>
          </c:cat>
          <c:val>
            <c:numRef>
              <c:f>Sheet1!$E$3:$E$10</c:f>
              <c:numCache>
                <c:formatCode>0.00%</c:formatCode>
                <c:ptCount val="8"/>
                <c:pt idx="0">
                  <c:v>0.57099999999999995</c:v>
                </c:pt>
                <c:pt idx="1">
                  <c:v>0.23799999999999999</c:v>
                </c:pt>
                <c:pt idx="2">
                  <c:v>0.66700000000000004</c:v>
                </c:pt>
                <c:pt idx="3">
                  <c:v>0.38100000000000001</c:v>
                </c:pt>
                <c:pt idx="4">
                  <c:v>0.14299999999999999</c:v>
                </c:pt>
                <c:pt idx="5">
                  <c:v>0.61899999999999999</c:v>
                </c:pt>
                <c:pt idx="6">
                  <c:v>0.71399999999999997</c:v>
                </c:pt>
                <c:pt idx="7">
                  <c:v>0.66700000000000004</c:v>
                </c:pt>
              </c:numCache>
            </c:numRef>
          </c:val>
          <c:extLst>
            <c:ext xmlns:c16="http://schemas.microsoft.com/office/drawing/2014/chart" uri="{C3380CC4-5D6E-409C-BE32-E72D297353CC}">
              <c16:uniqueId val="{00000002-C4D6-4E2C-BEBF-B5516E816EFB}"/>
            </c:ext>
          </c:extLst>
        </c:ser>
        <c:dLbls>
          <c:showLegendKey val="0"/>
          <c:showVal val="1"/>
          <c:showCatName val="0"/>
          <c:showSerName val="0"/>
          <c:showPercent val="0"/>
          <c:showBubbleSize val="0"/>
        </c:dLbls>
        <c:gapWidth val="50"/>
        <c:overlap val="100"/>
        <c:axId val="1262718864"/>
        <c:axId val="1262717616"/>
      </c:barChart>
      <c:catAx>
        <c:axId val="126271886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17616"/>
        <c:crosses val="autoZero"/>
        <c:auto val="1"/>
        <c:lblAlgn val="ctr"/>
        <c:lblOffset val="100"/>
        <c:noMultiLvlLbl val="0"/>
      </c:catAx>
      <c:valAx>
        <c:axId val="1262717616"/>
        <c:scaling>
          <c:orientation val="minMax"/>
          <c:max val="1"/>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1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Sheet1!$B$3</c:f>
              <c:strCache>
                <c:ptCount val="1"/>
                <c:pt idx="0">
                  <c:v>Не е засегнат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Sheet1!$C$3:$U$3</c:f>
              <c:numCache>
                <c:formatCode>0</c:formatCode>
                <c:ptCount val="19"/>
                <c:pt idx="0">
                  <c:v>35.5</c:v>
                </c:pt>
                <c:pt idx="1">
                  <c:v>17.100000000000001</c:v>
                </c:pt>
                <c:pt idx="2">
                  <c:v>38.200000000000003</c:v>
                </c:pt>
                <c:pt idx="3">
                  <c:v>22.4</c:v>
                </c:pt>
                <c:pt idx="4">
                  <c:v>40.799999999999997</c:v>
                </c:pt>
                <c:pt idx="5">
                  <c:v>42.1</c:v>
                </c:pt>
                <c:pt idx="6">
                  <c:v>5.3</c:v>
                </c:pt>
                <c:pt idx="7">
                  <c:v>48.7</c:v>
                </c:pt>
                <c:pt idx="8">
                  <c:v>19.7</c:v>
                </c:pt>
                <c:pt idx="9">
                  <c:v>39.5</c:v>
                </c:pt>
                <c:pt idx="10">
                  <c:v>68</c:v>
                </c:pt>
                <c:pt idx="11">
                  <c:v>15.8</c:v>
                </c:pt>
                <c:pt idx="12">
                  <c:v>26.3</c:v>
                </c:pt>
                <c:pt idx="13">
                  <c:v>17.100000000000001</c:v>
                </c:pt>
                <c:pt idx="14">
                  <c:v>69.7</c:v>
                </c:pt>
                <c:pt idx="15">
                  <c:v>64.5</c:v>
                </c:pt>
                <c:pt idx="16">
                  <c:v>56.6</c:v>
                </c:pt>
                <c:pt idx="17">
                  <c:v>71.099999999999994</c:v>
                </c:pt>
                <c:pt idx="18">
                  <c:v>26.3</c:v>
                </c:pt>
              </c:numCache>
            </c:numRef>
          </c:val>
          <c:extLst>
            <c:ext xmlns:c16="http://schemas.microsoft.com/office/drawing/2014/chart" uri="{C3380CC4-5D6E-409C-BE32-E72D297353CC}">
              <c16:uniqueId val="{00000000-F8C8-49E6-B5E3-3AFD1BB0FE9A}"/>
            </c:ext>
          </c:extLst>
        </c:ser>
        <c:ser>
          <c:idx val="1"/>
          <c:order val="1"/>
          <c:tx>
            <c:strRef>
              <c:f>Sheet1!$B$4</c:f>
              <c:strCache>
                <c:ptCount val="1"/>
                <c:pt idx="0">
                  <c:v>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Sheet1!$C$4:$U$4</c:f>
              <c:numCache>
                <c:formatCode>0</c:formatCode>
                <c:ptCount val="19"/>
                <c:pt idx="0">
                  <c:v>3.9</c:v>
                </c:pt>
                <c:pt idx="1">
                  <c:v>15.8</c:v>
                </c:pt>
                <c:pt idx="2">
                  <c:v>5.3</c:v>
                </c:pt>
                <c:pt idx="3">
                  <c:v>14.5</c:v>
                </c:pt>
                <c:pt idx="4">
                  <c:v>5.3</c:v>
                </c:pt>
                <c:pt idx="5">
                  <c:v>18.399999999999999</c:v>
                </c:pt>
                <c:pt idx="6">
                  <c:v>9.1999999999999993</c:v>
                </c:pt>
                <c:pt idx="7">
                  <c:v>2.6</c:v>
                </c:pt>
                <c:pt idx="8">
                  <c:v>7.9</c:v>
                </c:pt>
                <c:pt idx="9">
                  <c:v>11.8</c:v>
                </c:pt>
                <c:pt idx="10">
                  <c:v>2.7</c:v>
                </c:pt>
                <c:pt idx="11">
                  <c:v>11.8</c:v>
                </c:pt>
                <c:pt idx="12">
                  <c:v>25</c:v>
                </c:pt>
                <c:pt idx="13">
                  <c:v>25</c:v>
                </c:pt>
                <c:pt idx="14">
                  <c:v>6.6</c:v>
                </c:pt>
                <c:pt idx="15">
                  <c:v>6.6</c:v>
                </c:pt>
                <c:pt idx="16">
                  <c:v>10.5</c:v>
                </c:pt>
                <c:pt idx="17">
                  <c:v>10.5</c:v>
                </c:pt>
                <c:pt idx="18">
                  <c:v>17.100000000000001</c:v>
                </c:pt>
              </c:numCache>
            </c:numRef>
          </c:val>
          <c:extLst>
            <c:ext xmlns:c16="http://schemas.microsoft.com/office/drawing/2014/chart" uri="{C3380CC4-5D6E-409C-BE32-E72D297353CC}">
              <c16:uniqueId val="{00000001-F8C8-49E6-B5E3-3AFD1BB0FE9A}"/>
            </c:ext>
          </c:extLst>
        </c:ser>
        <c:ser>
          <c:idx val="2"/>
          <c:order val="2"/>
          <c:tx>
            <c:strRef>
              <c:f>Sheet1!$B$5</c:f>
              <c:strCache>
                <c:ptCount val="1"/>
                <c:pt idx="0">
                  <c:v>3</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Sheet1!$C$5:$U$5</c:f>
              <c:numCache>
                <c:formatCode>0</c:formatCode>
                <c:ptCount val="19"/>
                <c:pt idx="0">
                  <c:v>21.1</c:v>
                </c:pt>
                <c:pt idx="1">
                  <c:v>26.3</c:v>
                </c:pt>
                <c:pt idx="2">
                  <c:v>7.9</c:v>
                </c:pt>
                <c:pt idx="3">
                  <c:v>18.399999999999999</c:v>
                </c:pt>
                <c:pt idx="4">
                  <c:v>10.5</c:v>
                </c:pt>
                <c:pt idx="5">
                  <c:v>25</c:v>
                </c:pt>
                <c:pt idx="6">
                  <c:v>31.6</c:v>
                </c:pt>
                <c:pt idx="7">
                  <c:v>14.5</c:v>
                </c:pt>
                <c:pt idx="8">
                  <c:v>31.6</c:v>
                </c:pt>
                <c:pt idx="9">
                  <c:v>25</c:v>
                </c:pt>
                <c:pt idx="10">
                  <c:v>4</c:v>
                </c:pt>
                <c:pt idx="11">
                  <c:v>31.6</c:v>
                </c:pt>
                <c:pt idx="12">
                  <c:v>31.6</c:v>
                </c:pt>
                <c:pt idx="13">
                  <c:v>27.6</c:v>
                </c:pt>
                <c:pt idx="14">
                  <c:v>9.1999999999999993</c:v>
                </c:pt>
                <c:pt idx="15">
                  <c:v>10.5</c:v>
                </c:pt>
                <c:pt idx="16">
                  <c:v>17.100000000000001</c:v>
                </c:pt>
                <c:pt idx="17">
                  <c:v>7.9</c:v>
                </c:pt>
                <c:pt idx="18">
                  <c:v>31.6</c:v>
                </c:pt>
              </c:numCache>
            </c:numRef>
          </c:val>
          <c:extLst>
            <c:ext xmlns:c16="http://schemas.microsoft.com/office/drawing/2014/chart" uri="{C3380CC4-5D6E-409C-BE32-E72D297353CC}">
              <c16:uniqueId val="{00000002-F8C8-49E6-B5E3-3AFD1BB0FE9A}"/>
            </c:ext>
          </c:extLst>
        </c:ser>
        <c:ser>
          <c:idx val="3"/>
          <c:order val="3"/>
          <c:tx>
            <c:strRef>
              <c:f>Sheet1!$B$6</c:f>
              <c:strCache>
                <c:ptCount val="1"/>
                <c:pt idx="0">
                  <c:v>4</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Sheet1!$C$6:$U$6</c:f>
              <c:numCache>
                <c:formatCode>0</c:formatCode>
                <c:ptCount val="19"/>
                <c:pt idx="0">
                  <c:v>21.1</c:v>
                </c:pt>
                <c:pt idx="1">
                  <c:v>30.3</c:v>
                </c:pt>
                <c:pt idx="2">
                  <c:v>27.6</c:v>
                </c:pt>
                <c:pt idx="3">
                  <c:v>25</c:v>
                </c:pt>
                <c:pt idx="4">
                  <c:v>27.6</c:v>
                </c:pt>
                <c:pt idx="5">
                  <c:v>6.6</c:v>
                </c:pt>
                <c:pt idx="6">
                  <c:v>22.4</c:v>
                </c:pt>
                <c:pt idx="7">
                  <c:v>9.1999999999999993</c:v>
                </c:pt>
                <c:pt idx="8">
                  <c:v>32.9</c:v>
                </c:pt>
                <c:pt idx="9">
                  <c:v>9.1999999999999993</c:v>
                </c:pt>
                <c:pt idx="10">
                  <c:v>8</c:v>
                </c:pt>
                <c:pt idx="11">
                  <c:v>15.8</c:v>
                </c:pt>
                <c:pt idx="12">
                  <c:v>11.8</c:v>
                </c:pt>
                <c:pt idx="13">
                  <c:v>19.7</c:v>
                </c:pt>
                <c:pt idx="14">
                  <c:v>7.9</c:v>
                </c:pt>
                <c:pt idx="15">
                  <c:v>5.3</c:v>
                </c:pt>
                <c:pt idx="16">
                  <c:v>7.9</c:v>
                </c:pt>
                <c:pt idx="17">
                  <c:v>2.6</c:v>
                </c:pt>
                <c:pt idx="18">
                  <c:v>21.1</c:v>
                </c:pt>
              </c:numCache>
            </c:numRef>
          </c:val>
          <c:extLst>
            <c:ext xmlns:c16="http://schemas.microsoft.com/office/drawing/2014/chart" uri="{C3380CC4-5D6E-409C-BE32-E72D297353CC}">
              <c16:uniqueId val="{00000003-F8C8-49E6-B5E3-3AFD1BB0FE9A}"/>
            </c:ext>
          </c:extLst>
        </c:ser>
        <c:ser>
          <c:idx val="4"/>
          <c:order val="4"/>
          <c:tx>
            <c:strRef>
              <c:f>Sheet1!$B$7</c:f>
              <c:strCache>
                <c:ptCount val="1"/>
                <c:pt idx="0">
                  <c:v>Екстремно засегнат</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Sheet1!$C$7:$U$7</c:f>
              <c:numCache>
                <c:formatCode>0</c:formatCode>
                <c:ptCount val="19"/>
                <c:pt idx="0">
                  <c:v>17.100000000000001</c:v>
                </c:pt>
                <c:pt idx="1">
                  <c:v>9.1999999999999993</c:v>
                </c:pt>
                <c:pt idx="2">
                  <c:v>19.7</c:v>
                </c:pt>
                <c:pt idx="3">
                  <c:v>18.399999999999999</c:v>
                </c:pt>
                <c:pt idx="4">
                  <c:v>14.5</c:v>
                </c:pt>
                <c:pt idx="5">
                  <c:v>6.6</c:v>
                </c:pt>
                <c:pt idx="6">
                  <c:v>30.3</c:v>
                </c:pt>
                <c:pt idx="7">
                  <c:v>11.8</c:v>
                </c:pt>
                <c:pt idx="8">
                  <c:v>6.6</c:v>
                </c:pt>
                <c:pt idx="9">
                  <c:v>13.2</c:v>
                </c:pt>
                <c:pt idx="10">
                  <c:v>17.3</c:v>
                </c:pt>
                <c:pt idx="11">
                  <c:v>23.7</c:v>
                </c:pt>
                <c:pt idx="12">
                  <c:v>3.9</c:v>
                </c:pt>
                <c:pt idx="13">
                  <c:v>9.1999999999999993</c:v>
                </c:pt>
                <c:pt idx="14">
                  <c:v>1.3</c:v>
                </c:pt>
                <c:pt idx="15">
                  <c:v>2.6</c:v>
                </c:pt>
                <c:pt idx="16">
                  <c:v>2.6</c:v>
                </c:pt>
                <c:pt idx="17">
                  <c:v>1.3</c:v>
                </c:pt>
                <c:pt idx="18">
                  <c:v>2.6</c:v>
                </c:pt>
              </c:numCache>
            </c:numRef>
          </c:val>
          <c:extLst>
            <c:ext xmlns:c16="http://schemas.microsoft.com/office/drawing/2014/chart" uri="{C3380CC4-5D6E-409C-BE32-E72D297353CC}">
              <c16:uniqueId val="{00000004-F8C8-49E6-B5E3-3AFD1BB0FE9A}"/>
            </c:ext>
          </c:extLst>
        </c:ser>
        <c:ser>
          <c:idx val="5"/>
          <c:order val="5"/>
          <c:tx>
            <c:strRef>
              <c:f>Sheet1!$B$8</c:f>
              <c:strCache>
                <c:ptCount val="1"/>
                <c:pt idx="0">
                  <c:v>ДК/НП</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Sheet1!$C$8:$U$8</c:f>
              <c:numCache>
                <c:formatCode>0</c:formatCode>
                <c:ptCount val="19"/>
                <c:pt idx="0">
                  <c:v>1.3</c:v>
                </c:pt>
                <c:pt idx="1">
                  <c:v>1.3</c:v>
                </c:pt>
                <c:pt idx="2">
                  <c:v>1.3</c:v>
                </c:pt>
                <c:pt idx="3">
                  <c:v>1.3</c:v>
                </c:pt>
                <c:pt idx="4">
                  <c:v>1.3</c:v>
                </c:pt>
                <c:pt idx="5">
                  <c:v>1.3</c:v>
                </c:pt>
                <c:pt idx="6">
                  <c:v>1.3</c:v>
                </c:pt>
                <c:pt idx="7">
                  <c:v>13.2</c:v>
                </c:pt>
                <c:pt idx="8">
                  <c:v>1.3</c:v>
                </c:pt>
                <c:pt idx="9">
                  <c:v>1.3</c:v>
                </c:pt>
                <c:pt idx="10">
                  <c:v>0</c:v>
                </c:pt>
                <c:pt idx="11">
                  <c:v>1.3</c:v>
                </c:pt>
                <c:pt idx="12">
                  <c:v>1.3</c:v>
                </c:pt>
                <c:pt idx="13">
                  <c:v>1.3</c:v>
                </c:pt>
                <c:pt idx="14">
                  <c:v>5.3</c:v>
                </c:pt>
                <c:pt idx="15">
                  <c:v>10.5</c:v>
                </c:pt>
                <c:pt idx="16">
                  <c:v>5.3</c:v>
                </c:pt>
                <c:pt idx="17">
                  <c:v>6.6</c:v>
                </c:pt>
                <c:pt idx="18">
                  <c:v>1.3</c:v>
                </c:pt>
              </c:numCache>
            </c:numRef>
          </c:val>
          <c:extLst>
            <c:ext xmlns:c16="http://schemas.microsoft.com/office/drawing/2014/chart" uri="{C3380CC4-5D6E-409C-BE32-E72D297353CC}">
              <c16:uniqueId val="{00000005-F8C8-49E6-B5E3-3AFD1BB0FE9A}"/>
            </c:ext>
          </c:extLst>
        </c:ser>
        <c:dLbls>
          <c:dLblPos val="ctr"/>
          <c:showLegendKey val="0"/>
          <c:showVal val="1"/>
          <c:showCatName val="0"/>
          <c:showSerName val="0"/>
          <c:showPercent val="0"/>
          <c:showBubbleSize val="0"/>
        </c:dLbls>
        <c:gapWidth val="50"/>
        <c:overlap val="100"/>
        <c:axId val="1262726352"/>
        <c:axId val="1262728432"/>
      </c:barChart>
      <c:catAx>
        <c:axId val="1262726352"/>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28432"/>
        <c:crosses val="autoZero"/>
        <c:auto val="1"/>
        <c:lblAlgn val="ctr"/>
        <c:lblOffset val="100"/>
        <c:noMultiLvlLbl val="0"/>
      </c:catAx>
      <c:valAx>
        <c:axId val="1262728432"/>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2726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Sheet1!$B$3</c:f>
              <c:strCache>
                <c:ptCount val="1"/>
                <c:pt idx="0">
                  <c:v>Не е засегнат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Sheet1!$C$3:$U$3</c:f>
              <c:numCache>
                <c:formatCode>0</c:formatCode>
                <c:ptCount val="19"/>
                <c:pt idx="0">
                  <c:v>44</c:v>
                </c:pt>
                <c:pt idx="1">
                  <c:v>19</c:v>
                </c:pt>
                <c:pt idx="2">
                  <c:v>56</c:v>
                </c:pt>
                <c:pt idx="3">
                  <c:v>19</c:v>
                </c:pt>
                <c:pt idx="4">
                  <c:v>46</c:v>
                </c:pt>
                <c:pt idx="5">
                  <c:v>46</c:v>
                </c:pt>
                <c:pt idx="6">
                  <c:v>0</c:v>
                </c:pt>
                <c:pt idx="7">
                  <c:v>63</c:v>
                </c:pt>
                <c:pt idx="8">
                  <c:v>26</c:v>
                </c:pt>
                <c:pt idx="9">
                  <c:v>52</c:v>
                </c:pt>
                <c:pt idx="10">
                  <c:v>82</c:v>
                </c:pt>
                <c:pt idx="11">
                  <c:v>30</c:v>
                </c:pt>
                <c:pt idx="12">
                  <c:v>37</c:v>
                </c:pt>
                <c:pt idx="13">
                  <c:v>22</c:v>
                </c:pt>
                <c:pt idx="14">
                  <c:v>74</c:v>
                </c:pt>
                <c:pt idx="15">
                  <c:v>74</c:v>
                </c:pt>
                <c:pt idx="16">
                  <c:v>63</c:v>
                </c:pt>
                <c:pt idx="17">
                  <c:v>78</c:v>
                </c:pt>
                <c:pt idx="18">
                  <c:v>33</c:v>
                </c:pt>
              </c:numCache>
            </c:numRef>
          </c:val>
          <c:extLst>
            <c:ext xmlns:c16="http://schemas.microsoft.com/office/drawing/2014/chart" uri="{C3380CC4-5D6E-409C-BE32-E72D297353CC}">
              <c16:uniqueId val="{00000000-D624-4B59-8A43-0F2C9F22C042}"/>
            </c:ext>
          </c:extLst>
        </c:ser>
        <c:ser>
          <c:idx val="1"/>
          <c:order val="1"/>
          <c:tx>
            <c:strRef>
              <c:f>Sheet1!$B$4</c:f>
              <c:strCache>
                <c:ptCount val="1"/>
                <c:pt idx="0">
                  <c:v>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Sheet1!$C$4:$U$4</c:f>
              <c:numCache>
                <c:formatCode>0</c:formatCode>
                <c:ptCount val="19"/>
                <c:pt idx="0">
                  <c:v>0</c:v>
                </c:pt>
                <c:pt idx="1">
                  <c:v>11</c:v>
                </c:pt>
                <c:pt idx="2">
                  <c:v>0</c:v>
                </c:pt>
                <c:pt idx="3">
                  <c:v>22</c:v>
                </c:pt>
                <c:pt idx="4">
                  <c:v>4</c:v>
                </c:pt>
                <c:pt idx="5">
                  <c:v>0</c:v>
                </c:pt>
                <c:pt idx="6">
                  <c:v>15</c:v>
                </c:pt>
                <c:pt idx="7">
                  <c:v>0</c:v>
                </c:pt>
                <c:pt idx="8">
                  <c:v>15</c:v>
                </c:pt>
                <c:pt idx="9">
                  <c:v>19</c:v>
                </c:pt>
                <c:pt idx="10">
                  <c:v>0</c:v>
                </c:pt>
                <c:pt idx="11">
                  <c:v>7</c:v>
                </c:pt>
                <c:pt idx="12">
                  <c:v>4</c:v>
                </c:pt>
                <c:pt idx="13">
                  <c:v>19</c:v>
                </c:pt>
                <c:pt idx="14">
                  <c:v>4</c:v>
                </c:pt>
                <c:pt idx="15">
                  <c:v>4</c:v>
                </c:pt>
                <c:pt idx="16">
                  <c:v>11</c:v>
                </c:pt>
                <c:pt idx="17">
                  <c:v>0</c:v>
                </c:pt>
                <c:pt idx="18">
                  <c:v>7</c:v>
                </c:pt>
              </c:numCache>
            </c:numRef>
          </c:val>
          <c:extLst>
            <c:ext xmlns:c16="http://schemas.microsoft.com/office/drawing/2014/chart" uri="{C3380CC4-5D6E-409C-BE32-E72D297353CC}">
              <c16:uniqueId val="{00000001-D624-4B59-8A43-0F2C9F22C042}"/>
            </c:ext>
          </c:extLst>
        </c:ser>
        <c:ser>
          <c:idx val="2"/>
          <c:order val="2"/>
          <c:tx>
            <c:strRef>
              <c:f>Sheet1!$B$5</c:f>
              <c:strCache>
                <c:ptCount val="1"/>
                <c:pt idx="0">
                  <c:v>3</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Sheet1!$C$5:$U$5</c:f>
              <c:numCache>
                <c:formatCode>0</c:formatCode>
                <c:ptCount val="19"/>
                <c:pt idx="0">
                  <c:v>30</c:v>
                </c:pt>
                <c:pt idx="1">
                  <c:v>33</c:v>
                </c:pt>
                <c:pt idx="2">
                  <c:v>7</c:v>
                </c:pt>
                <c:pt idx="3">
                  <c:v>33</c:v>
                </c:pt>
                <c:pt idx="4">
                  <c:v>23</c:v>
                </c:pt>
                <c:pt idx="5">
                  <c:v>11</c:v>
                </c:pt>
                <c:pt idx="6">
                  <c:v>37</c:v>
                </c:pt>
                <c:pt idx="7">
                  <c:v>19</c:v>
                </c:pt>
                <c:pt idx="8">
                  <c:v>33</c:v>
                </c:pt>
                <c:pt idx="9">
                  <c:v>22</c:v>
                </c:pt>
                <c:pt idx="10">
                  <c:v>4</c:v>
                </c:pt>
                <c:pt idx="11">
                  <c:v>33</c:v>
                </c:pt>
                <c:pt idx="12">
                  <c:v>41</c:v>
                </c:pt>
                <c:pt idx="13">
                  <c:v>33</c:v>
                </c:pt>
                <c:pt idx="14">
                  <c:v>7</c:v>
                </c:pt>
                <c:pt idx="15">
                  <c:v>7</c:v>
                </c:pt>
                <c:pt idx="16">
                  <c:v>11</c:v>
                </c:pt>
                <c:pt idx="17">
                  <c:v>7</c:v>
                </c:pt>
                <c:pt idx="18">
                  <c:v>48</c:v>
                </c:pt>
              </c:numCache>
            </c:numRef>
          </c:val>
          <c:extLst>
            <c:ext xmlns:c16="http://schemas.microsoft.com/office/drawing/2014/chart" uri="{C3380CC4-5D6E-409C-BE32-E72D297353CC}">
              <c16:uniqueId val="{00000002-D624-4B59-8A43-0F2C9F22C042}"/>
            </c:ext>
          </c:extLst>
        </c:ser>
        <c:ser>
          <c:idx val="3"/>
          <c:order val="3"/>
          <c:tx>
            <c:strRef>
              <c:f>Sheet1!$B$6</c:f>
              <c:strCache>
                <c:ptCount val="1"/>
                <c:pt idx="0">
                  <c:v>4</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Sheet1!$C$6:$U$6</c:f>
              <c:numCache>
                <c:formatCode>0</c:formatCode>
                <c:ptCount val="19"/>
                <c:pt idx="0">
                  <c:v>22</c:v>
                </c:pt>
                <c:pt idx="1">
                  <c:v>26</c:v>
                </c:pt>
                <c:pt idx="2">
                  <c:v>26</c:v>
                </c:pt>
                <c:pt idx="3">
                  <c:v>18</c:v>
                </c:pt>
                <c:pt idx="4">
                  <c:v>19</c:v>
                </c:pt>
                <c:pt idx="5">
                  <c:v>39</c:v>
                </c:pt>
                <c:pt idx="6">
                  <c:v>30</c:v>
                </c:pt>
                <c:pt idx="7">
                  <c:v>7</c:v>
                </c:pt>
                <c:pt idx="8">
                  <c:v>11</c:v>
                </c:pt>
                <c:pt idx="9">
                  <c:v>4</c:v>
                </c:pt>
                <c:pt idx="10">
                  <c:v>4</c:v>
                </c:pt>
                <c:pt idx="11">
                  <c:v>11</c:v>
                </c:pt>
                <c:pt idx="12">
                  <c:v>11</c:v>
                </c:pt>
                <c:pt idx="13">
                  <c:v>22</c:v>
                </c:pt>
                <c:pt idx="14">
                  <c:v>7</c:v>
                </c:pt>
                <c:pt idx="15">
                  <c:v>7</c:v>
                </c:pt>
                <c:pt idx="16">
                  <c:v>4</c:v>
                </c:pt>
                <c:pt idx="17">
                  <c:v>7</c:v>
                </c:pt>
                <c:pt idx="18">
                  <c:v>7</c:v>
                </c:pt>
              </c:numCache>
            </c:numRef>
          </c:val>
          <c:extLst>
            <c:ext xmlns:c16="http://schemas.microsoft.com/office/drawing/2014/chart" uri="{C3380CC4-5D6E-409C-BE32-E72D297353CC}">
              <c16:uniqueId val="{00000003-D624-4B59-8A43-0F2C9F22C042}"/>
            </c:ext>
          </c:extLst>
        </c:ser>
        <c:ser>
          <c:idx val="4"/>
          <c:order val="4"/>
          <c:tx>
            <c:strRef>
              <c:f>Sheet1!$B$7</c:f>
              <c:strCache>
                <c:ptCount val="1"/>
                <c:pt idx="0">
                  <c:v>Екстремно засегнат</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Sheet1!$C$7:$U$7</c:f>
              <c:numCache>
                <c:formatCode>0</c:formatCode>
                <c:ptCount val="19"/>
                <c:pt idx="0">
                  <c:v>4</c:v>
                </c:pt>
                <c:pt idx="1">
                  <c:v>11</c:v>
                </c:pt>
                <c:pt idx="2">
                  <c:v>11</c:v>
                </c:pt>
                <c:pt idx="3">
                  <c:v>7</c:v>
                </c:pt>
                <c:pt idx="4">
                  <c:v>7</c:v>
                </c:pt>
                <c:pt idx="5">
                  <c:v>4</c:v>
                </c:pt>
                <c:pt idx="6">
                  <c:v>19</c:v>
                </c:pt>
                <c:pt idx="7">
                  <c:v>11</c:v>
                </c:pt>
                <c:pt idx="8">
                  <c:v>15</c:v>
                </c:pt>
                <c:pt idx="9">
                  <c:v>3</c:v>
                </c:pt>
                <c:pt idx="10">
                  <c:v>0</c:v>
                </c:pt>
                <c:pt idx="11">
                  <c:v>19</c:v>
                </c:pt>
                <c:pt idx="12">
                  <c:v>4</c:v>
                </c:pt>
                <c:pt idx="13">
                  <c:v>4</c:v>
                </c:pt>
                <c:pt idx="14">
                  <c:v>8</c:v>
                </c:pt>
                <c:pt idx="15">
                  <c:v>7</c:v>
                </c:pt>
                <c:pt idx="16">
                  <c:v>11</c:v>
                </c:pt>
                <c:pt idx="17">
                  <c:v>8</c:v>
                </c:pt>
                <c:pt idx="18">
                  <c:v>4</c:v>
                </c:pt>
              </c:numCache>
            </c:numRef>
          </c:val>
          <c:extLst>
            <c:ext xmlns:c16="http://schemas.microsoft.com/office/drawing/2014/chart" uri="{C3380CC4-5D6E-409C-BE32-E72D297353CC}">
              <c16:uniqueId val="{00000004-D624-4B59-8A43-0F2C9F22C042}"/>
            </c:ext>
          </c:extLst>
        </c:ser>
        <c:ser>
          <c:idx val="5"/>
          <c:order val="5"/>
          <c:tx>
            <c:strRef>
              <c:f>Sheet1!$B$8</c:f>
              <c:strCache>
                <c:ptCount val="1"/>
                <c:pt idx="0">
                  <c:v>ДК/НП</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Sheet1!$C$8:$U$8</c:f>
              <c:numCache>
                <c:formatCode>0</c:formatCode>
                <c:ptCount val="19"/>
                <c:pt idx="0">
                  <c:v>0</c:v>
                </c:pt>
                <c:pt idx="1">
                  <c:v>0</c:v>
                </c:pt>
                <c:pt idx="2">
                  <c:v>0</c:v>
                </c:pt>
                <c:pt idx="3">
                  <c:v>0</c:v>
                </c:pt>
                <c:pt idx="4">
                  <c:v>0</c:v>
                </c:pt>
                <c:pt idx="5">
                  <c:v>0</c:v>
                </c:pt>
                <c:pt idx="6">
                  <c:v>0</c:v>
                </c:pt>
                <c:pt idx="7">
                  <c:v>0</c:v>
                </c:pt>
                <c:pt idx="8">
                  <c:v>0</c:v>
                </c:pt>
                <c:pt idx="9">
                  <c:v>0</c:v>
                </c:pt>
                <c:pt idx="10">
                  <c:v>11</c:v>
                </c:pt>
                <c:pt idx="11">
                  <c:v>0</c:v>
                </c:pt>
                <c:pt idx="12">
                  <c:v>4</c:v>
                </c:pt>
                <c:pt idx="13">
                  <c:v>0</c:v>
                </c:pt>
                <c:pt idx="14">
                  <c:v>0</c:v>
                </c:pt>
                <c:pt idx="15">
                  <c:v>0</c:v>
                </c:pt>
                <c:pt idx="16">
                  <c:v>1</c:v>
                </c:pt>
                <c:pt idx="17">
                  <c:v>0</c:v>
                </c:pt>
                <c:pt idx="18">
                  <c:v>0</c:v>
                </c:pt>
              </c:numCache>
            </c:numRef>
          </c:val>
          <c:extLst>
            <c:ext xmlns:c16="http://schemas.microsoft.com/office/drawing/2014/chart" uri="{C3380CC4-5D6E-409C-BE32-E72D297353CC}">
              <c16:uniqueId val="{00000005-D624-4B59-8A43-0F2C9F22C042}"/>
            </c:ext>
          </c:extLst>
        </c:ser>
        <c:dLbls>
          <c:dLblPos val="ctr"/>
          <c:showLegendKey val="0"/>
          <c:showVal val="1"/>
          <c:showCatName val="0"/>
          <c:showSerName val="0"/>
          <c:showPercent val="0"/>
          <c:showBubbleSize val="0"/>
        </c:dLbls>
        <c:gapWidth val="50"/>
        <c:overlap val="100"/>
        <c:axId val="1267571056"/>
        <c:axId val="1267568976"/>
      </c:barChart>
      <c:catAx>
        <c:axId val="126757105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7568976"/>
        <c:crosses val="autoZero"/>
        <c:auto val="1"/>
        <c:lblAlgn val="ctr"/>
        <c:lblOffset val="100"/>
        <c:noMultiLvlLbl val="0"/>
      </c:catAx>
      <c:valAx>
        <c:axId val="126756897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757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Sheet1!$B$3</c:f>
              <c:strCache>
                <c:ptCount val="1"/>
                <c:pt idx="0">
                  <c:v>Не е засегнат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Sheet1!$C$3:$U$3</c:f>
              <c:numCache>
                <c:formatCode>0</c:formatCode>
                <c:ptCount val="19"/>
                <c:pt idx="0">
                  <c:v>9</c:v>
                </c:pt>
                <c:pt idx="1">
                  <c:v>9</c:v>
                </c:pt>
                <c:pt idx="2">
                  <c:v>34</c:v>
                </c:pt>
                <c:pt idx="3">
                  <c:v>13</c:v>
                </c:pt>
                <c:pt idx="4">
                  <c:v>35</c:v>
                </c:pt>
                <c:pt idx="5">
                  <c:v>57</c:v>
                </c:pt>
                <c:pt idx="6">
                  <c:v>4</c:v>
                </c:pt>
                <c:pt idx="7">
                  <c:v>39</c:v>
                </c:pt>
                <c:pt idx="8">
                  <c:v>30</c:v>
                </c:pt>
                <c:pt idx="9">
                  <c:v>4</c:v>
                </c:pt>
                <c:pt idx="10">
                  <c:v>44</c:v>
                </c:pt>
                <c:pt idx="11">
                  <c:v>9</c:v>
                </c:pt>
                <c:pt idx="12">
                  <c:v>22</c:v>
                </c:pt>
                <c:pt idx="13">
                  <c:v>9</c:v>
                </c:pt>
                <c:pt idx="14">
                  <c:v>61</c:v>
                </c:pt>
                <c:pt idx="15">
                  <c:v>65</c:v>
                </c:pt>
                <c:pt idx="16">
                  <c:v>52</c:v>
                </c:pt>
                <c:pt idx="17">
                  <c:v>65</c:v>
                </c:pt>
                <c:pt idx="18">
                  <c:v>4</c:v>
                </c:pt>
              </c:numCache>
            </c:numRef>
          </c:val>
          <c:extLst>
            <c:ext xmlns:c16="http://schemas.microsoft.com/office/drawing/2014/chart" uri="{C3380CC4-5D6E-409C-BE32-E72D297353CC}">
              <c16:uniqueId val="{00000000-801A-42AF-9948-A41A0EC66987}"/>
            </c:ext>
          </c:extLst>
        </c:ser>
        <c:ser>
          <c:idx val="1"/>
          <c:order val="1"/>
          <c:tx>
            <c:strRef>
              <c:f>Sheet1!$B$4</c:f>
              <c:strCache>
                <c:ptCount val="1"/>
                <c:pt idx="0">
                  <c:v>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Sheet1!$C$4:$U$4</c:f>
              <c:numCache>
                <c:formatCode>0</c:formatCode>
                <c:ptCount val="19"/>
                <c:pt idx="0">
                  <c:v>8</c:v>
                </c:pt>
                <c:pt idx="1">
                  <c:v>4</c:v>
                </c:pt>
                <c:pt idx="2">
                  <c:v>4.3</c:v>
                </c:pt>
                <c:pt idx="3">
                  <c:v>0</c:v>
                </c:pt>
                <c:pt idx="4">
                  <c:v>0</c:v>
                </c:pt>
                <c:pt idx="5">
                  <c:v>26</c:v>
                </c:pt>
                <c:pt idx="6">
                  <c:v>13</c:v>
                </c:pt>
                <c:pt idx="7">
                  <c:v>4</c:v>
                </c:pt>
                <c:pt idx="8">
                  <c:v>8</c:v>
                </c:pt>
                <c:pt idx="9">
                  <c:v>22</c:v>
                </c:pt>
                <c:pt idx="10">
                  <c:v>4</c:v>
                </c:pt>
                <c:pt idx="11">
                  <c:v>4</c:v>
                </c:pt>
                <c:pt idx="12">
                  <c:v>35</c:v>
                </c:pt>
                <c:pt idx="13">
                  <c:v>4</c:v>
                </c:pt>
                <c:pt idx="14">
                  <c:v>17</c:v>
                </c:pt>
                <c:pt idx="15">
                  <c:v>17</c:v>
                </c:pt>
                <c:pt idx="16">
                  <c:v>22</c:v>
                </c:pt>
                <c:pt idx="17">
                  <c:v>22</c:v>
                </c:pt>
                <c:pt idx="18">
                  <c:v>17</c:v>
                </c:pt>
              </c:numCache>
            </c:numRef>
          </c:val>
          <c:extLst>
            <c:ext xmlns:c16="http://schemas.microsoft.com/office/drawing/2014/chart" uri="{C3380CC4-5D6E-409C-BE32-E72D297353CC}">
              <c16:uniqueId val="{00000001-801A-42AF-9948-A41A0EC66987}"/>
            </c:ext>
          </c:extLst>
        </c:ser>
        <c:ser>
          <c:idx val="2"/>
          <c:order val="2"/>
          <c:tx>
            <c:strRef>
              <c:f>Sheet1!$B$5</c:f>
              <c:strCache>
                <c:ptCount val="1"/>
                <c:pt idx="0">
                  <c:v>3</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Sheet1!$C$5:$U$5</c:f>
              <c:numCache>
                <c:formatCode>0</c:formatCode>
                <c:ptCount val="19"/>
                <c:pt idx="0">
                  <c:v>8</c:v>
                </c:pt>
                <c:pt idx="1">
                  <c:v>22</c:v>
                </c:pt>
                <c:pt idx="2">
                  <c:v>8.6999999999999993</c:v>
                </c:pt>
                <c:pt idx="3">
                  <c:v>22</c:v>
                </c:pt>
                <c:pt idx="4">
                  <c:v>0</c:v>
                </c:pt>
                <c:pt idx="5">
                  <c:v>9</c:v>
                </c:pt>
                <c:pt idx="6">
                  <c:v>0</c:v>
                </c:pt>
                <c:pt idx="7">
                  <c:v>13</c:v>
                </c:pt>
                <c:pt idx="8">
                  <c:v>0</c:v>
                </c:pt>
                <c:pt idx="9">
                  <c:v>26</c:v>
                </c:pt>
                <c:pt idx="10">
                  <c:v>4</c:v>
                </c:pt>
                <c:pt idx="11">
                  <c:v>30</c:v>
                </c:pt>
                <c:pt idx="12">
                  <c:v>35</c:v>
                </c:pt>
                <c:pt idx="13">
                  <c:v>57</c:v>
                </c:pt>
                <c:pt idx="14">
                  <c:v>18</c:v>
                </c:pt>
                <c:pt idx="15">
                  <c:v>10</c:v>
                </c:pt>
                <c:pt idx="16">
                  <c:v>22</c:v>
                </c:pt>
                <c:pt idx="17">
                  <c:v>4</c:v>
                </c:pt>
                <c:pt idx="18">
                  <c:v>48</c:v>
                </c:pt>
              </c:numCache>
            </c:numRef>
          </c:val>
          <c:extLst>
            <c:ext xmlns:c16="http://schemas.microsoft.com/office/drawing/2014/chart" uri="{C3380CC4-5D6E-409C-BE32-E72D297353CC}">
              <c16:uniqueId val="{00000002-801A-42AF-9948-A41A0EC66987}"/>
            </c:ext>
          </c:extLst>
        </c:ser>
        <c:ser>
          <c:idx val="3"/>
          <c:order val="3"/>
          <c:tx>
            <c:strRef>
              <c:f>Sheet1!$B$6</c:f>
              <c:strCache>
                <c:ptCount val="1"/>
                <c:pt idx="0">
                  <c:v>4</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Sheet1!$C$6:$U$6</c:f>
              <c:numCache>
                <c:formatCode>0</c:formatCode>
                <c:ptCount val="19"/>
                <c:pt idx="0">
                  <c:v>30</c:v>
                </c:pt>
                <c:pt idx="1">
                  <c:v>48</c:v>
                </c:pt>
                <c:pt idx="2">
                  <c:v>26.1</c:v>
                </c:pt>
                <c:pt idx="3">
                  <c:v>48</c:v>
                </c:pt>
                <c:pt idx="4">
                  <c:v>52</c:v>
                </c:pt>
                <c:pt idx="5">
                  <c:v>4</c:v>
                </c:pt>
                <c:pt idx="6">
                  <c:v>30</c:v>
                </c:pt>
                <c:pt idx="7">
                  <c:v>4</c:v>
                </c:pt>
                <c:pt idx="8">
                  <c:v>61</c:v>
                </c:pt>
                <c:pt idx="9">
                  <c:v>17</c:v>
                </c:pt>
                <c:pt idx="10">
                  <c:v>5</c:v>
                </c:pt>
                <c:pt idx="11">
                  <c:v>26</c:v>
                </c:pt>
                <c:pt idx="12">
                  <c:v>4</c:v>
                </c:pt>
                <c:pt idx="13">
                  <c:v>17</c:v>
                </c:pt>
                <c:pt idx="14">
                  <c:v>0</c:v>
                </c:pt>
                <c:pt idx="15">
                  <c:v>0</c:v>
                </c:pt>
                <c:pt idx="16">
                  <c:v>0</c:v>
                </c:pt>
                <c:pt idx="17">
                  <c:v>0</c:v>
                </c:pt>
                <c:pt idx="18">
                  <c:v>26</c:v>
                </c:pt>
              </c:numCache>
            </c:numRef>
          </c:val>
          <c:extLst>
            <c:ext xmlns:c16="http://schemas.microsoft.com/office/drawing/2014/chart" uri="{C3380CC4-5D6E-409C-BE32-E72D297353CC}">
              <c16:uniqueId val="{00000003-801A-42AF-9948-A41A0EC66987}"/>
            </c:ext>
          </c:extLst>
        </c:ser>
        <c:ser>
          <c:idx val="4"/>
          <c:order val="4"/>
          <c:tx>
            <c:strRef>
              <c:f>Sheet1!$B$7</c:f>
              <c:strCache>
                <c:ptCount val="1"/>
                <c:pt idx="0">
                  <c:v>Екстремно засегнат</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Sheet1!$C$7:$U$7</c:f>
              <c:numCache>
                <c:formatCode>0</c:formatCode>
                <c:ptCount val="19"/>
                <c:pt idx="0">
                  <c:v>44</c:v>
                </c:pt>
                <c:pt idx="1">
                  <c:v>17</c:v>
                </c:pt>
                <c:pt idx="2">
                  <c:v>26.1</c:v>
                </c:pt>
                <c:pt idx="3">
                  <c:v>17</c:v>
                </c:pt>
                <c:pt idx="4">
                  <c:v>13</c:v>
                </c:pt>
                <c:pt idx="5">
                  <c:v>4</c:v>
                </c:pt>
                <c:pt idx="6">
                  <c:v>52</c:v>
                </c:pt>
                <c:pt idx="7">
                  <c:v>5</c:v>
                </c:pt>
                <c:pt idx="8">
                  <c:v>0</c:v>
                </c:pt>
                <c:pt idx="9">
                  <c:v>30</c:v>
                </c:pt>
                <c:pt idx="10">
                  <c:v>0</c:v>
                </c:pt>
                <c:pt idx="11">
                  <c:v>31</c:v>
                </c:pt>
                <c:pt idx="12">
                  <c:v>5</c:v>
                </c:pt>
                <c:pt idx="13">
                  <c:v>13</c:v>
                </c:pt>
                <c:pt idx="14">
                  <c:v>0</c:v>
                </c:pt>
                <c:pt idx="15">
                  <c:v>0</c:v>
                </c:pt>
                <c:pt idx="16">
                  <c:v>0</c:v>
                </c:pt>
                <c:pt idx="17">
                  <c:v>0</c:v>
                </c:pt>
                <c:pt idx="18">
                  <c:v>4</c:v>
                </c:pt>
              </c:numCache>
            </c:numRef>
          </c:val>
          <c:extLst>
            <c:ext xmlns:c16="http://schemas.microsoft.com/office/drawing/2014/chart" uri="{C3380CC4-5D6E-409C-BE32-E72D297353CC}">
              <c16:uniqueId val="{00000004-801A-42AF-9948-A41A0EC66987}"/>
            </c:ext>
          </c:extLst>
        </c:ser>
        <c:ser>
          <c:idx val="5"/>
          <c:order val="5"/>
          <c:tx>
            <c:strRef>
              <c:f>Sheet1!$B$8</c:f>
              <c:strCache>
                <c:ptCount val="1"/>
                <c:pt idx="0">
                  <c:v>ДК/НП</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Sheet1!$C$2:$U$2</c:f>
              <c:strCache>
                <c:ptCount val="19"/>
                <c:pt idx="0">
                  <c:v>Суша</c:v>
                </c:pt>
                <c:pt idx="1">
                  <c:v>Земјотрес</c:v>
                </c:pt>
                <c:pt idx="2">
                  <c:v>Свлечиште</c:v>
                </c:pt>
                <c:pt idx="3">
                  <c:v>Екстремна жега</c:v>
                </c:pt>
                <c:pt idx="4">
                  <c:v>Поплава</c:v>
                </c:pt>
                <c:pt idx="5">
                  <c:v>Магла</c:v>
                </c:pt>
                <c:pt idx="6">
                  <c:v>Епидемија</c:v>
                </c:pt>
                <c:pt idx="7">
                  <c:v>Западнонилска треска</c:v>
                </c:pt>
                <c:pt idx="8">
                  <c:v>Смрзнување</c:v>
                </c:pt>
                <c:pt idx="9">
                  <c:v>Диви животни</c:v>
                </c:pt>
                <c:pt idx="10">
                  <c:v>Ураган</c:v>
                </c:pt>
                <c:pt idx="11">
                  <c:v>Екстремно лошо време</c:v>
                </c:pt>
                <c:pt idx="12">
                  <c:v>Загадување на воздух</c:v>
                </c:pt>
                <c:pt idx="13">
                  <c:v>Недостаток од енергија</c:v>
                </c:pt>
                <c:pt idx="14">
                  <c:v>Тероризам</c:v>
                </c:pt>
                <c:pt idx="15">
                  <c:v>Експлозија на бензин</c:v>
                </c:pt>
                <c:pt idx="16">
                  <c:v>Опасни матеијали</c:v>
                </c:pt>
                <c:pt idx="17">
                  <c:v>Неексплодирана муниција</c:v>
                </c:pt>
                <c:pt idx="18">
                  <c:v>Други опасности предизвикани од човекот</c:v>
                </c:pt>
              </c:strCache>
            </c:strRef>
          </c:cat>
          <c:val>
            <c:numRef>
              <c:f>Sheet1!$C$8:$U$8</c:f>
              <c:numCache>
                <c:formatCode>0</c:formatCode>
                <c:ptCount val="19"/>
                <c:pt idx="0">
                  <c:v>1</c:v>
                </c:pt>
                <c:pt idx="1">
                  <c:v>0</c:v>
                </c:pt>
                <c:pt idx="3">
                  <c:v>0</c:v>
                </c:pt>
                <c:pt idx="4">
                  <c:v>0</c:v>
                </c:pt>
                <c:pt idx="5">
                  <c:v>0</c:v>
                </c:pt>
                <c:pt idx="6">
                  <c:v>1</c:v>
                </c:pt>
                <c:pt idx="7">
                  <c:v>35</c:v>
                </c:pt>
                <c:pt idx="8">
                  <c:v>1</c:v>
                </c:pt>
                <c:pt idx="9">
                  <c:v>1</c:v>
                </c:pt>
                <c:pt idx="10">
                  <c:v>44</c:v>
                </c:pt>
                <c:pt idx="11">
                  <c:v>0</c:v>
                </c:pt>
                <c:pt idx="12">
                  <c:v>0</c:v>
                </c:pt>
                <c:pt idx="13">
                  <c:v>0</c:v>
                </c:pt>
                <c:pt idx="14">
                  <c:v>4</c:v>
                </c:pt>
                <c:pt idx="15">
                  <c:v>8</c:v>
                </c:pt>
                <c:pt idx="16">
                  <c:v>4</c:v>
                </c:pt>
                <c:pt idx="17">
                  <c:v>9</c:v>
                </c:pt>
                <c:pt idx="18">
                  <c:v>1</c:v>
                </c:pt>
              </c:numCache>
            </c:numRef>
          </c:val>
          <c:extLst>
            <c:ext xmlns:c16="http://schemas.microsoft.com/office/drawing/2014/chart" uri="{C3380CC4-5D6E-409C-BE32-E72D297353CC}">
              <c16:uniqueId val="{00000005-801A-42AF-9948-A41A0EC66987}"/>
            </c:ext>
          </c:extLst>
        </c:ser>
        <c:dLbls>
          <c:dLblPos val="ctr"/>
          <c:showLegendKey val="0"/>
          <c:showVal val="1"/>
          <c:showCatName val="0"/>
          <c:showSerName val="0"/>
          <c:showPercent val="0"/>
          <c:showBubbleSize val="0"/>
        </c:dLbls>
        <c:gapWidth val="50"/>
        <c:overlap val="100"/>
        <c:axId val="1273198336"/>
        <c:axId val="1273198752"/>
      </c:barChart>
      <c:catAx>
        <c:axId val="12731983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3198752"/>
        <c:crosses val="autoZero"/>
        <c:auto val="1"/>
        <c:lblAlgn val="ctr"/>
        <c:lblOffset val="100"/>
        <c:noMultiLvlLbl val="0"/>
      </c:catAx>
      <c:valAx>
        <c:axId val="1273198752"/>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319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Sheet1!$B$4</c:f>
              <c:strCache>
                <c:ptCount val="1"/>
                <c:pt idx="0">
                  <c:v>Воопшто неподготвени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Sheet1!$C$4:$E$4</c:f>
              <c:numCache>
                <c:formatCode>0</c:formatCode>
                <c:ptCount val="3"/>
                <c:pt idx="0">
                  <c:v>88</c:v>
                </c:pt>
                <c:pt idx="1">
                  <c:v>100</c:v>
                </c:pt>
                <c:pt idx="2">
                  <c:v>91</c:v>
                </c:pt>
              </c:numCache>
            </c:numRef>
          </c:val>
          <c:extLst>
            <c:ext xmlns:c16="http://schemas.microsoft.com/office/drawing/2014/chart" uri="{C3380CC4-5D6E-409C-BE32-E72D297353CC}">
              <c16:uniqueId val="{00000000-BCFA-4C5E-B760-BD811E9F3C44}"/>
            </c:ext>
          </c:extLst>
        </c:ser>
        <c:ser>
          <c:idx val="1"/>
          <c:order val="1"/>
          <c:tx>
            <c:strRef>
              <c:f>Sheet1!$B$5</c:f>
              <c:strCache>
                <c:ptCount val="1"/>
                <c:pt idx="0">
                  <c:v>Делумно подготвени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Sheet1!$C$5:$E$5</c:f>
              <c:numCache>
                <c:formatCode>0</c:formatCode>
                <c:ptCount val="3"/>
                <c:pt idx="0">
                  <c:v>9</c:v>
                </c:pt>
                <c:pt idx="1">
                  <c:v>0</c:v>
                </c:pt>
                <c:pt idx="2">
                  <c:v>5</c:v>
                </c:pt>
              </c:numCache>
            </c:numRef>
          </c:val>
          <c:extLst>
            <c:ext xmlns:c16="http://schemas.microsoft.com/office/drawing/2014/chart" uri="{C3380CC4-5D6E-409C-BE32-E72D297353CC}">
              <c16:uniqueId val="{00000001-BCFA-4C5E-B760-BD811E9F3C44}"/>
            </c:ext>
          </c:extLst>
        </c:ser>
        <c:ser>
          <c:idx val="2"/>
          <c:order val="2"/>
          <c:tx>
            <c:strRef>
              <c:f>Sheet1!$B$6</c:f>
              <c:strCache>
                <c:ptCount val="1"/>
                <c:pt idx="0">
                  <c:v>ДК/НП</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Sheet1!$C$6:$E$6</c:f>
              <c:numCache>
                <c:formatCode>0</c:formatCode>
                <c:ptCount val="3"/>
                <c:pt idx="0">
                  <c:v>3</c:v>
                </c:pt>
                <c:pt idx="1">
                  <c:v>0</c:v>
                </c:pt>
                <c:pt idx="2">
                  <c:v>4</c:v>
                </c:pt>
              </c:numCache>
            </c:numRef>
          </c:val>
          <c:extLst>
            <c:ext xmlns:c16="http://schemas.microsoft.com/office/drawing/2014/chart" uri="{C3380CC4-5D6E-409C-BE32-E72D297353CC}">
              <c16:uniqueId val="{00000002-BCFA-4C5E-B760-BD811E9F3C44}"/>
            </c:ext>
          </c:extLst>
        </c:ser>
        <c:dLbls>
          <c:dLblPos val="outEnd"/>
          <c:showLegendKey val="0"/>
          <c:showVal val="1"/>
          <c:showCatName val="0"/>
          <c:showSerName val="0"/>
          <c:showPercent val="0"/>
          <c:showBubbleSize val="0"/>
        </c:dLbls>
        <c:gapWidth val="219"/>
        <c:overlap val="-27"/>
        <c:axId val="1265224608"/>
        <c:axId val="1265226688"/>
      </c:barChart>
      <c:catAx>
        <c:axId val="12652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5226688"/>
        <c:crosses val="autoZero"/>
        <c:auto val="1"/>
        <c:lblAlgn val="ctr"/>
        <c:lblOffset val="100"/>
        <c:noMultiLvlLbl val="0"/>
      </c:catAx>
      <c:valAx>
        <c:axId val="1265226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522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Sheet1!$C$4:$E$4</c:f>
              <c:numCache>
                <c:formatCode>0.00</c:formatCode>
                <c:ptCount val="3"/>
                <c:pt idx="0">
                  <c:v>4.0199999999999996</c:v>
                </c:pt>
                <c:pt idx="1">
                  <c:v>3.9</c:v>
                </c:pt>
                <c:pt idx="2">
                  <c:v>3.7</c:v>
                </c:pt>
              </c:numCache>
            </c:numRef>
          </c:val>
          <c:extLst>
            <c:ext xmlns:c16="http://schemas.microsoft.com/office/drawing/2014/chart" uri="{C3380CC4-5D6E-409C-BE32-E72D297353CC}">
              <c16:uniqueId val="{00000000-8C78-4CCA-95FA-0349301B0117}"/>
            </c:ext>
          </c:extLst>
        </c:ser>
        <c:dLbls>
          <c:dLblPos val="outEnd"/>
          <c:showLegendKey val="0"/>
          <c:showVal val="1"/>
          <c:showCatName val="0"/>
          <c:showSerName val="0"/>
          <c:showPercent val="0"/>
          <c:showBubbleSize val="0"/>
        </c:dLbls>
        <c:gapWidth val="219"/>
        <c:overlap val="-27"/>
        <c:axId val="1310492320"/>
        <c:axId val="1310492736"/>
      </c:barChart>
      <c:catAx>
        <c:axId val="131049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10492736"/>
        <c:crosses val="autoZero"/>
        <c:auto val="1"/>
        <c:lblAlgn val="ctr"/>
        <c:lblOffset val="100"/>
        <c:noMultiLvlLbl val="0"/>
      </c:catAx>
      <c:valAx>
        <c:axId val="1310492736"/>
        <c:scaling>
          <c:orientation val="minMax"/>
          <c:max val="10"/>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10492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Sheet1!$B$4</c:f>
              <c:strCache>
                <c:ptCount val="1"/>
                <c:pt idx="0">
                  <c:v>Хетеросексуалец</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Sheet1!$C$4:$E$4</c:f>
              <c:numCache>
                <c:formatCode>0</c:formatCode>
                <c:ptCount val="3"/>
                <c:pt idx="0">
                  <c:v>63</c:v>
                </c:pt>
                <c:pt idx="1">
                  <c:v>74</c:v>
                </c:pt>
                <c:pt idx="2">
                  <c:v>22</c:v>
                </c:pt>
              </c:numCache>
            </c:numRef>
          </c:val>
          <c:extLst>
            <c:ext xmlns:c16="http://schemas.microsoft.com/office/drawing/2014/chart" uri="{C3380CC4-5D6E-409C-BE32-E72D297353CC}">
              <c16:uniqueId val="{00000000-423D-45E3-A3E3-10A6281299C7}"/>
            </c:ext>
          </c:extLst>
        </c:ser>
        <c:ser>
          <c:idx val="1"/>
          <c:order val="1"/>
          <c:tx>
            <c:strRef>
              <c:f>Sheet1!$B$5</c:f>
              <c:strCache>
                <c:ptCount val="1"/>
                <c:pt idx="0">
                  <c:v>Одбил/ ДК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Sheet1!$C$5:$E$5</c:f>
              <c:numCache>
                <c:formatCode>0</c:formatCode>
                <c:ptCount val="3"/>
                <c:pt idx="0">
                  <c:v>37</c:v>
                </c:pt>
                <c:pt idx="1">
                  <c:v>26</c:v>
                </c:pt>
                <c:pt idx="2">
                  <c:v>78</c:v>
                </c:pt>
              </c:numCache>
            </c:numRef>
          </c:val>
          <c:extLst>
            <c:ext xmlns:c16="http://schemas.microsoft.com/office/drawing/2014/chart" uri="{C3380CC4-5D6E-409C-BE32-E72D297353CC}">
              <c16:uniqueId val="{00000001-423D-45E3-A3E3-10A6281299C7}"/>
            </c:ext>
          </c:extLst>
        </c:ser>
        <c:dLbls>
          <c:dLblPos val="outEnd"/>
          <c:showLegendKey val="0"/>
          <c:showVal val="1"/>
          <c:showCatName val="0"/>
          <c:showSerName val="0"/>
          <c:showPercent val="0"/>
          <c:showBubbleSize val="0"/>
        </c:dLbls>
        <c:gapWidth val="219"/>
        <c:overlap val="-27"/>
        <c:axId val="1263595696"/>
        <c:axId val="1263594864"/>
      </c:barChart>
      <c:catAx>
        <c:axId val="12635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3594864"/>
        <c:crosses val="autoZero"/>
        <c:auto val="1"/>
        <c:lblAlgn val="ctr"/>
        <c:lblOffset val="100"/>
        <c:noMultiLvlLbl val="0"/>
      </c:catAx>
      <c:valAx>
        <c:axId val="1263594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359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Sheet1!$C$4:$E$4</c:f>
              <c:numCache>
                <c:formatCode>0</c:formatCode>
                <c:ptCount val="3"/>
                <c:pt idx="0">
                  <c:v>42</c:v>
                </c:pt>
                <c:pt idx="1">
                  <c:v>52</c:v>
                </c:pt>
                <c:pt idx="2">
                  <c:v>22</c:v>
                </c:pt>
              </c:numCache>
            </c:numRef>
          </c:val>
          <c:extLst>
            <c:ext xmlns:c16="http://schemas.microsoft.com/office/drawing/2014/chart" uri="{C3380CC4-5D6E-409C-BE32-E72D297353CC}">
              <c16:uniqueId val="{00000000-8831-4622-AF4A-4DFCC59FC357}"/>
            </c:ext>
          </c:extLst>
        </c:ser>
        <c:ser>
          <c:idx val="1"/>
          <c:order val="1"/>
          <c:tx>
            <c:strRef>
              <c:f>Sheet1!$B$5</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Sheet1!$C$5:$E$5</c:f>
              <c:numCache>
                <c:formatCode>0</c:formatCode>
                <c:ptCount val="3"/>
                <c:pt idx="0">
                  <c:v>30</c:v>
                </c:pt>
                <c:pt idx="1">
                  <c:v>44</c:v>
                </c:pt>
                <c:pt idx="2">
                  <c:v>26</c:v>
                </c:pt>
              </c:numCache>
            </c:numRef>
          </c:val>
          <c:extLst>
            <c:ext xmlns:c16="http://schemas.microsoft.com/office/drawing/2014/chart" uri="{C3380CC4-5D6E-409C-BE32-E72D297353CC}">
              <c16:uniqueId val="{00000001-8831-4622-AF4A-4DFCC59FC357}"/>
            </c:ext>
          </c:extLst>
        </c:ser>
        <c:ser>
          <c:idx val="2"/>
          <c:order val="2"/>
          <c:tx>
            <c:strRef>
              <c:f>Sheet1!$B$6</c:f>
              <c:strCache>
                <c:ptCount val="1"/>
                <c:pt idx="0">
                  <c:v>ДК</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Sheet1!$C$6:$E$6</c:f>
              <c:numCache>
                <c:formatCode>0</c:formatCode>
                <c:ptCount val="3"/>
                <c:pt idx="0">
                  <c:v>28</c:v>
                </c:pt>
                <c:pt idx="1">
                  <c:v>4</c:v>
                </c:pt>
                <c:pt idx="2">
                  <c:v>52</c:v>
                </c:pt>
              </c:numCache>
            </c:numRef>
          </c:val>
          <c:extLst>
            <c:ext xmlns:c16="http://schemas.microsoft.com/office/drawing/2014/chart" uri="{C3380CC4-5D6E-409C-BE32-E72D297353CC}">
              <c16:uniqueId val="{00000002-8831-4622-AF4A-4DFCC59FC357}"/>
            </c:ext>
          </c:extLst>
        </c:ser>
        <c:dLbls>
          <c:dLblPos val="ctr"/>
          <c:showLegendKey val="0"/>
          <c:showVal val="1"/>
          <c:showCatName val="0"/>
          <c:showSerName val="0"/>
          <c:showPercent val="0"/>
          <c:showBubbleSize val="0"/>
        </c:dLbls>
        <c:gapWidth val="219"/>
        <c:overlap val="100"/>
        <c:axId val="1273197504"/>
        <c:axId val="1273197088"/>
      </c:barChart>
      <c:catAx>
        <c:axId val="1273197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3197088"/>
        <c:crosses val="autoZero"/>
        <c:auto val="1"/>
        <c:lblAlgn val="ctr"/>
        <c:lblOffset val="100"/>
        <c:noMultiLvlLbl val="0"/>
      </c:catAx>
      <c:valAx>
        <c:axId val="127319708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319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 0-3,0000 ден.</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Sheet1!$B$2:$D$2</c:f>
              <c:numCache>
                <c:formatCode>0</c:formatCode>
                <c:ptCount val="3"/>
                <c:pt idx="0">
                  <c:v>9.1999999999999993</c:v>
                </c:pt>
                <c:pt idx="1">
                  <c:v>17.399999999999999</c:v>
                </c:pt>
                <c:pt idx="2">
                  <c:v>7.4</c:v>
                </c:pt>
              </c:numCache>
            </c:numRef>
          </c:val>
          <c:extLst>
            <c:ext xmlns:c16="http://schemas.microsoft.com/office/drawing/2014/chart" uri="{C3380CC4-5D6E-409C-BE32-E72D297353CC}">
              <c16:uniqueId val="{00000000-215E-41F6-AE3E-312E1171ADA1}"/>
            </c:ext>
          </c:extLst>
        </c:ser>
        <c:ser>
          <c:idx val="1"/>
          <c:order val="1"/>
          <c:tx>
            <c:strRef>
              <c:f>Sheet1!$A$3</c:f>
              <c:strCache>
                <c:ptCount val="1"/>
                <c:pt idx="0">
                  <c:v>3,001-6,000 ден.</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Sheet1!$B$3:$D$3</c:f>
              <c:numCache>
                <c:formatCode>0</c:formatCode>
                <c:ptCount val="3"/>
                <c:pt idx="0">
                  <c:v>13.2</c:v>
                </c:pt>
                <c:pt idx="1">
                  <c:v>4.3</c:v>
                </c:pt>
                <c:pt idx="2">
                  <c:v>14.8</c:v>
                </c:pt>
              </c:numCache>
            </c:numRef>
          </c:val>
          <c:extLst>
            <c:ext xmlns:c16="http://schemas.microsoft.com/office/drawing/2014/chart" uri="{C3380CC4-5D6E-409C-BE32-E72D297353CC}">
              <c16:uniqueId val="{00000001-215E-41F6-AE3E-312E1171ADA1}"/>
            </c:ext>
          </c:extLst>
        </c:ser>
        <c:ser>
          <c:idx val="2"/>
          <c:order val="2"/>
          <c:tx>
            <c:strRef>
              <c:f>Sheet1!$A$4</c:f>
              <c:strCache>
                <c:ptCount val="1"/>
                <c:pt idx="0">
                  <c:v>6,001-9,000 ден.</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Sheet1!$B$4:$D$4</c:f>
              <c:numCache>
                <c:formatCode>0</c:formatCode>
                <c:ptCount val="3"/>
                <c:pt idx="0">
                  <c:v>17.100000000000001</c:v>
                </c:pt>
                <c:pt idx="1">
                  <c:v>21.7</c:v>
                </c:pt>
                <c:pt idx="2">
                  <c:v>22.2</c:v>
                </c:pt>
              </c:numCache>
            </c:numRef>
          </c:val>
          <c:extLst>
            <c:ext xmlns:c16="http://schemas.microsoft.com/office/drawing/2014/chart" uri="{C3380CC4-5D6E-409C-BE32-E72D297353CC}">
              <c16:uniqueId val="{00000002-215E-41F6-AE3E-312E1171ADA1}"/>
            </c:ext>
          </c:extLst>
        </c:ser>
        <c:ser>
          <c:idx val="3"/>
          <c:order val="3"/>
          <c:tx>
            <c:strRef>
              <c:f>Sheet1!$A$5</c:f>
              <c:strCache>
                <c:ptCount val="1"/>
                <c:pt idx="0">
                  <c:v>9,001-12,000 ден.</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Sheet1!$B$5:$D$5</c:f>
              <c:numCache>
                <c:formatCode>0</c:formatCode>
                <c:ptCount val="3"/>
                <c:pt idx="0">
                  <c:v>21.1</c:v>
                </c:pt>
                <c:pt idx="1">
                  <c:v>39.1</c:v>
                </c:pt>
                <c:pt idx="2">
                  <c:v>18.5</c:v>
                </c:pt>
              </c:numCache>
            </c:numRef>
          </c:val>
          <c:extLst>
            <c:ext xmlns:c16="http://schemas.microsoft.com/office/drawing/2014/chart" uri="{C3380CC4-5D6E-409C-BE32-E72D297353CC}">
              <c16:uniqueId val="{00000003-215E-41F6-AE3E-312E1171ADA1}"/>
            </c:ext>
          </c:extLst>
        </c:ser>
        <c:ser>
          <c:idx val="4"/>
          <c:order val="4"/>
          <c:tx>
            <c:strRef>
              <c:f>Sheet1!$A$6</c:f>
              <c:strCache>
                <c:ptCount val="1"/>
                <c:pt idx="0">
                  <c:v>12,001 - 15,000 ден.</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Sheet1!$B$6:$D$6</c:f>
              <c:numCache>
                <c:formatCode>0</c:formatCode>
                <c:ptCount val="3"/>
                <c:pt idx="0">
                  <c:v>6.6</c:v>
                </c:pt>
                <c:pt idx="1">
                  <c:v>4.3</c:v>
                </c:pt>
                <c:pt idx="2">
                  <c:v>7.4</c:v>
                </c:pt>
              </c:numCache>
            </c:numRef>
          </c:val>
          <c:extLst>
            <c:ext xmlns:c16="http://schemas.microsoft.com/office/drawing/2014/chart" uri="{C3380CC4-5D6E-409C-BE32-E72D297353CC}">
              <c16:uniqueId val="{00000004-215E-41F6-AE3E-312E1171ADA1}"/>
            </c:ext>
          </c:extLst>
        </c:ser>
        <c:ser>
          <c:idx val="5"/>
          <c:order val="5"/>
          <c:tx>
            <c:strRef>
              <c:f>Sheet1!$A$7</c:f>
              <c:strCache>
                <c:ptCount val="1"/>
                <c:pt idx="0">
                  <c:v>15,001 - 18,000 ден.</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Sheet1!$B$7:$D$7</c:f>
              <c:numCache>
                <c:formatCode>0</c:formatCode>
                <c:ptCount val="3"/>
                <c:pt idx="0">
                  <c:v>13.2</c:v>
                </c:pt>
                <c:pt idx="1">
                  <c:v>4.3</c:v>
                </c:pt>
                <c:pt idx="2">
                  <c:v>18.5</c:v>
                </c:pt>
              </c:numCache>
            </c:numRef>
          </c:val>
          <c:extLst>
            <c:ext xmlns:c16="http://schemas.microsoft.com/office/drawing/2014/chart" uri="{C3380CC4-5D6E-409C-BE32-E72D297353CC}">
              <c16:uniqueId val="{00000005-215E-41F6-AE3E-312E1171ADA1}"/>
            </c:ext>
          </c:extLst>
        </c:ser>
        <c:ser>
          <c:idx val="6"/>
          <c:order val="6"/>
          <c:tx>
            <c:strRef>
              <c:f>Sheet1!$A$8</c:f>
              <c:strCache>
                <c:ptCount val="1"/>
                <c:pt idx="0">
                  <c:v>18,001 - 21,000 ден.</c:v>
                </c:pt>
              </c:strCache>
            </c:strRef>
          </c:tx>
          <c:spPr>
            <a:gradFill flip="none" rotWithShape="1">
              <a:gsLst>
                <a:gs pos="0">
                  <a:schemeClr val="accent1">
                    <a:lumMod val="60000"/>
                  </a:schemeClr>
                </a:gs>
                <a:gs pos="75000">
                  <a:schemeClr val="accent1">
                    <a:lumMod val="60000"/>
                    <a:lumMod val="60000"/>
                    <a:lumOff val="40000"/>
                  </a:schemeClr>
                </a:gs>
                <a:gs pos="51000">
                  <a:schemeClr val="accent1">
                    <a:lumMod val="60000"/>
                    <a:alpha val="75000"/>
                  </a:schemeClr>
                </a:gs>
                <a:gs pos="100000">
                  <a:schemeClr val="accent1">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Sheet1!$B$8:$D$8</c:f>
              <c:numCache>
                <c:formatCode>0</c:formatCode>
                <c:ptCount val="3"/>
                <c:pt idx="0">
                  <c:v>6.6</c:v>
                </c:pt>
                <c:pt idx="1">
                  <c:v>8.6999999999999993</c:v>
                </c:pt>
                <c:pt idx="2">
                  <c:v>7.4</c:v>
                </c:pt>
              </c:numCache>
            </c:numRef>
          </c:val>
          <c:extLst>
            <c:ext xmlns:c16="http://schemas.microsoft.com/office/drawing/2014/chart" uri="{C3380CC4-5D6E-409C-BE32-E72D297353CC}">
              <c16:uniqueId val="{00000006-215E-41F6-AE3E-312E1171ADA1}"/>
            </c:ext>
          </c:extLst>
        </c:ser>
        <c:ser>
          <c:idx val="7"/>
          <c:order val="7"/>
          <c:tx>
            <c:strRef>
              <c:f>Sheet1!$A$9</c:f>
              <c:strCache>
                <c:ptCount val="1"/>
                <c:pt idx="0">
                  <c:v>24,001 - 27,000 ден.</c:v>
                </c:pt>
              </c:strCache>
            </c:strRef>
          </c:tx>
          <c:spPr>
            <a:gradFill flip="none" rotWithShape="1">
              <a:gsLst>
                <a:gs pos="0">
                  <a:schemeClr val="accent2">
                    <a:lumMod val="60000"/>
                  </a:schemeClr>
                </a:gs>
                <a:gs pos="75000">
                  <a:schemeClr val="accent2">
                    <a:lumMod val="60000"/>
                    <a:lumMod val="60000"/>
                    <a:lumOff val="40000"/>
                  </a:schemeClr>
                </a:gs>
                <a:gs pos="51000">
                  <a:schemeClr val="accent2">
                    <a:lumMod val="60000"/>
                    <a:alpha val="75000"/>
                  </a:schemeClr>
                </a:gs>
                <a:gs pos="100000">
                  <a:schemeClr val="accent2">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Sheet1!$B$9:$D$9</c:f>
              <c:numCache>
                <c:formatCode>0</c:formatCode>
                <c:ptCount val="3"/>
                <c:pt idx="0">
                  <c:v>2.6</c:v>
                </c:pt>
                <c:pt idx="1">
                  <c:v>0</c:v>
                </c:pt>
                <c:pt idx="2">
                  <c:v>3.7</c:v>
                </c:pt>
              </c:numCache>
            </c:numRef>
          </c:val>
          <c:extLst>
            <c:ext xmlns:c16="http://schemas.microsoft.com/office/drawing/2014/chart" uri="{C3380CC4-5D6E-409C-BE32-E72D297353CC}">
              <c16:uniqueId val="{00000007-215E-41F6-AE3E-312E1171ADA1}"/>
            </c:ext>
          </c:extLst>
        </c:ser>
        <c:ser>
          <c:idx val="8"/>
          <c:order val="8"/>
          <c:tx>
            <c:strRef>
              <c:f>Sheet1!$A$10</c:f>
              <c:strCache>
                <c:ptCount val="1"/>
                <c:pt idx="0">
                  <c:v>27,001 - 30,000 ден.</c:v>
                </c:pt>
              </c:strCache>
            </c:strRef>
          </c:tx>
          <c:spPr>
            <a:gradFill flip="none" rotWithShape="1">
              <a:gsLst>
                <a:gs pos="0">
                  <a:schemeClr val="accent3">
                    <a:lumMod val="60000"/>
                  </a:schemeClr>
                </a:gs>
                <a:gs pos="75000">
                  <a:schemeClr val="accent3">
                    <a:lumMod val="60000"/>
                    <a:lumMod val="60000"/>
                    <a:lumOff val="40000"/>
                  </a:schemeClr>
                </a:gs>
                <a:gs pos="51000">
                  <a:schemeClr val="accent3">
                    <a:lumMod val="60000"/>
                    <a:alpha val="75000"/>
                  </a:schemeClr>
                </a:gs>
                <a:gs pos="100000">
                  <a:schemeClr val="accent3">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Sheet1!$B$10:$D$10</c:f>
              <c:numCache>
                <c:formatCode>0</c:formatCode>
                <c:ptCount val="3"/>
                <c:pt idx="0">
                  <c:v>5.3</c:v>
                </c:pt>
                <c:pt idx="1">
                  <c:v>0</c:v>
                </c:pt>
                <c:pt idx="2">
                  <c:v>0</c:v>
                </c:pt>
              </c:numCache>
            </c:numRef>
          </c:val>
          <c:extLst>
            <c:ext xmlns:c16="http://schemas.microsoft.com/office/drawing/2014/chart" uri="{C3380CC4-5D6E-409C-BE32-E72D297353CC}">
              <c16:uniqueId val="{00000008-215E-41F6-AE3E-312E1171ADA1}"/>
            </c:ext>
          </c:extLst>
        </c:ser>
        <c:ser>
          <c:idx val="9"/>
          <c:order val="9"/>
          <c:tx>
            <c:strRef>
              <c:f>Sheet1!$A$11</c:f>
              <c:strCache>
                <c:ptCount val="1"/>
                <c:pt idx="0">
                  <c:v>30,001 - 45,000 ден.</c:v>
                </c:pt>
              </c:strCache>
            </c:strRef>
          </c:tx>
          <c:spPr>
            <a:gradFill flip="none" rotWithShape="1">
              <a:gsLst>
                <a:gs pos="0">
                  <a:schemeClr val="accent4">
                    <a:lumMod val="60000"/>
                  </a:schemeClr>
                </a:gs>
                <a:gs pos="75000">
                  <a:schemeClr val="accent4">
                    <a:lumMod val="60000"/>
                    <a:lumMod val="60000"/>
                    <a:lumOff val="40000"/>
                  </a:schemeClr>
                </a:gs>
                <a:gs pos="51000">
                  <a:schemeClr val="accent4">
                    <a:lumMod val="60000"/>
                    <a:alpha val="75000"/>
                  </a:schemeClr>
                </a:gs>
                <a:gs pos="100000">
                  <a:schemeClr val="accent4">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Sheet1!$B$11:$D$11</c:f>
              <c:numCache>
                <c:formatCode>0</c:formatCode>
                <c:ptCount val="3"/>
                <c:pt idx="0">
                  <c:v>5.3</c:v>
                </c:pt>
                <c:pt idx="1">
                  <c:v>0</c:v>
                </c:pt>
                <c:pt idx="2">
                  <c:v>0</c:v>
                </c:pt>
              </c:numCache>
            </c:numRef>
          </c:val>
          <c:extLst>
            <c:ext xmlns:c16="http://schemas.microsoft.com/office/drawing/2014/chart" uri="{C3380CC4-5D6E-409C-BE32-E72D297353CC}">
              <c16:uniqueId val="{00000009-215E-41F6-AE3E-312E1171ADA1}"/>
            </c:ext>
          </c:extLst>
        </c:ser>
        <c:dLbls>
          <c:dLblPos val="outEnd"/>
          <c:showLegendKey val="0"/>
          <c:showVal val="1"/>
          <c:showCatName val="0"/>
          <c:showSerName val="0"/>
          <c:showPercent val="0"/>
          <c:showBubbleSize val="0"/>
        </c:dLbls>
        <c:gapWidth val="355"/>
        <c:overlap val="-70"/>
        <c:axId val="2004851472"/>
        <c:axId val="2004852720"/>
      </c:barChart>
      <c:catAx>
        <c:axId val="200485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4852720"/>
        <c:crosses val="autoZero"/>
        <c:auto val="1"/>
        <c:lblAlgn val="ctr"/>
        <c:lblOffset val="100"/>
        <c:noMultiLvlLbl val="0"/>
      </c:catAx>
      <c:valAx>
        <c:axId val="200485272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Percentages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485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Sheet1!$C$3</c:f>
              <c:strCache>
                <c:ptCount val="1"/>
                <c:pt idx="0">
                  <c:v>Лице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Sheet1!$B$4:$B$9</c:f>
              <c:strCache>
                <c:ptCount val="6"/>
                <c:pt idx="0">
                  <c:v>Етничко или имигрантско потекло</c:v>
                </c:pt>
                <c:pt idx="1">
                  <c:v>Пол</c:v>
                </c:pt>
                <c:pt idx="2">
                  <c:v>Возраст</c:v>
                </c:pt>
                <c:pt idx="3">
                  <c:v>Вера или убедување</c:v>
                </c:pt>
                <c:pt idx="4">
                  <c:v>Инвалидитет</c:v>
                </c:pt>
                <c:pt idx="5">
                  <c:v>Друга причина</c:v>
                </c:pt>
              </c:strCache>
            </c:strRef>
          </c:cat>
          <c:val>
            <c:numRef>
              <c:f>Sheet1!$C$4:$C$9</c:f>
              <c:numCache>
                <c:formatCode>0.00%</c:formatCode>
                <c:ptCount val="6"/>
                <c:pt idx="0">
                  <c:v>0.625</c:v>
                </c:pt>
                <c:pt idx="1">
                  <c:v>0.125</c:v>
                </c:pt>
                <c:pt idx="2">
                  <c:v>0.375</c:v>
                </c:pt>
                <c:pt idx="3">
                  <c:v>0.4</c:v>
                </c:pt>
                <c:pt idx="4">
                  <c:v>0.27500000000000002</c:v>
                </c:pt>
                <c:pt idx="5">
                  <c:v>0.25</c:v>
                </c:pt>
              </c:numCache>
            </c:numRef>
          </c:val>
          <c:extLst>
            <c:ext xmlns:c16="http://schemas.microsoft.com/office/drawing/2014/chart" uri="{C3380CC4-5D6E-409C-BE32-E72D297353CC}">
              <c16:uniqueId val="{00000000-BDA2-49C1-BCD1-5E14C6C727E4}"/>
            </c:ext>
          </c:extLst>
        </c:ser>
        <c:ser>
          <c:idx val="1"/>
          <c:order val="1"/>
          <c:tx>
            <c:strRef>
              <c:f>Sheet1!$D$3</c:f>
              <c:strCache>
                <c:ptCount val="1"/>
                <c:pt idx="0">
                  <c:v>Семејства со самохран родител</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Sheet1!$B$4:$B$9</c:f>
              <c:strCache>
                <c:ptCount val="6"/>
                <c:pt idx="0">
                  <c:v>Етничко или имигрантско потекло</c:v>
                </c:pt>
                <c:pt idx="1">
                  <c:v>Пол</c:v>
                </c:pt>
                <c:pt idx="2">
                  <c:v>Возраст</c:v>
                </c:pt>
                <c:pt idx="3">
                  <c:v>Вера или убедување</c:v>
                </c:pt>
                <c:pt idx="4">
                  <c:v>Инвалидитет</c:v>
                </c:pt>
                <c:pt idx="5">
                  <c:v>Друга причина</c:v>
                </c:pt>
              </c:strCache>
            </c:strRef>
          </c:cat>
          <c:val>
            <c:numRef>
              <c:f>Sheet1!$D$4:$D$9</c:f>
              <c:numCache>
                <c:formatCode>0.00%</c:formatCode>
                <c:ptCount val="6"/>
                <c:pt idx="0">
                  <c:v>0.26900000000000002</c:v>
                </c:pt>
                <c:pt idx="1">
                  <c:v>0.154</c:v>
                </c:pt>
                <c:pt idx="2">
                  <c:v>0.115</c:v>
                </c:pt>
                <c:pt idx="3">
                  <c:v>0.26900000000000002</c:v>
                </c:pt>
                <c:pt idx="4">
                  <c:v>0</c:v>
                </c:pt>
                <c:pt idx="5">
                  <c:v>0.192</c:v>
                </c:pt>
              </c:numCache>
            </c:numRef>
          </c:val>
          <c:extLst>
            <c:ext xmlns:c16="http://schemas.microsoft.com/office/drawing/2014/chart" uri="{C3380CC4-5D6E-409C-BE32-E72D297353CC}">
              <c16:uniqueId val="{00000001-BDA2-49C1-BCD1-5E14C6C727E4}"/>
            </c:ext>
          </c:extLst>
        </c:ser>
        <c:ser>
          <c:idx val="2"/>
          <c:order val="2"/>
          <c:tx>
            <c:strRef>
              <c:f>Sheet1!$E$3</c:f>
              <c:strCache>
                <c:ptCount val="1"/>
                <c:pt idx="0">
                  <c:v>стари лица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Sheet1!$B$4:$B$9</c:f>
              <c:strCache>
                <c:ptCount val="6"/>
                <c:pt idx="0">
                  <c:v>Етничко или имигрантско потекло</c:v>
                </c:pt>
                <c:pt idx="1">
                  <c:v>Пол</c:v>
                </c:pt>
                <c:pt idx="2">
                  <c:v>Возраст</c:v>
                </c:pt>
                <c:pt idx="3">
                  <c:v>Вера или убедување</c:v>
                </c:pt>
                <c:pt idx="4">
                  <c:v>Инвалидитет</c:v>
                </c:pt>
                <c:pt idx="5">
                  <c:v>Друга причина</c:v>
                </c:pt>
              </c:strCache>
            </c:strRef>
          </c:cat>
          <c:val>
            <c:numRef>
              <c:f>Sheet1!$E$4:$E$9</c:f>
              <c:numCache>
                <c:formatCode>0.00%</c:formatCode>
                <c:ptCount val="6"/>
                <c:pt idx="0">
                  <c:v>0.182</c:v>
                </c:pt>
                <c:pt idx="1">
                  <c:v>0</c:v>
                </c:pt>
                <c:pt idx="2">
                  <c:v>0.63600000000000001</c:v>
                </c:pt>
                <c:pt idx="3">
                  <c:v>9.0999999999999998E-2</c:v>
                </c:pt>
                <c:pt idx="4">
                  <c:v>0</c:v>
                </c:pt>
                <c:pt idx="5">
                  <c:v>9.0999999999999998E-2</c:v>
                </c:pt>
              </c:numCache>
            </c:numRef>
          </c:val>
          <c:extLst>
            <c:ext xmlns:c16="http://schemas.microsoft.com/office/drawing/2014/chart" uri="{C3380CC4-5D6E-409C-BE32-E72D297353CC}">
              <c16:uniqueId val="{00000002-BDA2-49C1-BCD1-5E14C6C727E4}"/>
            </c:ext>
          </c:extLst>
        </c:ser>
        <c:dLbls>
          <c:dLblPos val="ctr"/>
          <c:showLegendKey val="0"/>
          <c:showVal val="1"/>
          <c:showCatName val="0"/>
          <c:showSerName val="0"/>
          <c:showPercent val="0"/>
          <c:showBubbleSize val="0"/>
        </c:dLbls>
        <c:gapWidth val="50"/>
        <c:overlap val="100"/>
        <c:axId val="1257711552"/>
        <c:axId val="1257719872"/>
      </c:barChart>
      <c:catAx>
        <c:axId val="1257711552"/>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19872"/>
        <c:crosses val="autoZero"/>
        <c:auto val="1"/>
        <c:lblAlgn val="ctr"/>
        <c:lblOffset val="100"/>
        <c:noMultiLvlLbl val="0"/>
      </c:catAx>
      <c:valAx>
        <c:axId val="125771987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1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Sheet1!$C$3</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Не, мојот работен статус не се промени</c:v>
                </c:pt>
                <c:pt idx="1">
                  <c:v>Да, бев отпуштен</c:v>
                </c:pt>
                <c:pt idx="2">
                  <c:v>Да, си дадов отказ</c:v>
                </c:pt>
                <c:pt idx="3">
                  <c:v>ДК/НП</c:v>
                </c:pt>
              </c:strCache>
            </c:strRef>
          </c:cat>
          <c:val>
            <c:numRef>
              <c:f>Sheet1!$C$4:$C$7</c:f>
              <c:numCache>
                <c:formatCode>0</c:formatCode>
                <c:ptCount val="4"/>
                <c:pt idx="0">
                  <c:v>76</c:v>
                </c:pt>
                <c:pt idx="1">
                  <c:v>3</c:v>
                </c:pt>
                <c:pt idx="2">
                  <c:v>1</c:v>
                </c:pt>
                <c:pt idx="3">
                  <c:v>20</c:v>
                </c:pt>
              </c:numCache>
            </c:numRef>
          </c:val>
          <c:extLst>
            <c:ext xmlns:c16="http://schemas.microsoft.com/office/drawing/2014/chart" uri="{C3380CC4-5D6E-409C-BE32-E72D297353CC}">
              <c16:uniqueId val="{00000000-B36F-4968-8489-1043AA1B65D9}"/>
            </c:ext>
          </c:extLst>
        </c:ser>
        <c:ser>
          <c:idx val="1"/>
          <c:order val="1"/>
          <c:tx>
            <c:strRef>
              <c:f>Sheet1!$D$3</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Не, мојот работен статус не се промени</c:v>
                </c:pt>
                <c:pt idx="1">
                  <c:v>Да, бев отпуштен</c:v>
                </c:pt>
                <c:pt idx="2">
                  <c:v>Да, си дадов отказ</c:v>
                </c:pt>
                <c:pt idx="3">
                  <c:v>ДК/НП</c:v>
                </c:pt>
              </c:strCache>
            </c:strRef>
          </c:cat>
          <c:val>
            <c:numRef>
              <c:f>Sheet1!$D$4:$D$7</c:f>
              <c:numCache>
                <c:formatCode>0</c:formatCode>
                <c:ptCount val="4"/>
                <c:pt idx="0">
                  <c:v>89</c:v>
                </c:pt>
                <c:pt idx="1">
                  <c:v>4</c:v>
                </c:pt>
                <c:pt idx="2">
                  <c:v>0</c:v>
                </c:pt>
                <c:pt idx="3">
                  <c:v>8</c:v>
                </c:pt>
              </c:numCache>
            </c:numRef>
          </c:val>
          <c:extLst>
            <c:ext xmlns:c16="http://schemas.microsoft.com/office/drawing/2014/chart" uri="{C3380CC4-5D6E-409C-BE32-E72D297353CC}">
              <c16:uniqueId val="{00000001-B36F-4968-8489-1043AA1B65D9}"/>
            </c:ext>
          </c:extLst>
        </c:ser>
        <c:ser>
          <c:idx val="2"/>
          <c:order val="2"/>
          <c:tx>
            <c:strRef>
              <c:f>Sheet1!$E$3</c:f>
              <c:strCache>
                <c:ptCount val="1"/>
                <c:pt idx="0">
                  <c:v>Стари лица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Не, мојот работен статус не се промени</c:v>
                </c:pt>
                <c:pt idx="1">
                  <c:v>Да, бев отпуштен</c:v>
                </c:pt>
                <c:pt idx="2">
                  <c:v>Да, си дадов отказ</c:v>
                </c:pt>
                <c:pt idx="3">
                  <c:v>ДК/НП</c:v>
                </c:pt>
              </c:strCache>
            </c:strRef>
          </c:cat>
          <c:val>
            <c:numRef>
              <c:f>Sheet1!$E$4:$E$7</c:f>
              <c:numCache>
                <c:formatCode>0</c:formatCode>
                <c:ptCount val="4"/>
                <c:pt idx="0">
                  <c:v>87</c:v>
                </c:pt>
                <c:pt idx="1">
                  <c:v>0</c:v>
                </c:pt>
                <c:pt idx="2">
                  <c:v>0</c:v>
                </c:pt>
                <c:pt idx="3">
                  <c:v>13</c:v>
                </c:pt>
              </c:numCache>
            </c:numRef>
          </c:val>
          <c:extLst>
            <c:ext xmlns:c16="http://schemas.microsoft.com/office/drawing/2014/chart" uri="{C3380CC4-5D6E-409C-BE32-E72D297353CC}">
              <c16:uniqueId val="{00000002-B36F-4968-8489-1043AA1B65D9}"/>
            </c:ext>
          </c:extLst>
        </c:ser>
        <c:dLbls>
          <c:dLblPos val="outEnd"/>
          <c:showLegendKey val="0"/>
          <c:showVal val="1"/>
          <c:showCatName val="0"/>
          <c:showSerName val="0"/>
          <c:showPercent val="0"/>
          <c:showBubbleSize val="0"/>
        </c:dLbls>
        <c:gapWidth val="219"/>
        <c:overlap val="-27"/>
        <c:axId val="1157649728"/>
        <c:axId val="1157646816"/>
      </c:barChart>
      <c:catAx>
        <c:axId val="115764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7646816"/>
        <c:crosses val="autoZero"/>
        <c:auto val="1"/>
        <c:lblAlgn val="ctr"/>
        <c:lblOffset val="100"/>
        <c:noMultiLvlLbl val="0"/>
      </c:catAx>
      <c:valAx>
        <c:axId val="1157646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764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Sheet1!$C$3</c:f>
              <c:strCache>
                <c:ptCount val="1"/>
                <c:pt idx="0">
                  <c:v>Лица со инвалидитет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Sheet1!$B$4:$B$9</c:f>
              <c:strCache>
                <c:ptCount val="6"/>
                <c:pt idx="0">
                  <c:v>Без промена</c:v>
                </c:pt>
                <c:pt idx="1">
                  <c:v>Приходот се зголеми</c:v>
                </c:pt>
                <c:pt idx="2">
                  <c:v>Се намали за 20-30 %</c:v>
                </c:pt>
                <c:pt idx="3">
                  <c:v>Се намали за 70-80%</c:v>
                </c:pt>
                <c:pt idx="4">
                  <c:v>Се намали за повеќе од 80%</c:v>
                </c:pt>
                <c:pt idx="5">
                  <c:v>ДК/НП</c:v>
                </c:pt>
              </c:strCache>
            </c:strRef>
          </c:cat>
          <c:val>
            <c:numRef>
              <c:f>Sheet1!$C$4:$C$9</c:f>
              <c:numCache>
                <c:formatCode>0</c:formatCode>
                <c:ptCount val="6"/>
                <c:pt idx="0">
                  <c:v>85</c:v>
                </c:pt>
                <c:pt idx="1">
                  <c:v>1</c:v>
                </c:pt>
                <c:pt idx="2">
                  <c:v>1</c:v>
                </c:pt>
                <c:pt idx="3">
                  <c:v>3</c:v>
                </c:pt>
                <c:pt idx="4">
                  <c:v>2</c:v>
                </c:pt>
                <c:pt idx="5">
                  <c:v>8</c:v>
                </c:pt>
              </c:numCache>
            </c:numRef>
          </c:val>
          <c:extLst>
            <c:ext xmlns:c16="http://schemas.microsoft.com/office/drawing/2014/chart" uri="{C3380CC4-5D6E-409C-BE32-E72D297353CC}">
              <c16:uniqueId val="{00000000-9E40-4D5E-835A-456484B18021}"/>
            </c:ext>
          </c:extLst>
        </c:ser>
        <c:ser>
          <c:idx val="1"/>
          <c:order val="1"/>
          <c:tx>
            <c:strRef>
              <c:f>Sheet1!$D$3</c:f>
              <c:strCache>
                <c:ptCount val="1"/>
                <c:pt idx="0">
                  <c:v>Семејства со самохран родител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Sheet1!$B$4:$B$9</c:f>
              <c:strCache>
                <c:ptCount val="6"/>
                <c:pt idx="0">
                  <c:v>Без промена</c:v>
                </c:pt>
                <c:pt idx="1">
                  <c:v>Приходот се зголеми</c:v>
                </c:pt>
                <c:pt idx="2">
                  <c:v>Се намали за 20-30 %</c:v>
                </c:pt>
                <c:pt idx="3">
                  <c:v>Се намали за 70-80%</c:v>
                </c:pt>
                <c:pt idx="4">
                  <c:v>Се намали за повеќе од 80%</c:v>
                </c:pt>
                <c:pt idx="5">
                  <c:v>ДК/НП</c:v>
                </c:pt>
              </c:strCache>
            </c:strRef>
          </c:cat>
          <c:val>
            <c:numRef>
              <c:f>Sheet1!$D$4:$D$9</c:f>
              <c:numCache>
                <c:formatCode>0</c:formatCode>
                <c:ptCount val="6"/>
                <c:pt idx="0">
                  <c:v>86</c:v>
                </c:pt>
                <c:pt idx="1">
                  <c:v>0</c:v>
                </c:pt>
                <c:pt idx="2">
                  <c:v>0</c:v>
                </c:pt>
                <c:pt idx="3">
                  <c:v>4</c:v>
                </c:pt>
                <c:pt idx="4">
                  <c:v>0</c:v>
                </c:pt>
                <c:pt idx="5">
                  <c:v>0</c:v>
                </c:pt>
              </c:numCache>
            </c:numRef>
          </c:val>
          <c:extLst>
            <c:ext xmlns:c16="http://schemas.microsoft.com/office/drawing/2014/chart" uri="{C3380CC4-5D6E-409C-BE32-E72D297353CC}">
              <c16:uniqueId val="{00000001-9E40-4D5E-835A-456484B18021}"/>
            </c:ext>
          </c:extLst>
        </c:ser>
        <c:ser>
          <c:idx val="2"/>
          <c:order val="2"/>
          <c:tx>
            <c:strRef>
              <c:f>Sheet1!$E$3</c:f>
              <c:strCache>
                <c:ptCount val="1"/>
                <c:pt idx="0">
                  <c:v>Стари лица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Sheet1!$B$4:$B$9</c:f>
              <c:strCache>
                <c:ptCount val="6"/>
                <c:pt idx="0">
                  <c:v>Без промена</c:v>
                </c:pt>
                <c:pt idx="1">
                  <c:v>Приходот се зголеми</c:v>
                </c:pt>
                <c:pt idx="2">
                  <c:v>Се намали за 20-30 %</c:v>
                </c:pt>
                <c:pt idx="3">
                  <c:v>Се намали за 70-80%</c:v>
                </c:pt>
                <c:pt idx="4">
                  <c:v>Се намали за повеќе од 80%</c:v>
                </c:pt>
                <c:pt idx="5">
                  <c:v>ДК/НП</c:v>
                </c:pt>
              </c:strCache>
            </c:strRef>
          </c:cat>
          <c:val>
            <c:numRef>
              <c:f>Sheet1!$E$4:$E$9</c:f>
              <c:numCache>
                <c:formatCode>0</c:formatCode>
                <c:ptCount val="6"/>
                <c:pt idx="0">
                  <c:v>10</c:v>
                </c:pt>
                <c:pt idx="1">
                  <c:v>0</c:v>
                </c:pt>
                <c:pt idx="2">
                  <c:v>0</c:v>
                </c:pt>
                <c:pt idx="3">
                  <c:v>0</c:v>
                </c:pt>
                <c:pt idx="4">
                  <c:v>0</c:v>
                </c:pt>
                <c:pt idx="5">
                  <c:v>0</c:v>
                </c:pt>
              </c:numCache>
            </c:numRef>
          </c:val>
          <c:extLst>
            <c:ext xmlns:c16="http://schemas.microsoft.com/office/drawing/2014/chart" uri="{C3380CC4-5D6E-409C-BE32-E72D297353CC}">
              <c16:uniqueId val="{00000002-9E40-4D5E-835A-456484B18021}"/>
            </c:ext>
          </c:extLst>
        </c:ser>
        <c:dLbls>
          <c:dLblPos val="outEnd"/>
          <c:showLegendKey val="0"/>
          <c:showVal val="1"/>
          <c:showCatName val="0"/>
          <c:showSerName val="0"/>
          <c:showPercent val="0"/>
          <c:showBubbleSize val="0"/>
        </c:dLbls>
        <c:gapWidth val="219"/>
        <c:overlap val="-27"/>
        <c:axId val="1266734208"/>
        <c:axId val="1266735040"/>
      </c:barChart>
      <c:catAx>
        <c:axId val="126673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5040"/>
        <c:crosses val="autoZero"/>
        <c:auto val="1"/>
        <c:lblAlgn val="ctr"/>
        <c:lblOffset val="100"/>
        <c:noMultiLvlLbl val="0"/>
      </c:catAx>
      <c:valAx>
        <c:axId val="1266735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Sheet1!$D$3:$F$3</c:f>
              <c:strCache>
                <c:ptCount val="2"/>
                <c:pt idx="0">
                  <c:v>Семејства со самохрани родители</c:v>
                </c:pt>
                <c:pt idx="1">
                  <c:v>Стари лица</c:v>
                </c:pt>
              </c:strCache>
            </c:strRef>
          </c:cat>
          <c:val>
            <c:numRef>
              <c:f>Sheet1!$D$4:$F$4</c:f>
              <c:numCache>
                <c:formatCode>0</c:formatCode>
                <c:ptCount val="3"/>
                <c:pt idx="0">
                  <c:v>0</c:v>
                </c:pt>
                <c:pt idx="1">
                  <c:v>40</c:v>
                </c:pt>
              </c:numCache>
            </c:numRef>
          </c:val>
          <c:extLst>
            <c:ext xmlns:c16="http://schemas.microsoft.com/office/drawing/2014/chart" uri="{C3380CC4-5D6E-409C-BE32-E72D297353CC}">
              <c16:uniqueId val="{00000000-B594-49EB-B7A1-4B1B9D6A7DB7}"/>
            </c:ext>
          </c:extLst>
        </c:ser>
        <c:ser>
          <c:idx val="1"/>
          <c:order val="1"/>
          <c:tx>
            <c:strRef>
              <c:f>Sheet1!$B$5</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Sheet1!$D$3:$F$3</c:f>
              <c:strCache>
                <c:ptCount val="2"/>
                <c:pt idx="0">
                  <c:v>Семејства со самохрани родители</c:v>
                </c:pt>
                <c:pt idx="1">
                  <c:v>Стари лица</c:v>
                </c:pt>
              </c:strCache>
            </c:strRef>
          </c:cat>
          <c:val>
            <c:numRef>
              <c:f>Sheet1!$D$5:$F$5</c:f>
              <c:numCache>
                <c:formatCode>0</c:formatCode>
                <c:ptCount val="3"/>
                <c:pt idx="0">
                  <c:v>100</c:v>
                </c:pt>
                <c:pt idx="1">
                  <c:v>60</c:v>
                </c:pt>
              </c:numCache>
            </c:numRef>
          </c:val>
          <c:extLst>
            <c:ext xmlns:c16="http://schemas.microsoft.com/office/drawing/2014/chart" uri="{C3380CC4-5D6E-409C-BE32-E72D297353CC}">
              <c16:uniqueId val="{00000001-B594-49EB-B7A1-4B1B9D6A7DB7}"/>
            </c:ext>
          </c:extLst>
        </c:ser>
        <c:dLbls>
          <c:dLblPos val="ctr"/>
          <c:showLegendKey val="0"/>
          <c:showVal val="1"/>
          <c:showCatName val="0"/>
          <c:showSerName val="0"/>
          <c:showPercent val="0"/>
          <c:showBubbleSize val="0"/>
        </c:dLbls>
        <c:gapWidth val="219"/>
        <c:overlap val="100"/>
        <c:axId val="1265225856"/>
        <c:axId val="1265226688"/>
      </c:barChart>
      <c:catAx>
        <c:axId val="1265225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5226688"/>
        <c:crosses val="autoZero"/>
        <c:auto val="1"/>
        <c:lblAlgn val="ctr"/>
        <c:lblOffset val="100"/>
        <c:noMultiLvlLbl val="0"/>
      </c:catAx>
      <c:valAx>
        <c:axId val="126522668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522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Sheet1!$C$4:$E$4</c:f>
              <c:numCache>
                <c:formatCode>0</c:formatCode>
                <c:ptCount val="3"/>
                <c:pt idx="0">
                  <c:v>19</c:v>
                </c:pt>
                <c:pt idx="1">
                  <c:v>33</c:v>
                </c:pt>
                <c:pt idx="2">
                  <c:v>22</c:v>
                </c:pt>
              </c:numCache>
            </c:numRef>
          </c:val>
          <c:extLst>
            <c:ext xmlns:c16="http://schemas.microsoft.com/office/drawing/2014/chart" uri="{C3380CC4-5D6E-409C-BE32-E72D297353CC}">
              <c16:uniqueId val="{00000000-12EF-4FBA-9405-9512AAFA9C83}"/>
            </c:ext>
          </c:extLst>
        </c:ser>
        <c:ser>
          <c:idx val="1"/>
          <c:order val="1"/>
          <c:tx>
            <c:strRef>
              <c:f>Sheet1!$B$5</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Sheet1!$C$5:$E$5</c:f>
              <c:numCache>
                <c:formatCode>0</c:formatCode>
                <c:ptCount val="3"/>
                <c:pt idx="0">
                  <c:v>81</c:v>
                </c:pt>
                <c:pt idx="1">
                  <c:v>67</c:v>
                </c:pt>
                <c:pt idx="2">
                  <c:v>78</c:v>
                </c:pt>
              </c:numCache>
            </c:numRef>
          </c:val>
          <c:extLst>
            <c:ext xmlns:c16="http://schemas.microsoft.com/office/drawing/2014/chart" uri="{C3380CC4-5D6E-409C-BE32-E72D297353CC}">
              <c16:uniqueId val="{00000001-12EF-4FBA-9405-9512AAFA9C83}"/>
            </c:ext>
          </c:extLst>
        </c:ser>
        <c:dLbls>
          <c:dLblPos val="ctr"/>
          <c:showLegendKey val="0"/>
          <c:showVal val="1"/>
          <c:showCatName val="0"/>
          <c:showSerName val="0"/>
          <c:showPercent val="0"/>
          <c:showBubbleSize val="0"/>
        </c:dLbls>
        <c:gapWidth val="219"/>
        <c:overlap val="100"/>
        <c:axId val="1265225856"/>
        <c:axId val="1265226688"/>
      </c:barChart>
      <c:catAx>
        <c:axId val="1265225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5226688"/>
        <c:crosses val="autoZero"/>
        <c:auto val="1"/>
        <c:lblAlgn val="ctr"/>
        <c:lblOffset val="100"/>
        <c:noMultiLvlLbl val="0"/>
      </c:catAx>
      <c:valAx>
        <c:axId val="126522668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522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Sheet1!$C$4:$E$4</c:f>
              <c:numCache>
                <c:formatCode>0</c:formatCode>
                <c:ptCount val="3"/>
                <c:pt idx="0">
                  <c:v>33</c:v>
                </c:pt>
                <c:pt idx="1">
                  <c:v>15</c:v>
                </c:pt>
                <c:pt idx="2">
                  <c:v>48</c:v>
                </c:pt>
              </c:numCache>
            </c:numRef>
          </c:val>
          <c:extLst>
            <c:ext xmlns:c16="http://schemas.microsoft.com/office/drawing/2014/chart" uri="{C3380CC4-5D6E-409C-BE32-E72D297353CC}">
              <c16:uniqueId val="{00000000-83C7-4B5A-994E-0E266FFCB8B9}"/>
            </c:ext>
          </c:extLst>
        </c:ser>
        <c:ser>
          <c:idx val="1"/>
          <c:order val="1"/>
          <c:tx>
            <c:strRef>
              <c:f>Sheet1!$B$5</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Sheet1!$C$5:$E$5</c:f>
              <c:numCache>
                <c:formatCode>0</c:formatCode>
                <c:ptCount val="3"/>
                <c:pt idx="0">
                  <c:v>67</c:v>
                </c:pt>
                <c:pt idx="1">
                  <c:v>85</c:v>
                </c:pt>
                <c:pt idx="2">
                  <c:v>52</c:v>
                </c:pt>
              </c:numCache>
            </c:numRef>
          </c:val>
          <c:extLst>
            <c:ext xmlns:c16="http://schemas.microsoft.com/office/drawing/2014/chart" uri="{C3380CC4-5D6E-409C-BE32-E72D297353CC}">
              <c16:uniqueId val="{00000001-83C7-4B5A-994E-0E266FFCB8B9}"/>
            </c:ext>
          </c:extLst>
        </c:ser>
        <c:dLbls>
          <c:dLblPos val="ctr"/>
          <c:showLegendKey val="0"/>
          <c:showVal val="1"/>
          <c:showCatName val="0"/>
          <c:showSerName val="0"/>
          <c:showPercent val="0"/>
          <c:showBubbleSize val="0"/>
        </c:dLbls>
        <c:gapWidth val="219"/>
        <c:overlap val="100"/>
        <c:axId val="1265225856"/>
        <c:axId val="1265226688"/>
      </c:barChart>
      <c:catAx>
        <c:axId val="1265225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5226688"/>
        <c:crosses val="autoZero"/>
        <c:auto val="1"/>
        <c:lblAlgn val="ctr"/>
        <c:lblOffset val="100"/>
        <c:noMultiLvlLbl val="0"/>
      </c:catAx>
      <c:valAx>
        <c:axId val="126522668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522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Sheet1!$C$3</c:f>
              <c:strCache>
                <c:ptCount val="1"/>
                <c:pt idx="0">
                  <c:v>Лица со инвалидитет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Sheet1!$B$4:$B$8</c:f>
              <c:strCache>
                <c:ptCount val="5"/>
                <c:pt idx="0">
                  <c:v>Владини програми</c:v>
                </c:pt>
                <c:pt idx="1">
                  <c:v>Посебни програми за верските заедници</c:v>
                </c:pt>
                <c:pt idx="2">
                  <c:v>Посебни програми за граѓанските организации</c:v>
                </c:pt>
                <c:pt idx="3">
                  <c:v>Посебни програми за странски граѓански организации</c:v>
                </c:pt>
                <c:pt idx="4">
                  <c:v>Други надворешни програми за помош</c:v>
                </c:pt>
              </c:strCache>
            </c:strRef>
          </c:cat>
          <c:val>
            <c:numRef>
              <c:f>Sheet1!$C$4:$C$8</c:f>
              <c:numCache>
                <c:formatCode>0.00%</c:formatCode>
                <c:ptCount val="5"/>
                <c:pt idx="0">
                  <c:v>0.58299999999999996</c:v>
                </c:pt>
                <c:pt idx="1">
                  <c:v>0.222</c:v>
                </c:pt>
                <c:pt idx="2">
                  <c:v>5.6000000000000001E-2</c:v>
                </c:pt>
                <c:pt idx="3">
                  <c:v>2.8000000000000001E-2</c:v>
                </c:pt>
                <c:pt idx="4">
                  <c:v>0.111</c:v>
                </c:pt>
              </c:numCache>
            </c:numRef>
          </c:val>
          <c:extLst>
            <c:ext xmlns:c16="http://schemas.microsoft.com/office/drawing/2014/chart" uri="{C3380CC4-5D6E-409C-BE32-E72D297353CC}">
              <c16:uniqueId val="{00000000-A562-4557-842C-82E2DD79697B}"/>
            </c:ext>
          </c:extLst>
        </c:ser>
        <c:ser>
          <c:idx val="1"/>
          <c:order val="1"/>
          <c:tx>
            <c:strRef>
              <c:f>Sheet1!$D$3</c:f>
              <c:strCache>
                <c:ptCount val="1"/>
                <c:pt idx="0">
                  <c:v>Семејства со самохран родител</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Sheet1!$B$4:$B$8</c:f>
              <c:strCache>
                <c:ptCount val="5"/>
                <c:pt idx="0">
                  <c:v>Владини програми</c:v>
                </c:pt>
                <c:pt idx="1">
                  <c:v>Посебни програми за верските заедници</c:v>
                </c:pt>
                <c:pt idx="2">
                  <c:v>Посебни програми за граѓанските организации</c:v>
                </c:pt>
                <c:pt idx="3">
                  <c:v>Посебни програми за странски граѓански организации</c:v>
                </c:pt>
                <c:pt idx="4">
                  <c:v>Други надворешни програми за помош</c:v>
                </c:pt>
              </c:strCache>
            </c:strRef>
          </c:cat>
          <c:val>
            <c:numRef>
              <c:f>Sheet1!$D$4:$D$8</c:f>
              <c:numCache>
                <c:formatCode>0.00%</c:formatCode>
                <c:ptCount val="5"/>
                <c:pt idx="0">
                  <c:v>0.42899999999999999</c:v>
                </c:pt>
                <c:pt idx="1">
                  <c:v>0.28599999999999998</c:v>
                </c:pt>
                <c:pt idx="2">
                  <c:v>0.14299999999999999</c:v>
                </c:pt>
                <c:pt idx="3">
                  <c:v>0.14299999999999999</c:v>
                </c:pt>
                <c:pt idx="4" formatCode="0">
                  <c:v>0</c:v>
                </c:pt>
              </c:numCache>
            </c:numRef>
          </c:val>
          <c:extLst>
            <c:ext xmlns:c16="http://schemas.microsoft.com/office/drawing/2014/chart" uri="{C3380CC4-5D6E-409C-BE32-E72D297353CC}">
              <c16:uniqueId val="{00000001-A562-4557-842C-82E2DD79697B}"/>
            </c:ext>
          </c:extLst>
        </c:ser>
        <c:ser>
          <c:idx val="2"/>
          <c:order val="2"/>
          <c:tx>
            <c:strRef>
              <c:f>Sheet1!$E$3</c:f>
              <c:strCache>
                <c:ptCount val="1"/>
                <c:pt idx="0">
                  <c:v>Стари лица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Sheet1!$B$4:$B$8</c:f>
              <c:strCache>
                <c:ptCount val="5"/>
                <c:pt idx="0">
                  <c:v>Владини програми</c:v>
                </c:pt>
                <c:pt idx="1">
                  <c:v>Посебни програми за верските заедници</c:v>
                </c:pt>
                <c:pt idx="2">
                  <c:v>Посебни програми за граѓанските организации</c:v>
                </c:pt>
                <c:pt idx="3">
                  <c:v>Посебни програми за странски граѓански организации</c:v>
                </c:pt>
                <c:pt idx="4">
                  <c:v>Други надворешни програми за помош</c:v>
                </c:pt>
              </c:strCache>
            </c:strRef>
          </c:cat>
          <c:val>
            <c:numRef>
              <c:f>Sheet1!$E$4:$E$8</c:f>
              <c:numCache>
                <c:formatCode>0.00%</c:formatCode>
                <c:ptCount val="5"/>
                <c:pt idx="0">
                  <c:v>0.64300000000000002</c:v>
                </c:pt>
                <c:pt idx="1">
                  <c:v>7.0999999999999994E-2</c:v>
                </c:pt>
                <c:pt idx="2" formatCode="0">
                  <c:v>0</c:v>
                </c:pt>
                <c:pt idx="3" formatCode="0">
                  <c:v>0</c:v>
                </c:pt>
                <c:pt idx="4">
                  <c:v>0.28599999999999998</c:v>
                </c:pt>
              </c:numCache>
            </c:numRef>
          </c:val>
          <c:extLst>
            <c:ext xmlns:c16="http://schemas.microsoft.com/office/drawing/2014/chart" uri="{C3380CC4-5D6E-409C-BE32-E72D297353CC}">
              <c16:uniqueId val="{00000002-A562-4557-842C-82E2DD79697B}"/>
            </c:ext>
          </c:extLst>
        </c:ser>
        <c:dLbls>
          <c:dLblPos val="ctr"/>
          <c:showLegendKey val="0"/>
          <c:showVal val="1"/>
          <c:showCatName val="0"/>
          <c:showSerName val="0"/>
          <c:showPercent val="0"/>
          <c:showBubbleSize val="0"/>
        </c:dLbls>
        <c:gapWidth val="50"/>
        <c:overlap val="100"/>
        <c:axId val="1150186592"/>
        <c:axId val="1150192832"/>
      </c:barChart>
      <c:catAx>
        <c:axId val="1150186592"/>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92832"/>
        <c:crosses val="autoZero"/>
        <c:auto val="1"/>
        <c:lblAlgn val="ctr"/>
        <c:lblOffset val="100"/>
        <c:noMultiLvlLbl val="0"/>
      </c:catAx>
      <c:valAx>
        <c:axId val="115019283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8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Sheet1!$B$4</c:f>
              <c:strCache>
                <c:ptCount val="1"/>
                <c:pt idx="0">
                  <c:v>Од мене</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Лица со инвалидитет</c:v>
                </c:pt>
                <c:pt idx="1">
                  <c:v>Семејства со самохран родител</c:v>
                </c:pt>
              </c:strCache>
            </c:strRef>
          </c:cat>
          <c:val>
            <c:numRef>
              <c:f>Sheet1!$C$4:$D$4</c:f>
              <c:numCache>
                <c:formatCode>0</c:formatCode>
                <c:ptCount val="2"/>
                <c:pt idx="0">
                  <c:v>45</c:v>
                </c:pt>
                <c:pt idx="1">
                  <c:v>82</c:v>
                </c:pt>
              </c:numCache>
            </c:numRef>
          </c:val>
          <c:extLst>
            <c:ext xmlns:c16="http://schemas.microsoft.com/office/drawing/2014/chart" uri="{C3380CC4-5D6E-409C-BE32-E72D297353CC}">
              <c16:uniqueId val="{00000000-E08F-4E5C-945A-9F6856E428C5}"/>
            </c:ext>
          </c:extLst>
        </c:ser>
        <c:ser>
          <c:idx val="1"/>
          <c:order val="1"/>
          <c:tx>
            <c:strRef>
              <c:f>Sheet1!$B$5</c:f>
              <c:strCache>
                <c:ptCount val="1"/>
                <c:pt idx="0">
                  <c:v>Од друго лице во домаќинството (возраст 16-59)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Лица со инвалидитет</c:v>
                </c:pt>
                <c:pt idx="1">
                  <c:v>Семејства со самохран родител</c:v>
                </c:pt>
              </c:strCache>
            </c:strRef>
          </c:cat>
          <c:val>
            <c:numRef>
              <c:f>Sheet1!$C$5:$D$5</c:f>
              <c:numCache>
                <c:formatCode>0</c:formatCode>
                <c:ptCount val="2"/>
                <c:pt idx="0">
                  <c:v>8</c:v>
                </c:pt>
                <c:pt idx="1">
                  <c:v>11</c:v>
                </c:pt>
              </c:numCache>
            </c:numRef>
          </c:val>
          <c:extLst>
            <c:ext xmlns:c16="http://schemas.microsoft.com/office/drawing/2014/chart" uri="{C3380CC4-5D6E-409C-BE32-E72D297353CC}">
              <c16:uniqueId val="{00000001-E08F-4E5C-945A-9F6856E428C5}"/>
            </c:ext>
          </c:extLst>
        </c:ser>
        <c:ser>
          <c:idx val="2"/>
          <c:order val="2"/>
          <c:tx>
            <c:strRef>
              <c:f>Sheet1!$B$6</c:f>
              <c:strCache>
                <c:ptCount val="1"/>
                <c:pt idx="0">
                  <c:v>Од друго лице во домаќинството (возраст 60+)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Лица со инвалидитет</c:v>
                </c:pt>
                <c:pt idx="1">
                  <c:v>Семејства со самохран родител</c:v>
                </c:pt>
              </c:strCache>
            </c:strRef>
          </c:cat>
          <c:val>
            <c:numRef>
              <c:f>Sheet1!$C$6:$D$6</c:f>
              <c:numCache>
                <c:formatCode>0</c:formatCode>
                <c:ptCount val="2"/>
                <c:pt idx="0">
                  <c:v>1</c:v>
                </c:pt>
                <c:pt idx="1">
                  <c:v>4</c:v>
                </c:pt>
              </c:numCache>
            </c:numRef>
          </c:val>
          <c:extLst>
            <c:ext xmlns:c16="http://schemas.microsoft.com/office/drawing/2014/chart" uri="{C3380CC4-5D6E-409C-BE32-E72D297353CC}">
              <c16:uniqueId val="{00000002-E08F-4E5C-945A-9F6856E428C5}"/>
            </c:ext>
          </c:extLst>
        </c:ser>
        <c:ser>
          <c:idx val="3"/>
          <c:order val="3"/>
          <c:tx>
            <c:strRef>
              <c:f>Sheet1!$B$7</c:f>
              <c:strCache>
                <c:ptCount val="1"/>
                <c:pt idx="0">
                  <c:v>Одбил/ не знае</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Лица со инвалидитет</c:v>
                </c:pt>
                <c:pt idx="1">
                  <c:v>Семејства со самохран родител</c:v>
                </c:pt>
              </c:strCache>
            </c:strRef>
          </c:cat>
          <c:val>
            <c:numRef>
              <c:f>Sheet1!$C$7:$D$7</c:f>
              <c:numCache>
                <c:formatCode>0</c:formatCode>
                <c:ptCount val="2"/>
                <c:pt idx="0">
                  <c:v>46</c:v>
                </c:pt>
                <c:pt idx="1">
                  <c:v>3</c:v>
                </c:pt>
              </c:numCache>
            </c:numRef>
          </c:val>
          <c:extLst>
            <c:ext xmlns:c16="http://schemas.microsoft.com/office/drawing/2014/chart" uri="{C3380CC4-5D6E-409C-BE32-E72D297353CC}">
              <c16:uniqueId val="{00000003-E08F-4E5C-945A-9F6856E428C5}"/>
            </c:ext>
          </c:extLst>
        </c:ser>
        <c:dLbls>
          <c:showLegendKey val="0"/>
          <c:showVal val="1"/>
          <c:showCatName val="0"/>
          <c:showSerName val="0"/>
          <c:showPercent val="0"/>
          <c:showBubbleSize val="0"/>
        </c:dLbls>
        <c:gapWidth val="219"/>
        <c:overlap val="100"/>
        <c:axId val="1266735456"/>
        <c:axId val="1266733376"/>
      </c:barChart>
      <c:catAx>
        <c:axId val="1266735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3376"/>
        <c:crosses val="autoZero"/>
        <c:auto val="1"/>
        <c:lblAlgn val="ctr"/>
        <c:lblOffset val="100"/>
        <c:noMultiLvlLbl val="0"/>
      </c:catAx>
      <c:valAx>
        <c:axId val="12667333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887123237065687E-2"/>
          <c:y val="0.125"/>
          <c:w val="0.95412119760835357"/>
          <c:h val="0.73577136191309422"/>
        </c:manualLayout>
      </c:layout>
      <c:barChart>
        <c:barDir val="col"/>
        <c:grouping val="clustered"/>
        <c:varyColors val="0"/>
        <c:ser>
          <c:idx val="0"/>
          <c:order val="0"/>
          <c:tx>
            <c:strRef>
              <c:f>Sheet1!$B$4</c:f>
              <c:strCache>
                <c:ptCount val="1"/>
                <c:pt idx="0">
                  <c:v>Воопшто не е применливо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Sheet1!$C$4:$E$4</c:f>
              <c:numCache>
                <c:formatCode>0</c:formatCode>
                <c:ptCount val="3"/>
                <c:pt idx="0">
                  <c:v>32.9</c:v>
                </c:pt>
                <c:pt idx="1">
                  <c:v>33.299999999999997</c:v>
                </c:pt>
                <c:pt idx="2">
                  <c:v>8.6999999999999993</c:v>
                </c:pt>
              </c:numCache>
            </c:numRef>
          </c:val>
          <c:extLst>
            <c:ext xmlns:c16="http://schemas.microsoft.com/office/drawing/2014/chart" uri="{C3380CC4-5D6E-409C-BE32-E72D297353CC}">
              <c16:uniqueId val="{00000000-6276-4E5C-8E7F-3C0801199D91}"/>
            </c:ext>
          </c:extLst>
        </c:ser>
        <c:ser>
          <c:idx val="1"/>
          <c:order val="1"/>
          <c:tx>
            <c:strRef>
              <c:f>Sheet1!$B$5</c:f>
              <c:strCache>
                <c:ptCount val="1"/>
                <c:pt idx="0">
                  <c:v>Делумно не е применливо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Sheet1!$C$5:$E$5</c:f>
              <c:numCache>
                <c:formatCode>0</c:formatCode>
                <c:ptCount val="3"/>
                <c:pt idx="0">
                  <c:v>18.399999999999999</c:v>
                </c:pt>
                <c:pt idx="1">
                  <c:v>14.8</c:v>
                </c:pt>
                <c:pt idx="2">
                  <c:v>39.1</c:v>
                </c:pt>
              </c:numCache>
            </c:numRef>
          </c:val>
          <c:extLst>
            <c:ext xmlns:c16="http://schemas.microsoft.com/office/drawing/2014/chart" uri="{C3380CC4-5D6E-409C-BE32-E72D297353CC}">
              <c16:uniqueId val="{00000001-6276-4E5C-8E7F-3C0801199D91}"/>
            </c:ext>
          </c:extLst>
        </c:ser>
        <c:ser>
          <c:idx val="2"/>
          <c:order val="2"/>
          <c:tx>
            <c:strRef>
              <c:f>Sheet1!$B$6</c:f>
              <c:strCache>
                <c:ptCount val="1"/>
                <c:pt idx="0">
                  <c:v>Делумно е применливо а делумно не</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Sheet1!$C$6:$E$6</c:f>
              <c:numCache>
                <c:formatCode>0</c:formatCode>
                <c:ptCount val="3"/>
                <c:pt idx="0">
                  <c:v>25</c:v>
                </c:pt>
                <c:pt idx="1">
                  <c:v>22.2</c:v>
                </c:pt>
                <c:pt idx="2">
                  <c:v>47.8</c:v>
                </c:pt>
              </c:numCache>
            </c:numRef>
          </c:val>
          <c:extLst>
            <c:ext xmlns:c16="http://schemas.microsoft.com/office/drawing/2014/chart" uri="{C3380CC4-5D6E-409C-BE32-E72D297353CC}">
              <c16:uniqueId val="{00000002-6276-4E5C-8E7F-3C0801199D91}"/>
            </c:ext>
          </c:extLst>
        </c:ser>
        <c:ser>
          <c:idx val="3"/>
          <c:order val="3"/>
          <c:tx>
            <c:strRef>
              <c:f>Sheet1!$B$7</c:f>
              <c:strCache>
                <c:ptCount val="1"/>
                <c:pt idx="0">
                  <c:v>Донекаде е применливо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Sheet1!$C$7:$E$7</c:f>
              <c:numCache>
                <c:formatCode>0</c:formatCode>
                <c:ptCount val="3"/>
                <c:pt idx="0">
                  <c:v>9.1999999999999993</c:v>
                </c:pt>
                <c:pt idx="1">
                  <c:v>18.5</c:v>
                </c:pt>
                <c:pt idx="2">
                  <c:v>0</c:v>
                </c:pt>
              </c:numCache>
            </c:numRef>
          </c:val>
          <c:extLst>
            <c:ext xmlns:c16="http://schemas.microsoft.com/office/drawing/2014/chart" uri="{C3380CC4-5D6E-409C-BE32-E72D297353CC}">
              <c16:uniqueId val="{00000003-6276-4E5C-8E7F-3C0801199D91}"/>
            </c:ext>
          </c:extLst>
        </c:ser>
        <c:ser>
          <c:idx val="4"/>
          <c:order val="4"/>
          <c:tx>
            <c:strRef>
              <c:f>Sheet1!$B$8</c:f>
              <c:strCache>
                <c:ptCount val="1"/>
                <c:pt idx="0">
                  <c:v>Совршено е применливо</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Sheet1!$C$8:$E$8</c:f>
              <c:numCache>
                <c:formatCode>0</c:formatCode>
                <c:ptCount val="3"/>
                <c:pt idx="0">
                  <c:v>6.6</c:v>
                </c:pt>
                <c:pt idx="1">
                  <c:v>7.4</c:v>
                </c:pt>
                <c:pt idx="2">
                  <c:v>0</c:v>
                </c:pt>
              </c:numCache>
            </c:numRef>
          </c:val>
          <c:extLst>
            <c:ext xmlns:c16="http://schemas.microsoft.com/office/drawing/2014/chart" uri="{C3380CC4-5D6E-409C-BE32-E72D297353CC}">
              <c16:uniqueId val="{00000004-6276-4E5C-8E7F-3C0801199D91}"/>
            </c:ext>
          </c:extLst>
        </c:ser>
        <c:ser>
          <c:idx val="5"/>
          <c:order val="5"/>
          <c:tx>
            <c:strRef>
              <c:f>Sheet1!$B$9</c:f>
              <c:strCache>
                <c:ptCount val="1"/>
                <c:pt idx="0">
                  <c:v>Одбил/ Не знае</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Sheet1!$C$9:$E$9</c:f>
              <c:numCache>
                <c:formatCode>0</c:formatCode>
                <c:ptCount val="3"/>
                <c:pt idx="0">
                  <c:v>7.9</c:v>
                </c:pt>
                <c:pt idx="1">
                  <c:v>3.7</c:v>
                </c:pt>
                <c:pt idx="2">
                  <c:v>4</c:v>
                </c:pt>
              </c:numCache>
            </c:numRef>
          </c:val>
          <c:extLst>
            <c:ext xmlns:c16="http://schemas.microsoft.com/office/drawing/2014/chart" uri="{C3380CC4-5D6E-409C-BE32-E72D297353CC}">
              <c16:uniqueId val="{00000005-6276-4E5C-8E7F-3C0801199D91}"/>
            </c:ext>
          </c:extLst>
        </c:ser>
        <c:dLbls>
          <c:dLblPos val="outEnd"/>
          <c:showLegendKey val="0"/>
          <c:showVal val="1"/>
          <c:showCatName val="0"/>
          <c:showSerName val="0"/>
          <c:showPercent val="0"/>
          <c:showBubbleSize val="0"/>
        </c:dLbls>
        <c:gapWidth val="219"/>
        <c:axId val="1257709888"/>
        <c:axId val="1257710720"/>
      </c:barChart>
      <c:catAx>
        <c:axId val="12577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10720"/>
        <c:crosses val="autoZero"/>
        <c:auto val="1"/>
        <c:lblAlgn val="ctr"/>
        <c:lblOffset val="100"/>
        <c:noMultiLvlLbl val="0"/>
      </c:catAx>
      <c:valAx>
        <c:axId val="125771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0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67819910448861E-2"/>
          <c:y val="0.17306056341044165"/>
          <c:w val="0.95580086963531652"/>
          <c:h val="0.64724456046704937"/>
        </c:manualLayout>
      </c:layout>
      <c:barChart>
        <c:barDir val="col"/>
        <c:grouping val="clustered"/>
        <c:varyColors val="0"/>
        <c:ser>
          <c:idx val="0"/>
          <c:order val="0"/>
          <c:tx>
            <c:strRef>
              <c:f>Sheet1!$B$4</c:f>
              <c:strCache>
                <c:ptCount val="1"/>
                <c:pt idx="0">
                  <c:v>Воопшто не е применливо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Sheet1!$C$4:$E$4</c:f>
              <c:numCache>
                <c:formatCode>0</c:formatCode>
                <c:ptCount val="3"/>
                <c:pt idx="0">
                  <c:v>0</c:v>
                </c:pt>
                <c:pt idx="1">
                  <c:v>0</c:v>
                </c:pt>
                <c:pt idx="2">
                  <c:v>21.7</c:v>
                </c:pt>
              </c:numCache>
            </c:numRef>
          </c:val>
          <c:extLst>
            <c:ext xmlns:c16="http://schemas.microsoft.com/office/drawing/2014/chart" uri="{C3380CC4-5D6E-409C-BE32-E72D297353CC}">
              <c16:uniqueId val="{00000000-7361-4273-8075-A88AB9BF157E}"/>
            </c:ext>
          </c:extLst>
        </c:ser>
        <c:ser>
          <c:idx val="1"/>
          <c:order val="1"/>
          <c:tx>
            <c:strRef>
              <c:f>Sheet1!$B$5</c:f>
              <c:strCache>
                <c:ptCount val="1"/>
                <c:pt idx="0">
                  <c:v>Делумно не е применливо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Sheet1!$C$5:$E$5</c:f>
              <c:numCache>
                <c:formatCode>0</c:formatCode>
                <c:ptCount val="3"/>
                <c:pt idx="0">
                  <c:v>0</c:v>
                </c:pt>
                <c:pt idx="1">
                  <c:v>0</c:v>
                </c:pt>
                <c:pt idx="2">
                  <c:v>26.1</c:v>
                </c:pt>
              </c:numCache>
            </c:numRef>
          </c:val>
          <c:extLst>
            <c:ext xmlns:c16="http://schemas.microsoft.com/office/drawing/2014/chart" uri="{C3380CC4-5D6E-409C-BE32-E72D297353CC}">
              <c16:uniqueId val="{00000001-7361-4273-8075-A88AB9BF157E}"/>
            </c:ext>
          </c:extLst>
        </c:ser>
        <c:ser>
          <c:idx val="2"/>
          <c:order val="2"/>
          <c:tx>
            <c:strRef>
              <c:f>Sheet1!$B$6</c:f>
              <c:strCache>
                <c:ptCount val="1"/>
                <c:pt idx="0">
                  <c:v>Делумно е применливо а делумно не</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Sheet1!$C$6:$E$6</c:f>
              <c:numCache>
                <c:formatCode>0</c:formatCode>
                <c:ptCount val="3"/>
                <c:pt idx="0">
                  <c:v>3.9</c:v>
                </c:pt>
                <c:pt idx="1">
                  <c:v>11.1</c:v>
                </c:pt>
                <c:pt idx="2">
                  <c:v>30.4</c:v>
                </c:pt>
              </c:numCache>
            </c:numRef>
          </c:val>
          <c:extLst>
            <c:ext xmlns:c16="http://schemas.microsoft.com/office/drawing/2014/chart" uri="{C3380CC4-5D6E-409C-BE32-E72D297353CC}">
              <c16:uniqueId val="{00000002-7361-4273-8075-A88AB9BF157E}"/>
            </c:ext>
          </c:extLst>
        </c:ser>
        <c:ser>
          <c:idx val="3"/>
          <c:order val="3"/>
          <c:tx>
            <c:strRef>
              <c:f>Sheet1!$B$7</c:f>
              <c:strCache>
                <c:ptCount val="1"/>
                <c:pt idx="0">
                  <c:v>Донекаде е применливо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Sheet1!$C$7:$E$7</c:f>
              <c:numCache>
                <c:formatCode>0</c:formatCode>
                <c:ptCount val="3"/>
                <c:pt idx="0">
                  <c:v>15.8</c:v>
                </c:pt>
                <c:pt idx="1">
                  <c:v>18.5</c:v>
                </c:pt>
                <c:pt idx="2">
                  <c:v>13</c:v>
                </c:pt>
              </c:numCache>
            </c:numRef>
          </c:val>
          <c:extLst>
            <c:ext xmlns:c16="http://schemas.microsoft.com/office/drawing/2014/chart" uri="{C3380CC4-5D6E-409C-BE32-E72D297353CC}">
              <c16:uniqueId val="{00000003-7361-4273-8075-A88AB9BF157E}"/>
            </c:ext>
          </c:extLst>
        </c:ser>
        <c:ser>
          <c:idx val="4"/>
          <c:order val="4"/>
          <c:tx>
            <c:strRef>
              <c:f>Sheet1!$B$8</c:f>
              <c:strCache>
                <c:ptCount val="1"/>
                <c:pt idx="0">
                  <c:v>Совршено е применливо</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Sheet1!$C$8:$E$8</c:f>
              <c:numCache>
                <c:formatCode>0</c:formatCode>
                <c:ptCount val="3"/>
                <c:pt idx="0">
                  <c:v>75</c:v>
                </c:pt>
                <c:pt idx="1">
                  <c:v>70.400000000000006</c:v>
                </c:pt>
                <c:pt idx="2">
                  <c:v>8.6999999999999993</c:v>
                </c:pt>
              </c:numCache>
            </c:numRef>
          </c:val>
          <c:extLst>
            <c:ext xmlns:c16="http://schemas.microsoft.com/office/drawing/2014/chart" uri="{C3380CC4-5D6E-409C-BE32-E72D297353CC}">
              <c16:uniqueId val="{00000004-7361-4273-8075-A88AB9BF157E}"/>
            </c:ext>
          </c:extLst>
        </c:ser>
        <c:ser>
          <c:idx val="5"/>
          <c:order val="5"/>
          <c:tx>
            <c:strRef>
              <c:f>Sheet1!$B$9</c:f>
              <c:strCache>
                <c:ptCount val="1"/>
                <c:pt idx="0">
                  <c:v>Одбил/ Не знае</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Лица со инвалидитет</c:v>
                </c:pt>
                <c:pt idx="1">
                  <c:v>Семејства со самохран родител</c:v>
                </c:pt>
                <c:pt idx="2">
                  <c:v>Стари лица</c:v>
                </c:pt>
              </c:strCache>
            </c:strRef>
          </c:cat>
          <c:val>
            <c:numRef>
              <c:f>Sheet1!$C$9:$E$9</c:f>
              <c:numCache>
                <c:formatCode>0</c:formatCode>
                <c:ptCount val="3"/>
                <c:pt idx="0">
                  <c:v>5.3</c:v>
                </c:pt>
                <c:pt idx="1">
                  <c:v>0</c:v>
                </c:pt>
                <c:pt idx="2">
                  <c:v>0</c:v>
                </c:pt>
              </c:numCache>
            </c:numRef>
          </c:val>
          <c:extLst>
            <c:ext xmlns:c16="http://schemas.microsoft.com/office/drawing/2014/chart" uri="{C3380CC4-5D6E-409C-BE32-E72D297353CC}">
              <c16:uniqueId val="{00000005-7361-4273-8075-A88AB9BF157E}"/>
            </c:ext>
          </c:extLst>
        </c:ser>
        <c:dLbls>
          <c:dLblPos val="outEnd"/>
          <c:showLegendKey val="0"/>
          <c:showVal val="1"/>
          <c:showCatName val="0"/>
          <c:showSerName val="0"/>
          <c:showPercent val="0"/>
          <c:showBubbleSize val="0"/>
        </c:dLbls>
        <c:gapWidth val="219"/>
        <c:axId val="1257709888"/>
        <c:axId val="1257710720"/>
      </c:barChart>
      <c:catAx>
        <c:axId val="12577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10720"/>
        <c:crosses val="autoZero"/>
        <c:auto val="1"/>
        <c:lblAlgn val="ctr"/>
        <c:lblOffset val="100"/>
        <c:noMultiLvlLbl val="0"/>
      </c:catAx>
      <c:valAx>
        <c:axId val="125771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0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Sheet1!$A$2</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Sheet1!$B$2:$D$2</c:f>
              <c:numCache>
                <c:formatCode>0</c:formatCode>
                <c:ptCount val="3"/>
                <c:pt idx="0">
                  <c:v>68</c:v>
                </c:pt>
                <c:pt idx="1">
                  <c:v>78</c:v>
                </c:pt>
                <c:pt idx="2">
                  <c:v>30</c:v>
                </c:pt>
              </c:numCache>
            </c:numRef>
          </c:val>
          <c:extLst>
            <c:ext xmlns:c16="http://schemas.microsoft.com/office/drawing/2014/chart" uri="{C3380CC4-5D6E-409C-BE32-E72D297353CC}">
              <c16:uniqueId val="{00000000-1414-4039-A3F9-F8031CF50816}"/>
            </c:ext>
          </c:extLst>
        </c:ser>
        <c:ser>
          <c:idx val="1"/>
          <c:order val="1"/>
          <c:tx>
            <c:strRef>
              <c:f>Sheet1!$A$3</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Sheet1!$B$3:$D$3</c:f>
              <c:numCache>
                <c:formatCode>0</c:formatCode>
                <c:ptCount val="3"/>
                <c:pt idx="0">
                  <c:v>32</c:v>
                </c:pt>
                <c:pt idx="1">
                  <c:v>22</c:v>
                </c:pt>
                <c:pt idx="2">
                  <c:v>70</c:v>
                </c:pt>
              </c:numCache>
            </c:numRef>
          </c:val>
          <c:extLst>
            <c:ext xmlns:c16="http://schemas.microsoft.com/office/drawing/2014/chart" uri="{C3380CC4-5D6E-409C-BE32-E72D297353CC}">
              <c16:uniqueId val="{00000001-1414-4039-A3F9-F8031CF50816}"/>
            </c:ext>
          </c:extLst>
        </c:ser>
        <c:dLbls>
          <c:dLblPos val="ctr"/>
          <c:showLegendKey val="0"/>
          <c:showVal val="1"/>
          <c:showCatName val="0"/>
          <c:showSerName val="0"/>
          <c:showPercent val="0"/>
          <c:showBubbleSize val="0"/>
        </c:dLbls>
        <c:gapWidth val="219"/>
        <c:overlap val="100"/>
        <c:axId val="2005067776"/>
        <c:axId val="2005068192"/>
      </c:barChart>
      <c:catAx>
        <c:axId val="2005067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5068192"/>
        <c:crosses val="autoZero"/>
        <c:auto val="1"/>
        <c:lblAlgn val="ctr"/>
        <c:lblOffset val="100"/>
        <c:noMultiLvlLbl val="0"/>
      </c:catAx>
      <c:valAx>
        <c:axId val="2005068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0506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Sheet1!$B$4</c:f>
              <c:strCache>
                <c:ptCount val="1"/>
                <c:pt idx="0">
                  <c:v>Воопшто не е применливо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Sheet1!$C$4:$E$4</c:f>
              <c:numCache>
                <c:formatCode>0</c:formatCode>
                <c:ptCount val="3"/>
                <c:pt idx="0">
                  <c:v>5.3</c:v>
                </c:pt>
                <c:pt idx="1">
                  <c:v>3.7</c:v>
                </c:pt>
                <c:pt idx="2">
                  <c:v>0</c:v>
                </c:pt>
              </c:numCache>
            </c:numRef>
          </c:val>
          <c:extLst>
            <c:ext xmlns:c16="http://schemas.microsoft.com/office/drawing/2014/chart" uri="{C3380CC4-5D6E-409C-BE32-E72D297353CC}">
              <c16:uniqueId val="{00000000-7BC0-4344-8996-F7D30046525D}"/>
            </c:ext>
          </c:extLst>
        </c:ser>
        <c:ser>
          <c:idx val="1"/>
          <c:order val="1"/>
          <c:tx>
            <c:strRef>
              <c:f>Sheet1!$B$5</c:f>
              <c:strCache>
                <c:ptCount val="1"/>
                <c:pt idx="0">
                  <c:v>Делумно не е применливо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Sheet1!$C$5:$E$5</c:f>
              <c:numCache>
                <c:formatCode>0</c:formatCode>
                <c:ptCount val="3"/>
                <c:pt idx="0">
                  <c:v>9.3000000000000007</c:v>
                </c:pt>
                <c:pt idx="1">
                  <c:v>11.1</c:v>
                </c:pt>
                <c:pt idx="2">
                  <c:v>17.399999999999999</c:v>
                </c:pt>
              </c:numCache>
            </c:numRef>
          </c:val>
          <c:extLst>
            <c:ext xmlns:c16="http://schemas.microsoft.com/office/drawing/2014/chart" uri="{C3380CC4-5D6E-409C-BE32-E72D297353CC}">
              <c16:uniqueId val="{00000001-7BC0-4344-8996-F7D30046525D}"/>
            </c:ext>
          </c:extLst>
        </c:ser>
        <c:ser>
          <c:idx val="2"/>
          <c:order val="2"/>
          <c:tx>
            <c:strRef>
              <c:f>Sheet1!$B$6</c:f>
              <c:strCache>
                <c:ptCount val="1"/>
                <c:pt idx="0">
                  <c:v>Делумно е применливо а делумно не</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Sheet1!$C$6:$E$6</c:f>
              <c:numCache>
                <c:formatCode>0</c:formatCode>
                <c:ptCount val="3"/>
                <c:pt idx="0">
                  <c:v>13.3</c:v>
                </c:pt>
                <c:pt idx="1">
                  <c:v>33.299999999999997</c:v>
                </c:pt>
                <c:pt idx="2">
                  <c:v>8.6999999999999993</c:v>
                </c:pt>
              </c:numCache>
            </c:numRef>
          </c:val>
          <c:extLst>
            <c:ext xmlns:c16="http://schemas.microsoft.com/office/drawing/2014/chart" uri="{C3380CC4-5D6E-409C-BE32-E72D297353CC}">
              <c16:uniqueId val="{00000002-7BC0-4344-8996-F7D30046525D}"/>
            </c:ext>
          </c:extLst>
        </c:ser>
        <c:ser>
          <c:idx val="3"/>
          <c:order val="3"/>
          <c:tx>
            <c:strRef>
              <c:f>Sheet1!$B$7</c:f>
              <c:strCache>
                <c:ptCount val="1"/>
                <c:pt idx="0">
                  <c:v>Донекаде е применливо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Sheet1!$C$7:$E$7</c:f>
              <c:numCache>
                <c:formatCode>0</c:formatCode>
                <c:ptCount val="3"/>
                <c:pt idx="0">
                  <c:v>29.3</c:v>
                </c:pt>
                <c:pt idx="1">
                  <c:v>18.5</c:v>
                </c:pt>
                <c:pt idx="2">
                  <c:v>56.5</c:v>
                </c:pt>
              </c:numCache>
            </c:numRef>
          </c:val>
          <c:extLst>
            <c:ext xmlns:c16="http://schemas.microsoft.com/office/drawing/2014/chart" uri="{C3380CC4-5D6E-409C-BE32-E72D297353CC}">
              <c16:uniqueId val="{00000003-7BC0-4344-8996-F7D30046525D}"/>
            </c:ext>
          </c:extLst>
        </c:ser>
        <c:ser>
          <c:idx val="4"/>
          <c:order val="4"/>
          <c:tx>
            <c:strRef>
              <c:f>Sheet1!$B$8</c:f>
              <c:strCache>
                <c:ptCount val="1"/>
                <c:pt idx="0">
                  <c:v>Совршено е применливо</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Sheet1!$C$8:$E$8</c:f>
              <c:numCache>
                <c:formatCode>0</c:formatCode>
                <c:ptCount val="3"/>
                <c:pt idx="0">
                  <c:v>34.700000000000003</c:v>
                </c:pt>
                <c:pt idx="1">
                  <c:v>29.6</c:v>
                </c:pt>
                <c:pt idx="2">
                  <c:v>8.6999999999999993</c:v>
                </c:pt>
              </c:numCache>
            </c:numRef>
          </c:val>
          <c:extLst>
            <c:ext xmlns:c16="http://schemas.microsoft.com/office/drawing/2014/chart" uri="{C3380CC4-5D6E-409C-BE32-E72D297353CC}">
              <c16:uniqueId val="{00000004-7BC0-4344-8996-F7D30046525D}"/>
            </c:ext>
          </c:extLst>
        </c:ser>
        <c:ser>
          <c:idx val="5"/>
          <c:order val="5"/>
          <c:tx>
            <c:strRef>
              <c:f>Sheet1!$B$9</c:f>
              <c:strCache>
                <c:ptCount val="1"/>
                <c:pt idx="0">
                  <c:v>Одбил/ Не знае</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Sheet1!$C$9:$E$9</c:f>
              <c:numCache>
                <c:formatCode>0</c:formatCode>
                <c:ptCount val="3"/>
                <c:pt idx="0">
                  <c:v>8</c:v>
                </c:pt>
                <c:pt idx="1">
                  <c:v>3.7</c:v>
                </c:pt>
                <c:pt idx="2">
                  <c:v>8.6999999999999993</c:v>
                </c:pt>
              </c:numCache>
            </c:numRef>
          </c:val>
          <c:extLst>
            <c:ext xmlns:c16="http://schemas.microsoft.com/office/drawing/2014/chart" uri="{C3380CC4-5D6E-409C-BE32-E72D297353CC}">
              <c16:uniqueId val="{00000005-7BC0-4344-8996-F7D30046525D}"/>
            </c:ext>
          </c:extLst>
        </c:ser>
        <c:dLbls>
          <c:dLblPos val="outEnd"/>
          <c:showLegendKey val="0"/>
          <c:showVal val="1"/>
          <c:showCatName val="0"/>
          <c:showSerName val="0"/>
          <c:showPercent val="0"/>
          <c:showBubbleSize val="0"/>
        </c:dLbls>
        <c:gapWidth val="219"/>
        <c:axId val="1257709888"/>
        <c:axId val="1257710720"/>
      </c:barChart>
      <c:catAx>
        <c:axId val="12577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10720"/>
        <c:crosses val="autoZero"/>
        <c:auto val="1"/>
        <c:lblAlgn val="ctr"/>
        <c:lblOffset val="100"/>
        <c:noMultiLvlLbl val="0"/>
      </c:catAx>
      <c:valAx>
        <c:axId val="125771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0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Sheet1!$B$4</c:f>
              <c:strCache>
                <c:ptCount val="1"/>
                <c:pt idx="0">
                  <c:v>Воопшто не е применливо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Sheet1!$C$4:$E$4</c:f>
              <c:numCache>
                <c:formatCode>0</c:formatCode>
                <c:ptCount val="3"/>
                <c:pt idx="0">
                  <c:v>47.4</c:v>
                </c:pt>
                <c:pt idx="1">
                  <c:v>48.1</c:v>
                </c:pt>
                <c:pt idx="2">
                  <c:v>21.7</c:v>
                </c:pt>
              </c:numCache>
            </c:numRef>
          </c:val>
          <c:extLst>
            <c:ext xmlns:c16="http://schemas.microsoft.com/office/drawing/2014/chart" uri="{C3380CC4-5D6E-409C-BE32-E72D297353CC}">
              <c16:uniqueId val="{00000000-CE99-431D-93E6-F39C42E9DF5D}"/>
            </c:ext>
          </c:extLst>
        </c:ser>
        <c:ser>
          <c:idx val="1"/>
          <c:order val="1"/>
          <c:tx>
            <c:strRef>
              <c:f>Sheet1!$B$5</c:f>
              <c:strCache>
                <c:ptCount val="1"/>
                <c:pt idx="0">
                  <c:v>Делумно не е применливо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Sheet1!$C$5:$E$5</c:f>
              <c:numCache>
                <c:formatCode>0</c:formatCode>
                <c:ptCount val="3"/>
                <c:pt idx="0">
                  <c:v>21.1</c:v>
                </c:pt>
                <c:pt idx="1">
                  <c:v>11.1</c:v>
                </c:pt>
                <c:pt idx="2">
                  <c:v>26.1</c:v>
                </c:pt>
              </c:numCache>
            </c:numRef>
          </c:val>
          <c:extLst>
            <c:ext xmlns:c16="http://schemas.microsoft.com/office/drawing/2014/chart" uri="{C3380CC4-5D6E-409C-BE32-E72D297353CC}">
              <c16:uniqueId val="{00000001-CE99-431D-93E6-F39C42E9DF5D}"/>
            </c:ext>
          </c:extLst>
        </c:ser>
        <c:ser>
          <c:idx val="2"/>
          <c:order val="2"/>
          <c:tx>
            <c:strRef>
              <c:f>Sheet1!$B$6</c:f>
              <c:strCache>
                <c:ptCount val="1"/>
                <c:pt idx="0">
                  <c:v>Делумно е применливо а делумно не</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Sheet1!$C$6:$E$6</c:f>
              <c:numCache>
                <c:formatCode>0</c:formatCode>
                <c:ptCount val="3"/>
                <c:pt idx="0">
                  <c:v>14.5</c:v>
                </c:pt>
                <c:pt idx="1">
                  <c:v>11.1</c:v>
                </c:pt>
                <c:pt idx="2">
                  <c:v>30.4</c:v>
                </c:pt>
              </c:numCache>
            </c:numRef>
          </c:val>
          <c:extLst>
            <c:ext xmlns:c16="http://schemas.microsoft.com/office/drawing/2014/chart" uri="{C3380CC4-5D6E-409C-BE32-E72D297353CC}">
              <c16:uniqueId val="{00000002-CE99-431D-93E6-F39C42E9DF5D}"/>
            </c:ext>
          </c:extLst>
        </c:ser>
        <c:ser>
          <c:idx val="3"/>
          <c:order val="3"/>
          <c:tx>
            <c:strRef>
              <c:f>Sheet1!$B$7</c:f>
              <c:strCache>
                <c:ptCount val="1"/>
                <c:pt idx="0">
                  <c:v>Донекаде е применливо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Sheet1!$C$7:$E$7</c:f>
              <c:numCache>
                <c:formatCode>0</c:formatCode>
                <c:ptCount val="3"/>
                <c:pt idx="0">
                  <c:v>7.9</c:v>
                </c:pt>
                <c:pt idx="1">
                  <c:v>25.9</c:v>
                </c:pt>
                <c:pt idx="2">
                  <c:v>13</c:v>
                </c:pt>
              </c:numCache>
            </c:numRef>
          </c:val>
          <c:extLst>
            <c:ext xmlns:c16="http://schemas.microsoft.com/office/drawing/2014/chart" uri="{C3380CC4-5D6E-409C-BE32-E72D297353CC}">
              <c16:uniqueId val="{00000003-CE99-431D-93E6-F39C42E9DF5D}"/>
            </c:ext>
          </c:extLst>
        </c:ser>
        <c:ser>
          <c:idx val="4"/>
          <c:order val="4"/>
          <c:tx>
            <c:strRef>
              <c:f>Sheet1!$B$8</c:f>
              <c:strCache>
                <c:ptCount val="1"/>
                <c:pt idx="0">
                  <c:v>Совршено е применливо</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Sheet1!$C$8:$E$8</c:f>
              <c:numCache>
                <c:formatCode>0</c:formatCode>
                <c:ptCount val="3"/>
                <c:pt idx="0">
                  <c:v>3.9</c:v>
                </c:pt>
                <c:pt idx="1">
                  <c:v>3.7</c:v>
                </c:pt>
                <c:pt idx="2">
                  <c:v>8.6999999999999993</c:v>
                </c:pt>
              </c:numCache>
            </c:numRef>
          </c:val>
          <c:extLst>
            <c:ext xmlns:c16="http://schemas.microsoft.com/office/drawing/2014/chart" uri="{C3380CC4-5D6E-409C-BE32-E72D297353CC}">
              <c16:uniqueId val="{00000004-CE99-431D-93E6-F39C42E9DF5D}"/>
            </c:ext>
          </c:extLst>
        </c:ser>
        <c:ser>
          <c:idx val="5"/>
          <c:order val="5"/>
          <c:tx>
            <c:strRef>
              <c:f>Sheet1!$B$9</c:f>
              <c:strCache>
                <c:ptCount val="1"/>
                <c:pt idx="0">
                  <c:v>Одбил/ Не знае</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2"/>
                <c:pt idx="0">
                  <c:v>Лица со инвалидитет</c:v>
                </c:pt>
                <c:pt idx="1">
                  <c:v>Семејства со самохран родител</c:v>
                </c:pt>
              </c:strCache>
            </c:strRef>
          </c:cat>
          <c:val>
            <c:numRef>
              <c:f>Sheet1!$C$9:$E$9</c:f>
              <c:numCache>
                <c:formatCode>0</c:formatCode>
                <c:ptCount val="3"/>
                <c:pt idx="0">
                  <c:v>5.3</c:v>
                </c:pt>
                <c:pt idx="1">
                  <c:v>0</c:v>
                </c:pt>
                <c:pt idx="2">
                  <c:v>0</c:v>
                </c:pt>
              </c:numCache>
            </c:numRef>
          </c:val>
          <c:extLst>
            <c:ext xmlns:c16="http://schemas.microsoft.com/office/drawing/2014/chart" uri="{C3380CC4-5D6E-409C-BE32-E72D297353CC}">
              <c16:uniqueId val="{00000005-CE99-431D-93E6-F39C42E9DF5D}"/>
            </c:ext>
          </c:extLst>
        </c:ser>
        <c:dLbls>
          <c:dLblPos val="outEnd"/>
          <c:showLegendKey val="0"/>
          <c:showVal val="1"/>
          <c:showCatName val="0"/>
          <c:showSerName val="0"/>
          <c:showPercent val="0"/>
          <c:showBubbleSize val="0"/>
        </c:dLbls>
        <c:gapWidth val="219"/>
        <c:axId val="1257709888"/>
        <c:axId val="1257710720"/>
      </c:barChart>
      <c:catAx>
        <c:axId val="12577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10720"/>
        <c:crosses val="autoZero"/>
        <c:auto val="1"/>
        <c:lblAlgn val="ctr"/>
        <c:lblOffset val="100"/>
        <c:noMultiLvlLbl val="0"/>
      </c:catAx>
      <c:valAx>
        <c:axId val="125771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5770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c:f>
              <c:strCache>
                <c:ptCount val="1"/>
                <c:pt idx="0">
                  <c:v>Целосна недоверба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 кабинет на министри</c:v>
                </c:pt>
                <c:pt idx="2">
                  <c:v>регионална влада </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Странски инвеститори</c:v>
                </c:pt>
                <c:pt idx="11">
                  <c:v>Невладини</c:v>
                </c:pt>
              </c:strCache>
            </c:strRef>
          </c:cat>
          <c:val>
            <c:numRef>
              <c:f>Sheet1!$C$4:$N$4</c:f>
              <c:numCache>
                <c:formatCode>0</c:formatCode>
                <c:ptCount val="12"/>
                <c:pt idx="0">
                  <c:v>15.8</c:v>
                </c:pt>
                <c:pt idx="1">
                  <c:v>19.7</c:v>
                </c:pt>
                <c:pt idx="2">
                  <c:v>19.7</c:v>
                </c:pt>
                <c:pt idx="3">
                  <c:v>19.7</c:v>
                </c:pt>
                <c:pt idx="4">
                  <c:v>19.7</c:v>
                </c:pt>
                <c:pt idx="5">
                  <c:v>19.7</c:v>
                </c:pt>
                <c:pt idx="6">
                  <c:v>7.9</c:v>
                </c:pt>
                <c:pt idx="7">
                  <c:v>11.8</c:v>
                </c:pt>
                <c:pt idx="8">
                  <c:v>7.9</c:v>
                </c:pt>
                <c:pt idx="9">
                  <c:v>9.1999999999999993</c:v>
                </c:pt>
                <c:pt idx="10">
                  <c:v>9.1999999999999993</c:v>
                </c:pt>
                <c:pt idx="11">
                  <c:v>9.1999999999999993</c:v>
                </c:pt>
              </c:numCache>
            </c:numRef>
          </c:val>
          <c:extLst>
            <c:ext xmlns:c16="http://schemas.microsoft.com/office/drawing/2014/chart" uri="{C3380CC4-5D6E-409C-BE32-E72D297353CC}">
              <c16:uniqueId val="{00000000-A6E1-4BA5-A0E4-0223B779EAC4}"/>
            </c:ext>
          </c:extLst>
        </c:ser>
        <c:ser>
          <c:idx val="1"/>
          <c:order val="1"/>
          <c:tx>
            <c:strRef>
              <c:f>Sheet1!$B$5</c:f>
              <c:strCache>
                <c:ptCount val="1"/>
                <c:pt idx="0">
                  <c:v>Одредена недоверба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 кабинет на министри</c:v>
                </c:pt>
                <c:pt idx="2">
                  <c:v>регионална влада </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Странски инвеститори</c:v>
                </c:pt>
                <c:pt idx="11">
                  <c:v>Невладини</c:v>
                </c:pt>
              </c:strCache>
            </c:strRef>
          </c:cat>
          <c:val>
            <c:numRef>
              <c:f>Sheet1!$C$5:$N$5</c:f>
              <c:numCache>
                <c:formatCode>0</c:formatCode>
                <c:ptCount val="12"/>
                <c:pt idx="0">
                  <c:v>17.100000000000001</c:v>
                </c:pt>
                <c:pt idx="1">
                  <c:v>13.2</c:v>
                </c:pt>
                <c:pt idx="2">
                  <c:v>15.8</c:v>
                </c:pt>
                <c:pt idx="3">
                  <c:v>22.4</c:v>
                </c:pt>
                <c:pt idx="4">
                  <c:v>17.100000000000001</c:v>
                </c:pt>
                <c:pt idx="5">
                  <c:v>22.4</c:v>
                </c:pt>
                <c:pt idx="6">
                  <c:v>1.3</c:v>
                </c:pt>
                <c:pt idx="7">
                  <c:v>3.9</c:v>
                </c:pt>
                <c:pt idx="8">
                  <c:v>10.5</c:v>
                </c:pt>
                <c:pt idx="9">
                  <c:v>5.3</c:v>
                </c:pt>
                <c:pt idx="10">
                  <c:v>7.9</c:v>
                </c:pt>
                <c:pt idx="11">
                  <c:v>19.7</c:v>
                </c:pt>
              </c:numCache>
            </c:numRef>
          </c:val>
          <c:extLst>
            <c:ext xmlns:c16="http://schemas.microsoft.com/office/drawing/2014/chart" uri="{C3380CC4-5D6E-409C-BE32-E72D297353CC}">
              <c16:uniqueId val="{00000001-A6E1-4BA5-A0E4-0223B779EAC4}"/>
            </c:ext>
          </c:extLst>
        </c:ser>
        <c:ser>
          <c:idx val="2"/>
          <c:order val="2"/>
          <c:tx>
            <c:strRef>
              <c:f>Sheet1!$B$6</c:f>
              <c:strCache>
                <c:ptCount val="1"/>
                <c:pt idx="0">
                  <c:v>Ниту доверба ниту недоверба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 кабинет на министри</c:v>
                </c:pt>
                <c:pt idx="2">
                  <c:v>регионална влада </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Странски инвеститори</c:v>
                </c:pt>
                <c:pt idx="11">
                  <c:v>Невладини</c:v>
                </c:pt>
              </c:strCache>
            </c:strRef>
          </c:cat>
          <c:val>
            <c:numRef>
              <c:f>Sheet1!$C$6:$N$6</c:f>
              <c:numCache>
                <c:formatCode>0</c:formatCode>
                <c:ptCount val="12"/>
                <c:pt idx="0">
                  <c:v>18.399999999999999</c:v>
                </c:pt>
                <c:pt idx="1">
                  <c:v>19.7</c:v>
                </c:pt>
                <c:pt idx="2">
                  <c:v>15.8</c:v>
                </c:pt>
                <c:pt idx="3">
                  <c:v>18.399999999999999</c:v>
                </c:pt>
                <c:pt idx="4">
                  <c:v>31.6</c:v>
                </c:pt>
                <c:pt idx="5">
                  <c:v>18.399999999999999</c:v>
                </c:pt>
                <c:pt idx="6">
                  <c:v>9.1999999999999993</c:v>
                </c:pt>
                <c:pt idx="7">
                  <c:v>10.5</c:v>
                </c:pt>
                <c:pt idx="8">
                  <c:v>17.100000000000001</c:v>
                </c:pt>
                <c:pt idx="9">
                  <c:v>25</c:v>
                </c:pt>
                <c:pt idx="10">
                  <c:v>18.399999999999999</c:v>
                </c:pt>
                <c:pt idx="11">
                  <c:v>31.6</c:v>
                </c:pt>
              </c:numCache>
            </c:numRef>
          </c:val>
          <c:extLst>
            <c:ext xmlns:c16="http://schemas.microsoft.com/office/drawing/2014/chart" uri="{C3380CC4-5D6E-409C-BE32-E72D297353CC}">
              <c16:uniqueId val="{00000002-A6E1-4BA5-A0E4-0223B779EAC4}"/>
            </c:ext>
          </c:extLst>
        </c:ser>
        <c:ser>
          <c:idx val="3"/>
          <c:order val="3"/>
          <c:tx>
            <c:strRef>
              <c:f>Sheet1!$B$7</c:f>
              <c:strCache>
                <c:ptCount val="1"/>
                <c:pt idx="0">
                  <c:v>Донекаде доверба</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 кабинет на министри</c:v>
                </c:pt>
                <c:pt idx="2">
                  <c:v>регионална влада </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Странски инвеститори</c:v>
                </c:pt>
                <c:pt idx="11">
                  <c:v>Невладини</c:v>
                </c:pt>
              </c:strCache>
            </c:strRef>
          </c:cat>
          <c:val>
            <c:numRef>
              <c:f>Sheet1!$C$7:$N$7</c:f>
              <c:numCache>
                <c:formatCode>0</c:formatCode>
                <c:ptCount val="12"/>
                <c:pt idx="0">
                  <c:v>26.3</c:v>
                </c:pt>
                <c:pt idx="1">
                  <c:v>27.6</c:v>
                </c:pt>
                <c:pt idx="2">
                  <c:v>28.9</c:v>
                </c:pt>
                <c:pt idx="3">
                  <c:v>21.1</c:v>
                </c:pt>
                <c:pt idx="4">
                  <c:v>13.2</c:v>
                </c:pt>
                <c:pt idx="5">
                  <c:v>21.1</c:v>
                </c:pt>
                <c:pt idx="6">
                  <c:v>26.3</c:v>
                </c:pt>
                <c:pt idx="7">
                  <c:v>43.4</c:v>
                </c:pt>
                <c:pt idx="8">
                  <c:v>43.4</c:v>
                </c:pt>
                <c:pt idx="9">
                  <c:v>19.7</c:v>
                </c:pt>
                <c:pt idx="10">
                  <c:v>25</c:v>
                </c:pt>
                <c:pt idx="11">
                  <c:v>5.3</c:v>
                </c:pt>
              </c:numCache>
            </c:numRef>
          </c:val>
          <c:extLst>
            <c:ext xmlns:c16="http://schemas.microsoft.com/office/drawing/2014/chart" uri="{C3380CC4-5D6E-409C-BE32-E72D297353CC}">
              <c16:uniqueId val="{00000003-A6E1-4BA5-A0E4-0223B779EAC4}"/>
            </c:ext>
          </c:extLst>
        </c:ser>
        <c:ser>
          <c:idx val="4"/>
          <c:order val="4"/>
          <c:tx>
            <c:strRef>
              <c:f>Sheet1!$B$8</c:f>
              <c:strCache>
                <c:ptCount val="1"/>
                <c:pt idx="0">
                  <c:v>Целосна доверба</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 кабинет на министри</c:v>
                </c:pt>
                <c:pt idx="2">
                  <c:v>регионална влада </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Странски инвеститори</c:v>
                </c:pt>
                <c:pt idx="11">
                  <c:v>Невладини</c:v>
                </c:pt>
              </c:strCache>
            </c:strRef>
          </c:cat>
          <c:val>
            <c:numRef>
              <c:f>Sheet1!$C$8:$N$8</c:f>
              <c:numCache>
                <c:formatCode>0</c:formatCode>
                <c:ptCount val="12"/>
                <c:pt idx="0">
                  <c:v>7.9</c:v>
                </c:pt>
                <c:pt idx="1">
                  <c:v>3.9</c:v>
                </c:pt>
                <c:pt idx="2">
                  <c:v>3.9</c:v>
                </c:pt>
                <c:pt idx="3">
                  <c:v>1.3</c:v>
                </c:pt>
                <c:pt idx="4">
                  <c:v>1.3</c:v>
                </c:pt>
                <c:pt idx="5">
                  <c:v>1.3</c:v>
                </c:pt>
                <c:pt idx="6">
                  <c:v>26.3</c:v>
                </c:pt>
                <c:pt idx="7">
                  <c:v>17.100000000000001</c:v>
                </c:pt>
                <c:pt idx="8">
                  <c:v>7.9</c:v>
                </c:pt>
                <c:pt idx="9">
                  <c:v>7.9</c:v>
                </c:pt>
                <c:pt idx="10">
                  <c:v>10.5</c:v>
                </c:pt>
                <c:pt idx="11">
                  <c:v>1.3</c:v>
                </c:pt>
              </c:numCache>
            </c:numRef>
          </c:val>
          <c:extLst>
            <c:ext xmlns:c16="http://schemas.microsoft.com/office/drawing/2014/chart" uri="{C3380CC4-5D6E-409C-BE32-E72D297353CC}">
              <c16:uniqueId val="{00000004-A6E1-4BA5-A0E4-0223B779EAC4}"/>
            </c:ext>
          </c:extLst>
        </c:ser>
        <c:ser>
          <c:idx val="5"/>
          <c:order val="5"/>
          <c:tx>
            <c:strRef>
              <c:f>Sheet1!$B$9</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 кабинет на министри</c:v>
                </c:pt>
                <c:pt idx="2">
                  <c:v>регионална влада </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Странски инвеститори</c:v>
                </c:pt>
                <c:pt idx="11">
                  <c:v>Невладини</c:v>
                </c:pt>
              </c:strCache>
            </c:strRef>
          </c:cat>
          <c:val>
            <c:numRef>
              <c:f>Sheet1!$C$9:$N$9</c:f>
              <c:numCache>
                <c:formatCode>0</c:formatCode>
                <c:ptCount val="12"/>
                <c:pt idx="0">
                  <c:v>14.5</c:v>
                </c:pt>
                <c:pt idx="1">
                  <c:v>15.8</c:v>
                </c:pt>
                <c:pt idx="2">
                  <c:v>15.8</c:v>
                </c:pt>
                <c:pt idx="3">
                  <c:v>17.100000000000001</c:v>
                </c:pt>
                <c:pt idx="4">
                  <c:v>17.100000000000001</c:v>
                </c:pt>
                <c:pt idx="5">
                  <c:v>17.100000000000001</c:v>
                </c:pt>
                <c:pt idx="6">
                  <c:v>28.9</c:v>
                </c:pt>
                <c:pt idx="7">
                  <c:v>13.2</c:v>
                </c:pt>
                <c:pt idx="8">
                  <c:v>13.2</c:v>
                </c:pt>
                <c:pt idx="9">
                  <c:v>32.9</c:v>
                </c:pt>
                <c:pt idx="10">
                  <c:v>28.9</c:v>
                </c:pt>
                <c:pt idx="11">
                  <c:v>32.9</c:v>
                </c:pt>
              </c:numCache>
            </c:numRef>
          </c:val>
          <c:extLst>
            <c:ext xmlns:c16="http://schemas.microsoft.com/office/drawing/2014/chart" uri="{C3380CC4-5D6E-409C-BE32-E72D297353CC}">
              <c16:uniqueId val="{00000005-A6E1-4BA5-A0E4-0223B779EAC4}"/>
            </c:ext>
          </c:extLst>
        </c:ser>
        <c:dLbls>
          <c:dLblPos val="ctr"/>
          <c:showLegendKey val="0"/>
          <c:showVal val="1"/>
          <c:showCatName val="0"/>
          <c:showSerName val="0"/>
          <c:showPercent val="0"/>
          <c:showBubbleSize val="0"/>
        </c:dLbls>
        <c:gapWidth val="50"/>
        <c:overlap val="100"/>
        <c:axId val="1242465168"/>
        <c:axId val="1242463088"/>
      </c:barChart>
      <c:catAx>
        <c:axId val="124246516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42463088"/>
        <c:crosses val="autoZero"/>
        <c:auto val="1"/>
        <c:lblAlgn val="ctr"/>
        <c:lblOffset val="100"/>
        <c:noMultiLvlLbl val="0"/>
      </c:catAx>
      <c:valAx>
        <c:axId val="1242463088"/>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4246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c:f>
              <c:strCache>
                <c:ptCount val="1"/>
                <c:pt idx="0">
                  <c:v>Целосна недоверба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Sheet1!$C$4:$N$4</c:f>
              <c:numCache>
                <c:formatCode>0</c:formatCode>
                <c:ptCount val="12"/>
                <c:pt idx="0">
                  <c:v>22</c:v>
                </c:pt>
                <c:pt idx="1">
                  <c:v>22</c:v>
                </c:pt>
                <c:pt idx="2">
                  <c:v>26</c:v>
                </c:pt>
                <c:pt idx="3">
                  <c:v>19</c:v>
                </c:pt>
                <c:pt idx="4">
                  <c:v>26</c:v>
                </c:pt>
                <c:pt idx="5">
                  <c:v>26</c:v>
                </c:pt>
                <c:pt idx="6">
                  <c:v>15</c:v>
                </c:pt>
                <c:pt idx="7">
                  <c:v>15</c:v>
                </c:pt>
                <c:pt idx="8">
                  <c:v>11</c:v>
                </c:pt>
                <c:pt idx="9">
                  <c:v>15</c:v>
                </c:pt>
                <c:pt idx="10">
                  <c:v>7</c:v>
                </c:pt>
                <c:pt idx="11">
                  <c:v>11</c:v>
                </c:pt>
              </c:numCache>
            </c:numRef>
          </c:val>
          <c:extLst>
            <c:ext xmlns:c16="http://schemas.microsoft.com/office/drawing/2014/chart" uri="{C3380CC4-5D6E-409C-BE32-E72D297353CC}">
              <c16:uniqueId val="{00000000-A6E1-4BA5-A0E4-0223B779EAC4}"/>
            </c:ext>
          </c:extLst>
        </c:ser>
        <c:ser>
          <c:idx val="1"/>
          <c:order val="1"/>
          <c:tx>
            <c:strRef>
              <c:f>Sheet1!$B$5</c:f>
              <c:strCache>
                <c:ptCount val="1"/>
                <c:pt idx="0">
                  <c:v>Одредена недоверба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Sheet1!$C$5:$N$5</c:f>
              <c:numCache>
                <c:formatCode>0</c:formatCode>
                <c:ptCount val="12"/>
                <c:pt idx="0">
                  <c:v>15</c:v>
                </c:pt>
                <c:pt idx="1">
                  <c:v>22</c:v>
                </c:pt>
                <c:pt idx="2">
                  <c:v>19</c:v>
                </c:pt>
                <c:pt idx="3">
                  <c:v>15</c:v>
                </c:pt>
                <c:pt idx="4">
                  <c:v>22</c:v>
                </c:pt>
                <c:pt idx="5">
                  <c:v>22</c:v>
                </c:pt>
                <c:pt idx="6">
                  <c:v>0</c:v>
                </c:pt>
                <c:pt idx="7">
                  <c:v>7</c:v>
                </c:pt>
                <c:pt idx="8">
                  <c:v>0</c:v>
                </c:pt>
                <c:pt idx="9">
                  <c:v>4</c:v>
                </c:pt>
                <c:pt idx="10">
                  <c:v>4</c:v>
                </c:pt>
                <c:pt idx="11">
                  <c:v>19</c:v>
                </c:pt>
              </c:numCache>
            </c:numRef>
          </c:val>
          <c:extLst>
            <c:ext xmlns:c16="http://schemas.microsoft.com/office/drawing/2014/chart" uri="{C3380CC4-5D6E-409C-BE32-E72D297353CC}">
              <c16:uniqueId val="{00000001-A6E1-4BA5-A0E4-0223B779EAC4}"/>
            </c:ext>
          </c:extLst>
        </c:ser>
        <c:ser>
          <c:idx val="2"/>
          <c:order val="2"/>
          <c:tx>
            <c:strRef>
              <c:f>Sheet1!$B$6</c:f>
              <c:strCache>
                <c:ptCount val="1"/>
                <c:pt idx="0">
                  <c:v>Ниту доверба ниту недоверба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Sheet1!$C$6:$N$6</c:f>
              <c:numCache>
                <c:formatCode>0</c:formatCode>
                <c:ptCount val="12"/>
                <c:pt idx="0">
                  <c:v>19</c:v>
                </c:pt>
                <c:pt idx="1">
                  <c:v>11</c:v>
                </c:pt>
                <c:pt idx="2">
                  <c:v>15</c:v>
                </c:pt>
                <c:pt idx="3">
                  <c:v>22</c:v>
                </c:pt>
                <c:pt idx="4">
                  <c:v>22</c:v>
                </c:pt>
                <c:pt idx="5">
                  <c:v>15</c:v>
                </c:pt>
                <c:pt idx="6">
                  <c:v>15</c:v>
                </c:pt>
                <c:pt idx="7">
                  <c:v>22</c:v>
                </c:pt>
                <c:pt idx="8">
                  <c:v>22</c:v>
                </c:pt>
                <c:pt idx="9">
                  <c:v>44</c:v>
                </c:pt>
                <c:pt idx="10">
                  <c:v>37</c:v>
                </c:pt>
                <c:pt idx="11">
                  <c:v>33</c:v>
                </c:pt>
              </c:numCache>
            </c:numRef>
          </c:val>
          <c:extLst>
            <c:ext xmlns:c16="http://schemas.microsoft.com/office/drawing/2014/chart" uri="{C3380CC4-5D6E-409C-BE32-E72D297353CC}">
              <c16:uniqueId val="{00000002-A6E1-4BA5-A0E4-0223B779EAC4}"/>
            </c:ext>
          </c:extLst>
        </c:ser>
        <c:ser>
          <c:idx val="3"/>
          <c:order val="3"/>
          <c:tx>
            <c:strRef>
              <c:f>Sheet1!$B$7</c:f>
              <c:strCache>
                <c:ptCount val="1"/>
                <c:pt idx="0">
                  <c:v>Донекаде доверба</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Sheet1!$C$7:$N$7</c:f>
              <c:numCache>
                <c:formatCode>0</c:formatCode>
                <c:ptCount val="12"/>
                <c:pt idx="0">
                  <c:v>4</c:v>
                </c:pt>
                <c:pt idx="1">
                  <c:v>19</c:v>
                </c:pt>
                <c:pt idx="2">
                  <c:v>15</c:v>
                </c:pt>
                <c:pt idx="3">
                  <c:v>15</c:v>
                </c:pt>
                <c:pt idx="4">
                  <c:v>4</c:v>
                </c:pt>
                <c:pt idx="5">
                  <c:v>11</c:v>
                </c:pt>
                <c:pt idx="6">
                  <c:v>30</c:v>
                </c:pt>
                <c:pt idx="7">
                  <c:v>19</c:v>
                </c:pt>
                <c:pt idx="8">
                  <c:v>45</c:v>
                </c:pt>
                <c:pt idx="9">
                  <c:v>8</c:v>
                </c:pt>
                <c:pt idx="10">
                  <c:v>19</c:v>
                </c:pt>
                <c:pt idx="11">
                  <c:v>8</c:v>
                </c:pt>
              </c:numCache>
            </c:numRef>
          </c:val>
          <c:extLst>
            <c:ext xmlns:c16="http://schemas.microsoft.com/office/drawing/2014/chart" uri="{C3380CC4-5D6E-409C-BE32-E72D297353CC}">
              <c16:uniqueId val="{00000003-A6E1-4BA5-A0E4-0223B779EAC4}"/>
            </c:ext>
          </c:extLst>
        </c:ser>
        <c:ser>
          <c:idx val="4"/>
          <c:order val="4"/>
          <c:tx>
            <c:strRef>
              <c:f>Sheet1!$B$8</c:f>
              <c:strCache>
                <c:ptCount val="1"/>
                <c:pt idx="0">
                  <c:v>Целосна доверба</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Sheet1!$C$8:$N$8</c:f>
              <c:numCache>
                <c:formatCode>0</c:formatCode>
                <c:ptCount val="12"/>
                <c:pt idx="0">
                  <c:v>18</c:v>
                </c:pt>
                <c:pt idx="1">
                  <c:v>0</c:v>
                </c:pt>
                <c:pt idx="2">
                  <c:v>0</c:v>
                </c:pt>
                <c:pt idx="3">
                  <c:v>4</c:v>
                </c:pt>
                <c:pt idx="4">
                  <c:v>5</c:v>
                </c:pt>
                <c:pt idx="5">
                  <c:v>4</c:v>
                </c:pt>
                <c:pt idx="6">
                  <c:v>7</c:v>
                </c:pt>
                <c:pt idx="7">
                  <c:v>22</c:v>
                </c:pt>
                <c:pt idx="8">
                  <c:v>7</c:v>
                </c:pt>
                <c:pt idx="9">
                  <c:v>4</c:v>
                </c:pt>
                <c:pt idx="10">
                  <c:v>15</c:v>
                </c:pt>
                <c:pt idx="11">
                  <c:v>0</c:v>
                </c:pt>
              </c:numCache>
            </c:numRef>
          </c:val>
          <c:extLst>
            <c:ext xmlns:c16="http://schemas.microsoft.com/office/drawing/2014/chart" uri="{C3380CC4-5D6E-409C-BE32-E72D297353CC}">
              <c16:uniqueId val="{00000004-A6E1-4BA5-A0E4-0223B779EAC4}"/>
            </c:ext>
          </c:extLst>
        </c:ser>
        <c:ser>
          <c:idx val="5"/>
          <c:order val="5"/>
          <c:tx>
            <c:strRef>
              <c:f>Sheet1!$B$9</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Sheet1!$C$9:$N$9</c:f>
              <c:numCache>
                <c:formatCode>0</c:formatCode>
                <c:ptCount val="12"/>
                <c:pt idx="0">
                  <c:v>22</c:v>
                </c:pt>
                <c:pt idx="1">
                  <c:v>26</c:v>
                </c:pt>
                <c:pt idx="2">
                  <c:v>26</c:v>
                </c:pt>
                <c:pt idx="3">
                  <c:v>26</c:v>
                </c:pt>
                <c:pt idx="4">
                  <c:v>22</c:v>
                </c:pt>
                <c:pt idx="5">
                  <c:v>22</c:v>
                </c:pt>
                <c:pt idx="6">
                  <c:v>33</c:v>
                </c:pt>
                <c:pt idx="7">
                  <c:v>15</c:v>
                </c:pt>
                <c:pt idx="8">
                  <c:v>15</c:v>
                </c:pt>
                <c:pt idx="9">
                  <c:v>26</c:v>
                </c:pt>
                <c:pt idx="10">
                  <c:v>19</c:v>
                </c:pt>
                <c:pt idx="11">
                  <c:v>30</c:v>
                </c:pt>
              </c:numCache>
            </c:numRef>
          </c:val>
          <c:extLst>
            <c:ext xmlns:c16="http://schemas.microsoft.com/office/drawing/2014/chart" uri="{C3380CC4-5D6E-409C-BE32-E72D297353CC}">
              <c16:uniqueId val="{00000005-A6E1-4BA5-A0E4-0223B779EAC4}"/>
            </c:ext>
          </c:extLst>
        </c:ser>
        <c:dLbls>
          <c:dLblPos val="ctr"/>
          <c:showLegendKey val="0"/>
          <c:showVal val="1"/>
          <c:showCatName val="0"/>
          <c:showSerName val="0"/>
          <c:showPercent val="0"/>
          <c:showBubbleSize val="0"/>
        </c:dLbls>
        <c:gapWidth val="50"/>
        <c:overlap val="100"/>
        <c:axId val="1242465168"/>
        <c:axId val="1242463088"/>
      </c:barChart>
      <c:catAx>
        <c:axId val="124246516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42463088"/>
        <c:crosses val="autoZero"/>
        <c:auto val="1"/>
        <c:lblAlgn val="ctr"/>
        <c:lblOffset val="100"/>
        <c:noMultiLvlLbl val="0"/>
      </c:catAx>
      <c:valAx>
        <c:axId val="1242463088"/>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4246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c:f>
              <c:strCache>
                <c:ptCount val="1"/>
                <c:pt idx="0">
                  <c:v>Целосна недоверба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Sheet1!$C$4:$N$4</c:f>
              <c:numCache>
                <c:formatCode>0</c:formatCode>
                <c:ptCount val="12"/>
                <c:pt idx="0">
                  <c:v>9</c:v>
                </c:pt>
                <c:pt idx="1">
                  <c:v>13</c:v>
                </c:pt>
                <c:pt idx="2">
                  <c:v>17</c:v>
                </c:pt>
                <c:pt idx="3">
                  <c:v>13</c:v>
                </c:pt>
                <c:pt idx="4">
                  <c:v>13</c:v>
                </c:pt>
                <c:pt idx="5">
                  <c:v>13</c:v>
                </c:pt>
                <c:pt idx="6">
                  <c:v>4</c:v>
                </c:pt>
                <c:pt idx="7">
                  <c:v>4</c:v>
                </c:pt>
                <c:pt idx="8">
                  <c:v>4</c:v>
                </c:pt>
                <c:pt idx="9">
                  <c:v>17</c:v>
                </c:pt>
                <c:pt idx="10">
                  <c:v>4</c:v>
                </c:pt>
                <c:pt idx="11">
                  <c:v>4</c:v>
                </c:pt>
              </c:numCache>
            </c:numRef>
          </c:val>
          <c:extLst>
            <c:ext xmlns:c16="http://schemas.microsoft.com/office/drawing/2014/chart" uri="{C3380CC4-5D6E-409C-BE32-E72D297353CC}">
              <c16:uniqueId val="{00000000-A6E1-4BA5-A0E4-0223B779EAC4}"/>
            </c:ext>
          </c:extLst>
        </c:ser>
        <c:ser>
          <c:idx val="1"/>
          <c:order val="1"/>
          <c:tx>
            <c:strRef>
              <c:f>Sheet1!$B$5</c:f>
              <c:strCache>
                <c:ptCount val="1"/>
                <c:pt idx="0">
                  <c:v>Одредена недоверба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Sheet1!$C$5:$N$5</c:f>
              <c:numCache>
                <c:formatCode>0</c:formatCode>
                <c:ptCount val="12"/>
                <c:pt idx="0">
                  <c:v>17</c:v>
                </c:pt>
                <c:pt idx="1">
                  <c:v>26</c:v>
                </c:pt>
                <c:pt idx="2">
                  <c:v>35</c:v>
                </c:pt>
                <c:pt idx="3">
                  <c:v>35</c:v>
                </c:pt>
                <c:pt idx="4">
                  <c:v>26</c:v>
                </c:pt>
                <c:pt idx="5">
                  <c:v>26</c:v>
                </c:pt>
                <c:pt idx="6">
                  <c:v>5</c:v>
                </c:pt>
                <c:pt idx="7">
                  <c:v>9</c:v>
                </c:pt>
                <c:pt idx="8">
                  <c:v>39</c:v>
                </c:pt>
                <c:pt idx="9">
                  <c:v>26</c:v>
                </c:pt>
                <c:pt idx="10">
                  <c:v>13</c:v>
                </c:pt>
                <c:pt idx="11">
                  <c:v>22</c:v>
                </c:pt>
              </c:numCache>
            </c:numRef>
          </c:val>
          <c:extLst>
            <c:ext xmlns:c16="http://schemas.microsoft.com/office/drawing/2014/chart" uri="{C3380CC4-5D6E-409C-BE32-E72D297353CC}">
              <c16:uniqueId val="{00000001-A6E1-4BA5-A0E4-0223B779EAC4}"/>
            </c:ext>
          </c:extLst>
        </c:ser>
        <c:ser>
          <c:idx val="2"/>
          <c:order val="2"/>
          <c:tx>
            <c:strRef>
              <c:f>Sheet1!$B$6</c:f>
              <c:strCache>
                <c:ptCount val="1"/>
                <c:pt idx="0">
                  <c:v>Ниту доверба ниту недоверба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Sheet1!$C$6:$N$6</c:f>
              <c:numCache>
                <c:formatCode>0</c:formatCode>
                <c:ptCount val="12"/>
                <c:pt idx="0">
                  <c:v>39</c:v>
                </c:pt>
                <c:pt idx="1">
                  <c:v>26</c:v>
                </c:pt>
                <c:pt idx="2">
                  <c:v>17</c:v>
                </c:pt>
                <c:pt idx="3">
                  <c:v>22</c:v>
                </c:pt>
                <c:pt idx="4">
                  <c:v>35</c:v>
                </c:pt>
                <c:pt idx="5">
                  <c:v>30</c:v>
                </c:pt>
                <c:pt idx="6">
                  <c:v>13</c:v>
                </c:pt>
                <c:pt idx="7">
                  <c:v>22</c:v>
                </c:pt>
                <c:pt idx="8">
                  <c:v>22</c:v>
                </c:pt>
                <c:pt idx="9">
                  <c:v>22</c:v>
                </c:pt>
                <c:pt idx="10">
                  <c:v>9</c:v>
                </c:pt>
                <c:pt idx="11">
                  <c:v>30</c:v>
                </c:pt>
              </c:numCache>
            </c:numRef>
          </c:val>
          <c:extLst>
            <c:ext xmlns:c16="http://schemas.microsoft.com/office/drawing/2014/chart" uri="{C3380CC4-5D6E-409C-BE32-E72D297353CC}">
              <c16:uniqueId val="{00000002-A6E1-4BA5-A0E4-0223B779EAC4}"/>
            </c:ext>
          </c:extLst>
        </c:ser>
        <c:ser>
          <c:idx val="3"/>
          <c:order val="3"/>
          <c:tx>
            <c:strRef>
              <c:f>Sheet1!$B$7</c:f>
              <c:strCache>
                <c:ptCount val="1"/>
                <c:pt idx="0">
                  <c:v>Донекаде доверба</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Sheet1!$C$7:$N$7</c:f>
              <c:numCache>
                <c:formatCode>0</c:formatCode>
                <c:ptCount val="12"/>
                <c:pt idx="0">
                  <c:v>17</c:v>
                </c:pt>
                <c:pt idx="1">
                  <c:v>27</c:v>
                </c:pt>
                <c:pt idx="2">
                  <c:v>22</c:v>
                </c:pt>
                <c:pt idx="3">
                  <c:v>13</c:v>
                </c:pt>
                <c:pt idx="4">
                  <c:v>22</c:v>
                </c:pt>
                <c:pt idx="5">
                  <c:v>22</c:v>
                </c:pt>
                <c:pt idx="6">
                  <c:v>44</c:v>
                </c:pt>
                <c:pt idx="7">
                  <c:v>44</c:v>
                </c:pt>
                <c:pt idx="8">
                  <c:v>17</c:v>
                </c:pt>
                <c:pt idx="9">
                  <c:v>9</c:v>
                </c:pt>
                <c:pt idx="10">
                  <c:v>22</c:v>
                </c:pt>
                <c:pt idx="11">
                  <c:v>13</c:v>
                </c:pt>
              </c:numCache>
            </c:numRef>
          </c:val>
          <c:extLst>
            <c:ext xmlns:c16="http://schemas.microsoft.com/office/drawing/2014/chart" uri="{C3380CC4-5D6E-409C-BE32-E72D297353CC}">
              <c16:uniqueId val="{00000003-A6E1-4BA5-A0E4-0223B779EAC4}"/>
            </c:ext>
          </c:extLst>
        </c:ser>
        <c:ser>
          <c:idx val="4"/>
          <c:order val="4"/>
          <c:tx>
            <c:strRef>
              <c:f>Sheet1!$B$8</c:f>
              <c:strCache>
                <c:ptCount val="1"/>
                <c:pt idx="0">
                  <c:v>Целосна доверба</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Sheet1!$C$8:$N$8</c:f>
              <c:numCache>
                <c:formatCode>0</c:formatCode>
                <c:ptCount val="12"/>
                <c:pt idx="0">
                  <c:v>13</c:v>
                </c:pt>
                <c:pt idx="1">
                  <c:v>8</c:v>
                </c:pt>
                <c:pt idx="2">
                  <c:v>9</c:v>
                </c:pt>
                <c:pt idx="3">
                  <c:v>9</c:v>
                </c:pt>
                <c:pt idx="4">
                  <c:v>4</c:v>
                </c:pt>
                <c:pt idx="5">
                  <c:v>9</c:v>
                </c:pt>
                <c:pt idx="6">
                  <c:v>26</c:v>
                </c:pt>
                <c:pt idx="7">
                  <c:v>22</c:v>
                </c:pt>
                <c:pt idx="8">
                  <c:v>13</c:v>
                </c:pt>
                <c:pt idx="9">
                  <c:v>26</c:v>
                </c:pt>
                <c:pt idx="10">
                  <c:v>9</c:v>
                </c:pt>
                <c:pt idx="11">
                  <c:v>9</c:v>
                </c:pt>
              </c:numCache>
            </c:numRef>
          </c:val>
          <c:extLst>
            <c:ext xmlns:c16="http://schemas.microsoft.com/office/drawing/2014/chart" uri="{C3380CC4-5D6E-409C-BE32-E72D297353CC}">
              <c16:uniqueId val="{00000004-A6E1-4BA5-A0E4-0223B779EAC4}"/>
            </c:ext>
          </c:extLst>
        </c:ser>
        <c:ser>
          <c:idx val="5"/>
          <c:order val="5"/>
          <c:tx>
            <c:strRef>
              <c:f>Sheet1!$B$9</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Sheet1!$C$3:$N$3</c:f>
              <c:strCache>
                <c:ptCount val="12"/>
                <c:pt idx="0">
                  <c:v>Претседател</c:v>
                </c:pt>
                <c:pt idx="1">
                  <c:v>Влада</c:v>
                </c:pt>
                <c:pt idx="2">
                  <c:v>Регионална власт</c:v>
                </c:pt>
                <c:pt idx="3">
                  <c:v>Парламент</c:v>
                </c:pt>
                <c:pt idx="4">
                  <c:v>Политички партии</c:v>
                </c:pt>
                <c:pt idx="5">
                  <c:v>Судови</c:v>
                </c:pt>
                <c:pt idx="6">
                  <c:v>Вооружени сили</c:v>
                </c:pt>
                <c:pt idx="7">
                  <c:v>Полиција</c:v>
                </c:pt>
                <c:pt idx="8">
                  <c:v>Банки и финансиски систем</c:v>
                </c:pt>
                <c:pt idx="9">
                  <c:v>Странски инвеститори</c:v>
                </c:pt>
                <c:pt idx="10">
                  <c:v>Невладини</c:v>
                </c:pt>
                <c:pt idx="11">
                  <c:v>Синдикати</c:v>
                </c:pt>
              </c:strCache>
            </c:strRef>
          </c:cat>
          <c:val>
            <c:numRef>
              <c:f>Sheet1!$C$9:$N$9</c:f>
              <c:numCache>
                <c:formatCode>0</c:formatCode>
                <c:ptCount val="12"/>
                <c:pt idx="0">
                  <c:v>5</c:v>
                </c:pt>
                <c:pt idx="1">
                  <c:v>0</c:v>
                </c:pt>
                <c:pt idx="2">
                  <c:v>0</c:v>
                </c:pt>
                <c:pt idx="3">
                  <c:v>8</c:v>
                </c:pt>
                <c:pt idx="4">
                  <c:v>0</c:v>
                </c:pt>
                <c:pt idx="5">
                  <c:v>0</c:v>
                </c:pt>
                <c:pt idx="6">
                  <c:v>9</c:v>
                </c:pt>
                <c:pt idx="7">
                  <c:v>15</c:v>
                </c:pt>
                <c:pt idx="8">
                  <c:v>5</c:v>
                </c:pt>
                <c:pt idx="9">
                  <c:v>0</c:v>
                </c:pt>
                <c:pt idx="10">
                  <c:v>44</c:v>
                </c:pt>
                <c:pt idx="11">
                  <c:v>22</c:v>
                </c:pt>
              </c:numCache>
            </c:numRef>
          </c:val>
          <c:extLst>
            <c:ext xmlns:c16="http://schemas.microsoft.com/office/drawing/2014/chart" uri="{C3380CC4-5D6E-409C-BE32-E72D297353CC}">
              <c16:uniqueId val="{00000005-A6E1-4BA5-A0E4-0223B779EAC4}"/>
            </c:ext>
          </c:extLst>
        </c:ser>
        <c:dLbls>
          <c:dLblPos val="ctr"/>
          <c:showLegendKey val="0"/>
          <c:showVal val="1"/>
          <c:showCatName val="0"/>
          <c:showSerName val="0"/>
          <c:showPercent val="0"/>
          <c:showBubbleSize val="0"/>
        </c:dLbls>
        <c:gapWidth val="50"/>
        <c:overlap val="100"/>
        <c:axId val="1242465168"/>
        <c:axId val="1242463088"/>
      </c:barChart>
      <c:catAx>
        <c:axId val="124246516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42463088"/>
        <c:crosses val="autoZero"/>
        <c:auto val="1"/>
        <c:lblAlgn val="ctr"/>
        <c:lblOffset val="100"/>
        <c:noMultiLvlLbl val="0"/>
      </c:catAx>
      <c:valAx>
        <c:axId val="1242463088"/>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4246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Sheet1!$C$14:$C$25</c:f>
              <c:strCache>
                <c:ptCount val="12"/>
                <c:pt idx="0">
                  <c:v>Здравство</c:v>
                </c:pt>
                <c:pt idx="1">
                  <c:v>Криминал</c:v>
                </c:pt>
                <c:pt idx="2">
                  <c:v>Економија</c:v>
                </c:pt>
                <c:pt idx="3">
                  <c:v>Образование</c:v>
                </c:pt>
                <c:pt idx="4">
                  <c:v>Животна средина</c:v>
                </c:pt>
                <c:pt idx="5">
                  <c:v>Корупција или поткуп</c:v>
                </c:pt>
                <c:pt idx="6">
                  <c:v>Транспорт</c:v>
                </c:pt>
                <c:pt idx="7">
                  <c:v>Имиграција</c:v>
                </c:pt>
                <c:pt idx="8">
                  <c:v>Политичка нестабилности и безбедност</c:v>
                </c:pt>
                <c:pt idx="9">
                  <c:v>Невработеност</c:v>
                </c:pt>
                <c:pt idx="10">
                  <c:v>Друго</c:v>
                </c:pt>
                <c:pt idx="11">
                  <c:v>Одбил/ не знае</c:v>
                </c:pt>
              </c:strCache>
            </c:strRef>
          </c:cat>
          <c:val>
            <c:numRef>
              <c:f>Sheet1!$D$14:$D$25</c:f>
              <c:numCache>
                <c:formatCode>0</c:formatCode>
                <c:ptCount val="12"/>
                <c:pt idx="0">
                  <c:v>28.9</c:v>
                </c:pt>
                <c:pt idx="1">
                  <c:v>3.9</c:v>
                </c:pt>
                <c:pt idx="2">
                  <c:v>26.3</c:v>
                </c:pt>
                <c:pt idx="3">
                  <c:v>3.9</c:v>
                </c:pt>
                <c:pt idx="4">
                  <c:v>1.3</c:v>
                </c:pt>
                <c:pt idx="5">
                  <c:v>2.6</c:v>
                </c:pt>
                <c:pt idx="6">
                  <c:v>6.6</c:v>
                </c:pt>
                <c:pt idx="7">
                  <c:v>2.6</c:v>
                </c:pt>
                <c:pt idx="8">
                  <c:v>1.3</c:v>
                </c:pt>
                <c:pt idx="9">
                  <c:v>15.8</c:v>
                </c:pt>
                <c:pt idx="10">
                  <c:v>1.3</c:v>
                </c:pt>
                <c:pt idx="11">
                  <c:v>5.3</c:v>
                </c:pt>
              </c:numCache>
            </c:numRef>
          </c:val>
          <c:extLst>
            <c:ext xmlns:c16="http://schemas.microsoft.com/office/drawing/2014/chart" uri="{C3380CC4-5D6E-409C-BE32-E72D297353CC}">
              <c16:uniqueId val="{00000000-3068-4DB5-B5D3-8E139D81FB70}"/>
            </c:ext>
          </c:extLst>
        </c:ser>
        <c:dLbls>
          <c:dLblPos val="outEnd"/>
          <c:showLegendKey val="0"/>
          <c:showVal val="1"/>
          <c:showCatName val="0"/>
          <c:showSerName val="0"/>
          <c:showPercent val="0"/>
          <c:showBubbleSize val="0"/>
        </c:dLbls>
        <c:gapWidth val="100"/>
        <c:overlap val="-24"/>
        <c:axId val="1267571888"/>
        <c:axId val="1267570640"/>
      </c:barChart>
      <c:catAx>
        <c:axId val="126757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mk-MK"/>
          </a:p>
        </c:txPr>
        <c:crossAx val="1267570640"/>
        <c:crosses val="autoZero"/>
        <c:auto val="1"/>
        <c:lblAlgn val="ctr"/>
        <c:lblOffset val="100"/>
        <c:noMultiLvlLbl val="0"/>
      </c:catAx>
      <c:valAx>
        <c:axId val="126757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mk-MK" dirty="0"/>
                  <a:t>ПРОЦЕНТИ</a:t>
                </a:r>
                <a:endParaRPr lang="en-US" dirty="0"/>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mk-MK"/>
          </a:p>
        </c:txPr>
        <c:crossAx val="126757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Sheet1!$C$14:$C$25</c:f>
              <c:strCache>
                <c:ptCount val="12"/>
                <c:pt idx="0">
                  <c:v>Здравство</c:v>
                </c:pt>
                <c:pt idx="1">
                  <c:v>Криминал</c:v>
                </c:pt>
                <c:pt idx="2">
                  <c:v>Економија</c:v>
                </c:pt>
                <c:pt idx="3">
                  <c:v>Образование</c:v>
                </c:pt>
                <c:pt idx="4">
                  <c:v>Животна средина</c:v>
                </c:pt>
                <c:pt idx="5">
                  <c:v>Корупција или поткуп</c:v>
                </c:pt>
                <c:pt idx="6">
                  <c:v>Транспорт</c:v>
                </c:pt>
                <c:pt idx="7">
                  <c:v>Имиграција</c:v>
                </c:pt>
                <c:pt idx="8">
                  <c:v>Политичка нестабилности и безбедност</c:v>
                </c:pt>
                <c:pt idx="9">
                  <c:v>Невработеност</c:v>
                </c:pt>
                <c:pt idx="10">
                  <c:v>Друго</c:v>
                </c:pt>
                <c:pt idx="11">
                  <c:v>Одбил/ не знае</c:v>
                </c:pt>
              </c:strCache>
            </c:strRef>
          </c:cat>
          <c:val>
            <c:numRef>
              <c:f>Sheet1!$D$14:$D$25</c:f>
              <c:numCache>
                <c:formatCode>0</c:formatCode>
                <c:ptCount val="12"/>
                <c:pt idx="0">
                  <c:v>11</c:v>
                </c:pt>
                <c:pt idx="1">
                  <c:v>7</c:v>
                </c:pt>
                <c:pt idx="2">
                  <c:v>52</c:v>
                </c:pt>
                <c:pt idx="3">
                  <c:v>0</c:v>
                </c:pt>
                <c:pt idx="4">
                  <c:v>0</c:v>
                </c:pt>
                <c:pt idx="5">
                  <c:v>0</c:v>
                </c:pt>
                <c:pt idx="6">
                  <c:v>0</c:v>
                </c:pt>
                <c:pt idx="7">
                  <c:v>4</c:v>
                </c:pt>
                <c:pt idx="8">
                  <c:v>0</c:v>
                </c:pt>
                <c:pt idx="9">
                  <c:v>26</c:v>
                </c:pt>
                <c:pt idx="10">
                  <c:v>0</c:v>
                </c:pt>
                <c:pt idx="11">
                  <c:v>0</c:v>
                </c:pt>
              </c:numCache>
            </c:numRef>
          </c:val>
          <c:extLst>
            <c:ext xmlns:c16="http://schemas.microsoft.com/office/drawing/2014/chart" uri="{C3380CC4-5D6E-409C-BE32-E72D297353CC}">
              <c16:uniqueId val="{00000000-3068-4DB5-B5D3-8E139D81FB70}"/>
            </c:ext>
          </c:extLst>
        </c:ser>
        <c:dLbls>
          <c:dLblPos val="outEnd"/>
          <c:showLegendKey val="0"/>
          <c:showVal val="1"/>
          <c:showCatName val="0"/>
          <c:showSerName val="0"/>
          <c:showPercent val="0"/>
          <c:showBubbleSize val="0"/>
        </c:dLbls>
        <c:gapWidth val="100"/>
        <c:overlap val="-24"/>
        <c:axId val="1267571888"/>
        <c:axId val="1267570640"/>
      </c:barChart>
      <c:catAx>
        <c:axId val="126757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mk-MK"/>
          </a:p>
        </c:txPr>
        <c:crossAx val="1267570640"/>
        <c:crosses val="autoZero"/>
        <c:auto val="1"/>
        <c:lblAlgn val="ctr"/>
        <c:lblOffset val="100"/>
        <c:noMultiLvlLbl val="0"/>
      </c:catAx>
      <c:valAx>
        <c:axId val="126757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mk-MK" dirty="0"/>
                  <a:t>ПРОЦЕНТИ</a:t>
                </a:r>
                <a:endParaRPr lang="en-US" dirty="0"/>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mk-MK"/>
          </a:p>
        </c:txPr>
        <c:crossAx val="126757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Sheet1!$C$14:$C$25</c:f>
              <c:strCache>
                <c:ptCount val="12"/>
                <c:pt idx="0">
                  <c:v>Здравство</c:v>
                </c:pt>
                <c:pt idx="1">
                  <c:v>Криминал</c:v>
                </c:pt>
                <c:pt idx="2">
                  <c:v>Економија</c:v>
                </c:pt>
                <c:pt idx="3">
                  <c:v>Образование</c:v>
                </c:pt>
                <c:pt idx="4">
                  <c:v>Животна средина</c:v>
                </c:pt>
                <c:pt idx="5">
                  <c:v>Корупција или поткуп</c:v>
                </c:pt>
                <c:pt idx="6">
                  <c:v>Транспорт</c:v>
                </c:pt>
                <c:pt idx="7">
                  <c:v>Имиграција</c:v>
                </c:pt>
                <c:pt idx="8">
                  <c:v>Политичка нестабилности и безбедност</c:v>
                </c:pt>
                <c:pt idx="9">
                  <c:v>Невработеност</c:v>
                </c:pt>
                <c:pt idx="10">
                  <c:v>Друго</c:v>
                </c:pt>
                <c:pt idx="11">
                  <c:v>Одбил/ не знае</c:v>
                </c:pt>
              </c:strCache>
            </c:strRef>
          </c:cat>
          <c:val>
            <c:numRef>
              <c:f>Sheet1!$D$14:$D$25</c:f>
              <c:numCache>
                <c:formatCode>0</c:formatCode>
                <c:ptCount val="12"/>
                <c:pt idx="0">
                  <c:v>52</c:v>
                </c:pt>
                <c:pt idx="1">
                  <c:v>13</c:v>
                </c:pt>
                <c:pt idx="2">
                  <c:v>22</c:v>
                </c:pt>
                <c:pt idx="3">
                  <c:v>0</c:v>
                </c:pt>
                <c:pt idx="4">
                  <c:v>0</c:v>
                </c:pt>
                <c:pt idx="5">
                  <c:v>0</c:v>
                </c:pt>
                <c:pt idx="6">
                  <c:v>0</c:v>
                </c:pt>
                <c:pt idx="7">
                  <c:v>4</c:v>
                </c:pt>
                <c:pt idx="8">
                  <c:v>5</c:v>
                </c:pt>
                <c:pt idx="9">
                  <c:v>4</c:v>
                </c:pt>
                <c:pt idx="10">
                  <c:v>0</c:v>
                </c:pt>
                <c:pt idx="11">
                  <c:v>0</c:v>
                </c:pt>
              </c:numCache>
            </c:numRef>
          </c:val>
          <c:extLst>
            <c:ext xmlns:c16="http://schemas.microsoft.com/office/drawing/2014/chart" uri="{C3380CC4-5D6E-409C-BE32-E72D297353CC}">
              <c16:uniqueId val="{00000000-3068-4DB5-B5D3-8E139D81FB70}"/>
            </c:ext>
          </c:extLst>
        </c:ser>
        <c:dLbls>
          <c:dLblPos val="outEnd"/>
          <c:showLegendKey val="0"/>
          <c:showVal val="1"/>
          <c:showCatName val="0"/>
          <c:showSerName val="0"/>
          <c:showPercent val="0"/>
          <c:showBubbleSize val="0"/>
        </c:dLbls>
        <c:gapWidth val="100"/>
        <c:overlap val="-24"/>
        <c:axId val="1267571888"/>
        <c:axId val="1267570640"/>
      </c:barChart>
      <c:catAx>
        <c:axId val="126757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mk-MK"/>
          </a:p>
        </c:txPr>
        <c:crossAx val="1267570640"/>
        <c:crosses val="autoZero"/>
        <c:auto val="1"/>
        <c:lblAlgn val="ctr"/>
        <c:lblOffset val="100"/>
        <c:noMultiLvlLbl val="0"/>
      </c:catAx>
      <c:valAx>
        <c:axId val="126757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mk-MK" dirty="0"/>
                  <a:t>ПРОЦЕНТИ</a:t>
                </a:r>
                <a:endParaRPr lang="en-US" dirty="0"/>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mk-MK"/>
          </a:p>
        </c:txPr>
        <c:crossAx val="126757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Sheet1!$B$28</c:f>
              <c:strCache>
                <c:ptCount val="1"/>
                <c:pt idx="0">
                  <c:v>Воопшто не се согласува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Sheet1!$C$28:$K$28</c:f>
              <c:numCache>
                <c:formatCode>0</c:formatCode>
                <c:ptCount val="9"/>
                <c:pt idx="0">
                  <c:v>5.3</c:v>
                </c:pt>
                <c:pt idx="1">
                  <c:v>0</c:v>
                </c:pt>
                <c:pt idx="2">
                  <c:v>2.6</c:v>
                </c:pt>
                <c:pt idx="3">
                  <c:v>1.3</c:v>
                </c:pt>
                <c:pt idx="4">
                  <c:v>1.3</c:v>
                </c:pt>
                <c:pt idx="5">
                  <c:v>0</c:v>
                </c:pt>
                <c:pt idx="6">
                  <c:v>1.3</c:v>
                </c:pt>
                <c:pt idx="7">
                  <c:v>0</c:v>
                </c:pt>
                <c:pt idx="8">
                  <c:v>0</c:v>
                </c:pt>
              </c:numCache>
            </c:numRef>
          </c:val>
          <c:extLst>
            <c:ext xmlns:c16="http://schemas.microsoft.com/office/drawing/2014/chart" uri="{C3380CC4-5D6E-409C-BE32-E72D297353CC}">
              <c16:uniqueId val="{00000000-3259-450B-9772-70D6D2F5AB8A}"/>
            </c:ext>
          </c:extLst>
        </c:ser>
        <c:ser>
          <c:idx val="1"/>
          <c:order val="1"/>
          <c:tx>
            <c:strRef>
              <c:f>Sheet1!$B$29</c:f>
              <c:strCache>
                <c:ptCount val="1"/>
                <c:pt idx="0">
                  <c:v>Делумно не се согласува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Sheet1!$C$29:$K$29</c:f>
              <c:numCache>
                <c:formatCode>0</c:formatCode>
                <c:ptCount val="9"/>
                <c:pt idx="0">
                  <c:v>1.3</c:v>
                </c:pt>
                <c:pt idx="1">
                  <c:v>1.3</c:v>
                </c:pt>
                <c:pt idx="2">
                  <c:v>2.6</c:v>
                </c:pt>
                <c:pt idx="3">
                  <c:v>0</c:v>
                </c:pt>
                <c:pt idx="4">
                  <c:v>1.3</c:v>
                </c:pt>
                <c:pt idx="5">
                  <c:v>0</c:v>
                </c:pt>
                <c:pt idx="6">
                  <c:v>0</c:v>
                </c:pt>
                <c:pt idx="7">
                  <c:v>0</c:v>
                </c:pt>
                <c:pt idx="8">
                  <c:v>0</c:v>
                </c:pt>
              </c:numCache>
            </c:numRef>
          </c:val>
          <c:extLst>
            <c:ext xmlns:c16="http://schemas.microsoft.com/office/drawing/2014/chart" uri="{C3380CC4-5D6E-409C-BE32-E72D297353CC}">
              <c16:uniqueId val="{00000001-3259-450B-9772-70D6D2F5AB8A}"/>
            </c:ext>
          </c:extLst>
        </c:ser>
        <c:ser>
          <c:idx val="2"/>
          <c:order val="2"/>
          <c:tx>
            <c:strRef>
              <c:f>Sheet1!$B$30</c:f>
              <c:strCache>
                <c:ptCount val="1"/>
                <c:pt idx="0">
                  <c:v>Ниту се согласува ниту не се согласува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Sheet1!$C$30:$K$30</c:f>
              <c:numCache>
                <c:formatCode>0</c:formatCode>
                <c:ptCount val="9"/>
                <c:pt idx="0">
                  <c:v>2.6</c:v>
                </c:pt>
                <c:pt idx="1">
                  <c:v>10.5</c:v>
                </c:pt>
                <c:pt idx="2">
                  <c:v>2.6</c:v>
                </c:pt>
                <c:pt idx="3">
                  <c:v>11.8</c:v>
                </c:pt>
                <c:pt idx="4">
                  <c:v>19.7</c:v>
                </c:pt>
                <c:pt idx="5">
                  <c:v>5.3</c:v>
                </c:pt>
                <c:pt idx="6">
                  <c:v>4</c:v>
                </c:pt>
                <c:pt idx="7">
                  <c:v>9.1999999999999993</c:v>
                </c:pt>
                <c:pt idx="8">
                  <c:v>0</c:v>
                </c:pt>
              </c:numCache>
            </c:numRef>
          </c:val>
          <c:extLst>
            <c:ext xmlns:c16="http://schemas.microsoft.com/office/drawing/2014/chart" uri="{C3380CC4-5D6E-409C-BE32-E72D297353CC}">
              <c16:uniqueId val="{00000002-3259-450B-9772-70D6D2F5AB8A}"/>
            </c:ext>
          </c:extLst>
        </c:ser>
        <c:ser>
          <c:idx val="3"/>
          <c:order val="3"/>
          <c:tx>
            <c:strRef>
              <c:f>Sheet1!$B$31</c:f>
              <c:strCache>
                <c:ptCount val="1"/>
                <c:pt idx="0">
                  <c:v>Донекаде се согласува</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Sheet1!$C$31:$K$31</c:f>
              <c:numCache>
                <c:formatCode>0</c:formatCode>
                <c:ptCount val="9"/>
                <c:pt idx="0">
                  <c:v>10.5</c:v>
                </c:pt>
                <c:pt idx="1">
                  <c:v>18.399999999999999</c:v>
                </c:pt>
                <c:pt idx="2">
                  <c:v>15.8</c:v>
                </c:pt>
                <c:pt idx="3">
                  <c:v>18.399999999999999</c:v>
                </c:pt>
                <c:pt idx="4">
                  <c:v>14.5</c:v>
                </c:pt>
                <c:pt idx="5">
                  <c:v>23.7</c:v>
                </c:pt>
                <c:pt idx="6">
                  <c:v>16</c:v>
                </c:pt>
                <c:pt idx="7">
                  <c:v>23.7</c:v>
                </c:pt>
                <c:pt idx="8">
                  <c:v>10.5</c:v>
                </c:pt>
              </c:numCache>
            </c:numRef>
          </c:val>
          <c:extLst>
            <c:ext xmlns:c16="http://schemas.microsoft.com/office/drawing/2014/chart" uri="{C3380CC4-5D6E-409C-BE32-E72D297353CC}">
              <c16:uniqueId val="{00000003-3259-450B-9772-70D6D2F5AB8A}"/>
            </c:ext>
          </c:extLst>
        </c:ser>
        <c:ser>
          <c:idx val="4"/>
          <c:order val="4"/>
          <c:tx>
            <c:strRef>
              <c:f>Sheet1!$B$32</c:f>
              <c:strCache>
                <c:ptCount val="1"/>
                <c:pt idx="0">
                  <c:v>Апсолутно се согласува</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Sheet1!$C$32:$K$32</c:f>
              <c:numCache>
                <c:formatCode>0</c:formatCode>
                <c:ptCount val="9"/>
                <c:pt idx="0">
                  <c:v>77.599999999999994</c:v>
                </c:pt>
                <c:pt idx="1">
                  <c:v>57.9</c:v>
                </c:pt>
                <c:pt idx="2">
                  <c:v>73.7</c:v>
                </c:pt>
                <c:pt idx="3">
                  <c:v>55.3</c:v>
                </c:pt>
                <c:pt idx="4">
                  <c:v>40.799999999999997</c:v>
                </c:pt>
                <c:pt idx="5">
                  <c:v>61.8</c:v>
                </c:pt>
                <c:pt idx="6">
                  <c:v>66.7</c:v>
                </c:pt>
                <c:pt idx="7">
                  <c:v>56.6</c:v>
                </c:pt>
                <c:pt idx="8">
                  <c:v>85.5</c:v>
                </c:pt>
              </c:numCache>
            </c:numRef>
          </c:val>
          <c:extLst>
            <c:ext xmlns:c16="http://schemas.microsoft.com/office/drawing/2014/chart" uri="{C3380CC4-5D6E-409C-BE32-E72D297353CC}">
              <c16:uniqueId val="{00000004-3259-450B-9772-70D6D2F5AB8A}"/>
            </c:ext>
          </c:extLst>
        </c:ser>
        <c:ser>
          <c:idx val="5"/>
          <c:order val="5"/>
          <c:tx>
            <c:strRef>
              <c:f>Sheet1!$B$33</c:f>
              <c:strCache>
                <c:ptCount val="1"/>
                <c:pt idx="0">
                  <c:v>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Sheet1!$C$33:$K$33</c:f>
              <c:numCache>
                <c:formatCode>0</c:formatCode>
                <c:ptCount val="9"/>
                <c:pt idx="0">
                  <c:v>2.6</c:v>
                </c:pt>
                <c:pt idx="1">
                  <c:v>11.8</c:v>
                </c:pt>
                <c:pt idx="2">
                  <c:v>2.6</c:v>
                </c:pt>
                <c:pt idx="3">
                  <c:v>13.2</c:v>
                </c:pt>
                <c:pt idx="4">
                  <c:v>22.4</c:v>
                </c:pt>
                <c:pt idx="5">
                  <c:v>9.1999999999999993</c:v>
                </c:pt>
                <c:pt idx="6">
                  <c:v>12</c:v>
                </c:pt>
                <c:pt idx="7">
                  <c:v>10.5</c:v>
                </c:pt>
                <c:pt idx="8">
                  <c:v>3.9</c:v>
                </c:pt>
              </c:numCache>
            </c:numRef>
          </c:val>
          <c:extLst>
            <c:ext xmlns:c16="http://schemas.microsoft.com/office/drawing/2014/chart" uri="{C3380CC4-5D6E-409C-BE32-E72D297353CC}">
              <c16:uniqueId val="{00000005-3259-450B-9772-70D6D2F5AB8A}"/>
            </c:ext>
          </c:extLst>
        </c:ser>
        <c:dLbls>
          <c:dLblPos val="ctr"/>
          <c:showLegendKey val="0"/>
          <c:showVal val="1"/>
          <c:showCatName val="0"/>
          <c:showSerName val="0"/>
          <c:showPercent val="0"/>
          <c:showBubbleSize val="0"/>
        </c:dLbls>
        <c:gapWidth val="50"/>
        <c:overlap val="100"/>
        <c:axId val="1266735456"/>
        <c:axId val="1266735040"/>
      </c:barChart>
      <c:catAx>
        <c:axId val="126673545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5040"/>
        <c:crosses val="autoZero"/>
        <c:auto val="1"/>
        <c:lblAlgn val="ctr"/>
        <c:lblOffset val="100"/>
        <c:noMultiLvlLbl val="0"/>
      </c:catAx>
      <c:valAx>
        <c:axId val="1266735040"/>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Sheet1!$B$28</c:f>
              <c:strCache>
                <c:ptCount val="1"/>
                <c:pt idx="0">
                  <c:v>Воопшто не се согласува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Sheet1!$C$28:$K$28</c:f>
              <c:numCache>
                <c:formatCode>0</c:formatCode>
                <c:ptCount val="9"/>
                <c:pt idx="0">
                  <c:v>4</c:v>
                </c:pt>
                <c:pt idx="1">
                  <c:v>0</c:v>
                </c:pt>
                <c:pt idx="2">
                  <c:v>4</c:v>
                </c:pt>
                <c:pt idx="3">
                  <c:v>4</c:v>
                </c:pt>
                <c:pt idx="4">
                  <c:v>0</c:v>
                </c:pt>
                <c:pt idx="5">
                  <c:v>0</c:v>
                </c:pt>
                <c:pt idx="6">
                  <c:v>7</c:v>
                </c:pt>
                <c:pt idx="7">
                  <c:v>4</c:v>
                </c:pt>
                <c:pt idx="8">
                  <c:v>0</c:v>
                </c:pt>
              </c:numCache>
            </c:numRef>
          </c:val>
          <c:extLst>
            <c:ext xmlns:c16="http://schemas.microsoft.com/office/drawing/2014/chart" uri="{C3380CC4-5D6E-409C-BE32-E72D297353CC}">
              <c16:uniqueId val="{00000000-3259-450B-9772-70D6D2F5AB8A}"/>
            </c:ext>
          </c:extLst>
        </c:ser>
        <c:ser>
          <c:idx val="1"/>
          <c:order val="1"/>
          <c:tx>
            <c:strRef>
              <c:f>Sheet1!$B$29</c:f>
              <c:strCache>
                <c:ptCount val="1"/>
                <c:pt idx="0">
                  <c:v>Делумно не се согласува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Sheet1!$C$29:$K$29</c:f>
              <c:numCache>
                <c:formatCode>0</c:formatCode>
                <c:ptCount val="9"/>
                <c:pt idx="0">
                  <c:v>0</c:v>
                </c:pt>
                <c:pt idx="1">
                  <c:v>0</c:v>
                </c:pt>
                <c:pt idx="2">
                  <c:v>7</c:v>
                </c:pt>
                <c:pt idx="3">
                  <c:v>15</c:v>
                </c:pt>
                <c:pt idx="4">
                  <c:v>0</c:v>
                </c:pt>
                <c:pt idx="5">
                  <c:v>0</c:v>
                </c:pt>
                <c:pt idx="6">
                  <c:v>0</c:v>
                </c:pt>
                <c:pt idx="7">
                  <c:v>0</c:v>
                </c:pt>
                <c:pt idx="8">
                  <c:v>0</c:v>
                </c:pt>
              </c:numCache>
            </c:numRef>
          </c:val>
          <c:extLst>
            <c:ext xmlns:c16="http://schemas.microsoft.com/office/drawing/2014/chart" uri="{C3380CC4-5D6E-409C-BE32-E72D297353CC}">
              <c16:uniqueId val="{00000001-3259-450B-9772-70D6D2F5AB8A}"/>
            </c:ext>
          </c:extLst>
        </c:ser>
        <c:ser>
          <c:idx val="2"/>
          <c:order val="2"/>
          <c:tx>
            <c:strRef>
              <c:f>Sheet1!$B$30</c:f>
              <c:strCache>
                <c:ptCount val="1"/>
                <c:pt idx="0">
                  <c:v>Ниту се согласува ниту не се согласува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Sheet1!$C$30:$K$30</c:f>
              <c:numCache>
                <c:formatCode>0</c:formatCode>
                <c:ptCount val="9"/>
                <c:pt idx="0">
                  <c:v>11</c:v>
                </c:pt>
                <c:pt idx="1">
                  <c:v>15</c:v>
                </c:pt>
                <c:pt idx="2">
                  <c:v>0</c:v>
                </c:pt>
                <c:pt idx="3">
                  <c:v>0</c:v>
                </c:pt>
                <c:pt idx="4">
                  <c:v>33</c:v>
                </c:pt>
                <c:pt idx="5">
                  <c:v>11</c:v>
                </c:pt>
                <c:pt idx="6">
                  <c:v>0</c:v>
                </c:pt>
                <c:pt idx="7">
                  <c:v>19</c:v>
                </c:pt>
                <c:pt idx="8">
                  <c:v>4</c:v>
                </c:pt>
              </c:numCache>
            </c:numRef>
          </c:val>
          <c:extLst>
            <c:ext xmlns:c16="http://schemas.microsoft.com/office/drawing/2014/chart" uri="{C3380CC4-5D6E-409C-BE32-E72D297353CC}">
              <c16:uniqueId val="{00000002-3259-450B-9772-70D6D2F5AB8A}"/>
            </c:ext>
          </c:extLst>
        </c:ser>
        <c:ser>
          <c:idx val="3"/>
          <c:order val="3"/>
          <c:tx>
            <c:strRef>
              <c:f>Sheet1!$B$31</c:f>
              <c:strCache>
                <c:ptCount val="1"/>
                <c:pt idx="0">
                  <c:v>Донекаде се согласува</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Sheet1!$C$31:$K$31</c:f>
              <c:numCache>
                <c:formatCode>0</c:formatCode>
                <c:ptCount val="9"/>
                <c:pt idx="0">
                  <c:v>15</c:v>
                </c:pt>
                <c:pt idx="1">
                  <c:v>15</c:v>
                </c:pt>
                <c:pt idx="2">
                  <c:v>11</c:v>
                </c:pt>
                <c:pt idx="3">
                  <c:v>4</c:v>
                </c:pt>
                <c:pt idx="4">
                  <c:v>4</c:v>
                </c:pt>
                <c:pt idx="5">
                  <c:v>7</c:v>
                </c:pt>
                <c:pt idx="6">
                  <c:v>7</c:v>
                </c:pt>
                <c:pt idx="7">
                  <c:v>11</c:v>
                </c:pt>
                <c:pt idx="8">
                  <c:v>85</c:v>
                </c:pt>
              </c:numCache>
            </c:numRef>
          </c:val>
          <c:extLst>
            <c:ext xmlns:c16="http://schemas.microsoft.com/office/drawing/2014/chart" uri="{C3380CC4-5D6E-409C-BE32-E72D297353CC}">
              <c16:uniqueId val="{00000003-3259-450B-9772-70D6D2F5AB8A}"/>
            </c:ext>
          </c:extLst>
        </c:ser>
        <c:ser>
          <c:idx val="4"/>
          <c:order val="4"/>
          <c:tx>
            <c:strRef>
              <c:f>Sheet1!$B$32</c:f>
              <c:strCache>
                <c:ptCount val="1"/>
                <c:pt idx="0">
                  <c:v>Апсолутно се согласува</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Sheet1!$C$32:$K$32</c:f>
              <c:numCache>
                <c:formatCode>0</c:formatCode>
                <c:ptCount val="9"/>
                <c:pt idx="0">
                  <c:v>71</c:v>
                </c:pt>
                <c:pt idx="1">
                  <c:v>48</c:v>
                </c:pt>
                <c:pt idx="2">
                  <c:v>78</c:v>
                </c:pt>
                <c:pt idx="3">
                  <c:v>59</c:v>
                </c:pt>
                <c:pt idx="4">
                  <c:v>37</c:v>
                </c:pt>
                <c:pt idx="5">
                  <c:v>74</c:v>
                </c:pt>
                <c:pt idx="6">
                  <c:v>82</c:v>
                </c:pt>
                <c:pt idx="7">
                  <c:v>56</c:v>
                </c:pt>
                <c:pt idx="8">
                  <c:v>11</c:v>
                </c:pt>
              </c:numCache>
            </c:numRef>
          </c:val>
          <c:extLst>
            <c:ext xmlns:c16="http://schemas.microsoft.com/office/drawing/2014/chart" uri="{C3380CC4-5D6E-409C-BE32-E72D297353CC}">
              <c16:uniqueId val="{00000004-3259-450B-9772-70D6D2F5AB8A}"/>
            </c:ext>
          </c:extLst>
        </c:ser>
        <c:ser>
          <c:idx val="5"/>
          <c:order val="5"/>
          <c:tx>
            <c:strRef>
              <c:f>Sheet1!$B$33</c:f>
              <c:strCache>
                <c:ptCount val="1"/>
                <c:pt idx="0">
                  <c:v>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Sheet1!$C$33:$K$33</c:f>
              <c:numCache>
                <c:formatCode>0</c:formatCode>
                <c:ptCount val="9"/>
                <c:pt idx="0">
                  <c:v>0</c:v>
                </c:pt>
                <c:pt idx="1">
                  <c:v>22</c:v>
                </c:pt>
                <c:pt idx="2">
                  <c:v>0</c:v>
                </c:pt>
                <c:pt idx="3">
                  <c:v>19</c:v>
                </c:pt>
                <c:pt idx="4">
                  <c:v>26</c:v>
                </c:pt>
                <c:pt idx="5">
                  <c:v>8</c:v>
                </c:pt>
                <c:pt idx="6">
                  <c:v>4</c:v>
                </c:pt>
                <c:pt idx="7">
                  <c:v>10</c:v>
                </c:pt>
                <c:pt idx="8">
                  <c:v>4</c:v>
                </c:pt>
              </c:numCache>
            </c:numRef>
          </c:val>
          <c:extLst>
            <c:ext xmlns:c16="http://schemas.microsoft.com/office/drawing/2014/chart" uri="{C3380CC4-5D6E-409C-BE32-E72D297353CC}">
              <c16:uniqueId val="{00000005-3259-450B-9772-70D6D2F5AB8A}"/>
            </c:ext>
          </c:extLst>
        </c:ser>
        <c:dLbls>
          <c:dLblPos val="ctr"/>
          <c:showLegendKey val="0"/>
          <c:showVal val="1"/>
          <c:showCatName val="0"/>
          <c:showSerName val="0"/>
          <c:showPercent val="0"/>
          <c:showBubbleSize val="0"/>
        </c:dLbls>
        <c:gapWidth val="50"/>
        <c:overlap val="100"/>
        <c:axId val="1266735456"/>
        <c:axId val="1266735040"/>
      </c:barChart>
      <c:catAx>
        <c:axId val="126673545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5040"/>
        <c:crosses val="autoZero"/>
        <c:auto val="1"/>
        <c:lblAlgn val="ctr"/>
        <c:lblOffset val="100"/>
        <c:noMultiLvlLbl val="0"/>
      </c:catAx>
      <c:valAx>
        <c:axId val="1266735040"/>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Стан во станбена зграда</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Sheet1!$B$2:$D$2</c:f>
              <c:numCache>
                <c:formatCode>General</c:formatCode>
                <c:ptCount val="3"/>
                <c:pt idx="0" formatCode="0">
                  <c:v>2.6</c:v>
                </c:pt>
                <c:pt idx="2" formatCode="0">
                  <c:v>14.8</c:v>
                </c:pt>
              </c:numCache>
            </c:numRef>
          </c:val>
          <c:extLst>
            <c:ext xmlns:c16="http://schemas.microsoft.com/office/drawing/2014/chart" uri="{C3380CC4-5D6E-409C-BE32-E72D297353CC}">
              <c16:uniqueId val="{00000000-B0FB-4E86-9807-F2CE0C709458}"/>
            </c:ext>
          </c:extLst>
        </c:ser>
        <c:ser>
          <c:idx val="1"/>
          <c:order val="1"/>
          <c:tx>
            <c:strRef>
              <c:f>Sheet1!$A$3</c:f>
              <c:strCache>
                <c:ptCount val="1"/>
                <c:pt idx="0">
                  <c:v>Нова куќа во добра состојба</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Sheet1!$B$3:$D$3</c:f>
              <c:numCache>
                <c:formatCode>General</c:formatCode>
                <c:ptCount val="3"/>
                <c:pt idx="0" formatCode="0">
                  <c:v>13.2</c:v>
                </c:pt>
                <c:pt idx="2" formatCode="0">
                  <c:v>14.8</c:v>
                </c:pt>
              </c:numCache>
            </c:numRef>
          </c:val>
          <c:extLst>
            <c:ext xmlns:c16="http://schemas.microsoft.com/office/drawing/2014/chart" uri="{C3380CC4-5D6E-409C-BE32-E72D297353CC}">
              <c16:uniqueId val="{00000001-B0FB-4E86-9807-F2CE0C709458}"/>
            </c:ext>
          </c:extLst>
        </c:ser>
        <c:ser>
          <c:idx val="2"/>
          <c:order val="2"/>
          <c:tx>
            <c:strRef>
              <c:f>Sheet1!$A$4</c:f>
              <c:strCache>
                <c:ptCount val="1"/>
                <c:pt idx="0">
                  <c:v>Стара куќа во релативно добра состојба</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Sheet1!$B$4:$D$4</c:f>
              <c:numCache>
                <c:formatCode>0</c:formatCode>
                <c:ptCount val="3"/>
                <c:pt idx="0">
                  <c:v>51.3</c:v>
                </c:pt>
                <c:pt idx="1">
                  <c:v>65</c:v>
                </c:pt>
                <c:pt idx="2">
                  <c:v>37</c:v>
                </c:pt>
              </c:numCache>
            </c:numRef>
          </c:val>
          <c:extLst>
            <c:ext xmlns:c16="http://schemas.microsoft.com/office/drawing/2014/chart" uri="{C3380CC4-5D6E-409C-BE32-E72D297353CC}">
              <c16:uniqueId val="{00000002-B0FB-4E86-9807-F2CE0C709458}"/>
            </c:ext>
          </c:extLst>
        </c:ser>
        <c:ser>
          <c:idx val="3"/>
          <c:order val="3"/>
          <c:tx>
            <c:strRef>
              <c:f>Sheet1!$A$5</c:f>
              <c:strCache>
                <c:ptCount val="1"/>
                <c:pt idx="0">
                  <c:v>Руинирана куќа или сиромашни населби</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Sheet1!$B$5:$D$5</c:f>
              <c:numCache>
                <c:formatCode>0</c:formatCode>
                <c:ptCount val="3"/>
                <c:pt idx="0">
                  <c:v>25</c:v>
                </c:pt>
                <c:pt idx="1">
                  <c:v>35</c:v>
                </c:pt>
                <c:pt idx="2">
                  <c:v>18.5</c:v>
                </c:pt>
              </c:numCache>
            </c:numRef>
          </c:val>
          <c:extLst>
            <c:ext xmlns:c16="http://schemas.microsoft.com/office/drawing/2014/chart" uri="{C3380CC4-5D6E-409C-BE32-E72D297353CC}">
              <c16:uniqueId val="{00000003-B0FB-4E86-9807-F2CE0C709458}"/>
            </c:ext>
          </c:extLst>
        </c:ser>
        <c:ser>
          <c:idx val="4"/>
          <c:order val="4"/>
          <c:tx>
            <c:strRef>
              <c:f>Sheet1!$A$6</c:f>
              <c:strCache>
                <c:ptCount val="1"/>
                <c:pt idx="0">
                  <c:v>Импровизирана куќа</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Sheet1!$B$6:$D$6</c:f>
              <c:numCache>
                <c:formatCode>General</c:formatCode>
                <c:ptCount val="3"/>
                <c:pt idx="0" formatCode="0">
                  <c:v>6.6</c:v>
                </c:pt>
                <c:pt idx="2" formatCode="0">
                  <c:v>14.8</c:v>
                </c:pt>
              </c:numCache>
            </c:numRef>
          </c:val>
          <c:extLst>
            <c:ext xmlns:c16="http://schemas.microsoft.com/office/drawing/2014/chart" uri="{C3380CC4-5D6E-409C-BE32-E72D297353CC}">
              <c16:uniqueId val="{00000004-B0FB-4E86-9807-F2CE0C709458}"/>
            </c:ext>
          </c:extLst>
        </c:ser>
        <c:ser>
          <c:idx val="5"/>
          <c:order val="5"/>
          <c:tx>
            <c:strRef>
              <c:f>Sheet1!$A$7</c:f>
              <c:strCache>
                <c:ptCount val="1"/>
                <c:pt idx="0">
                  <c:v>Друго</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Лица со инвалидитет</c:v>
                </c:pt>
                <c:pt idx="1">
                  <c:v>Стари лица</c:v>
                </c:pt>
                <c:pt idx="2">
                  <c:v>Семејства со самохран родител</c:v>
                </c:pt>
              </c:strCache>
            </c:strRef>
          </c:cat>
          <c:val>
            <c:numRef>
              <c:f>Sheet1!$B$7:$D$7</c:f>
              <c:numCache>
                <c:formatCode>General</c:formatCode>
                <c:ptCount val="3"/>
                <c:pt idx="0" formatCode="0">
                  <c:v>1.3</c:v>
                </c:pt>
              </c:numCache>
            </c:numRef>
          </c:val>
          <c:extLst>
            <c:ext xmlns:c16="http://schemas.microsoft.com/office/drawing/2014/chart" uri="{C3380CC4-5D6E-409C-BE32-E72D297353CC}">
              <c16:uniqueId val="{00000005-B0FB-4E86-9807-F2CE0C709458}"/>
            </c:ext>
          </c:extLst>
        </c:ser>
        <c:dLbls>
          <c:dLblPos val="outEnd"/>
          <c:showLegendKey val="0"/>
          <c:showVal val="1"/>
          <c:showCatName val="0"/>
          <c:showSerName val="0"/>
          <c:showPercent val="0"/>
          <c:showBubbleSize val="0"/>
        </c:dLbls>
        <c:gapWidth val="355"/>
        <c:overlap val="-70"/>
        <c:axId val="2061802704"/>
        <c:axId val="2061790640"/>
      </c:barChart>
      <c:catAx>
        <c:axId val="206180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1790640"/>
        <c:crosses val="autoZero"/>
        <c:auto val="1"/>
        <c:lblAlgn val="ctr"/>
        <c:lblOffset val="100"/>
        <c:noMultiLvlLbl val="0"/>
      </c:catAx>
      <c:valAx>
        <c:axId val="206179064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Percentages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mk-M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06180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Sheet1!$B$28</c:f>
              <c:strCache>
                <c:ptCount val="1"/>
                <c:pt idx="0">
                  <c:v>Воопшто не се согласува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Sheet1!$C$28:$K$28</c:f>
              <c:numCache>
                <c:formatCode>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3259-450B-9772-70D6D2F5AB8A}"/>
            </c:ext>
          </c:extLst>
        </c:ser>
        <c:ser>
          <c:idx val="1"/>
          <c:order val="1"/>
          <c:tx>
            <c:strRef>
              <c:f>Sheet1!$B$29</c:f>
              <c:strCache>
                <c:ptCount val="1"/>
                <c:pt idx="0">
                  <c:v>Делумно не се согласува</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Sheet1!$C$29:$K$29</c:f>
              <c:numCache>
                <c:formatCode>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1-3259-450B-9772-70D6D2F5AB8A}"/>
            </c:ext>
          </c:extLst>
        </c:ser>
        <c:ser>
          <c:idx val="2"/>
          <c:order val="2"/>
          <c:tx>
            <c:strRef>
              <c:f>Sheet1!$B$30</c:f>
              <c:strCache>
                <c:ptCount val="1"/>
                <c:pt idx="0">
                  <c:v>Ниту се согласува ниту не се согласува</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Sheet1!$C$30:$K$30</c:f>
              <c:numCache>
                <c:formatCode>0</c:formatCode>
                <c:ptCount val="9"/>
                <c:pt idx="0">
                  <c:v>0</c:v>
                </c:pt>
                <c:pt idx="1">
                  <c:v>0</c:v>
                </c:pt>
                <c:pt idx="2">
                  <c:v>0</c:v>
                </c:pt>
                <c:pt idx="3">
                  <c:v>4</c:v>
                </c:pt>
                <c:pt idx="4">
                  <c:v>4</c:v>
                </c:pt>
                <c:pt idx="5">
                  <c:v>0</c:v>
                </c:pt>
                <c:pt idx="6">
                  <c:v>4</c:v>
                </c:pt>
                <c:pt idx="7">
                  <c:v>0</c:v>
                </c:pt>
                <c:pt idx="8">
                  <c:v>0</c:v>
                </c:pt>
              </c:numCache>
            </c:numRef>
          </c:val>
          <c:extLst>
            <c:ext xmlns:c16="http://schemas.microsoft.com/office/drawing/2014/chart" uri="{C3380CC4-5D6E-409C-BE32-E72D297353CC}">
              <c16:uniqueId val="{00000002-3259-450B-9772-70D6D2F5AB8A}"/>
            </c:ext>
          </c:extLst>
        </c:ser>
        <c:ser>
          <c:idx val="3"/>
          <c:order val="3"/>
          <c:tx>
            <c:strRef>
              <c:f>Sheet1!$B$31</c:f>
              <c:strCache>
                <c:ptCount val="1"/>
                <c:pt idx="0">
                  <c:v>Донекаде се согласува</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Sheet1!$C$31:$K$31</c:f>
              <c:numCache>
                <c:formatCode>0</c:formatCode>
                <c:ptCount val="9"/>
                <c:pt idx="0">
                  <c:v>4</c:v>
                </c:pt>
                <c:pt idx="1">
                  <c:v>26</c:v>
                </c:pt>
                <c:pt idx="2">
                  <c:v>13</c:v>
                </c:pt>
                <c:pt idx="3">
                  <c:v>17</c:v>
                </c:pt>
                <c:pt idx="4">
                  <c:v>17</c:v>
                </c:pt>
                <c:pt idx="5">
                  <c:v>26</c:v>
                </c:pt>
                <c:pt idx="6">
                  <c:v>13</c:v>
                </c:pt>
                <c:pt idx="7">
                  <c:v>22</c:v>
                </c:pt>
                <c:pt idx="8">
                  <c:v>13</c:v>
                </c:pt>
              </c:numCache>
            </c:numRef>
          </c:val>
          <c:extLst>
            <c:ext xmlns:c16="http://schemas.microsoft.com/office/drawing/2014/chart" uri="{C3380CC4-5D6E-409C-BE32-E72D297353CC}">
              <c16:uniqueId val="{00000003-3259-450B-9772-70D6D2F5AB8A}"/>
            </c:ext>
          </c:extLst>
        </c:ser>
        <c:ser>
          <c:idx val="4"/>
          <c:order val="4"/>
          <c:tx>
            <c:strRef>
              <c:f>Sheet1!$B$32</c:f>
              <c:strCache>
                <c:ptCount val="1"/>
                <c:pt idx="0">
                  <c:v>Апсолутно се согласува</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Sheet1!$C$32:$K$32</c:f>
              <c:numCache>
                <c:formatCode>0</c:formatCode>
                <c:ptCount val="9"/>
                <c:pt idx="0">
                  <c:v>91</c:v>
                </c:pt>
                <c:pt idx="1">
                  <c:v>70</c:v>
                </c:pt>
                <c:pt idx="2">
                  <c:v>83</c:v>
                </c:pt>
                <c:pt idx="3">
                  <c:v>70</c:v>
                </c:pt>
                <c:pt idx="4">
                  <c:v>70</c:v>
                </c:pt>
                <c:pt idx="5">
                  <c:v>70</c:v>
                </c:pt>
                <c:pt idx="6">
                  <c:v>74</c:v>
                </c:pt>
                <c:pt idx="7">
                  <c:v>70</c:v>
                </c:pt>
                <c:pt idx="8">
                  <c:v>83</c:v>
                </c:pt>
              </c:numCache>
            </c:numRef>
          </c:val>
          <c:extLst>
            <c:ext xmlns:c16="http://schemas.microsoft.com/office/drawing/2014/chart" uri="{C3380CC4-5D6E-409C-BE32-E72D297353CC}">
              <c16:uniqueId val="{00000004-3259-450B-9772-70D6D2F5AB8A}"/>
            </c:ext>
          </c:extLst>
        </c:ser>
        <c:ser>
          <c:idx val="5"/>
          <c:order val="5"/>
          <c:tx>
            <c:strRef>
              <c:f>Sheet1!$B$33</c:f>
              <c:strCache>
                <c:ptCount val="1"/>
                <c:pt idx="0">
                  <c:v>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Sheet1!$C$27:$K$27</c:f>
              <c:strCache>
                <c:ptCount val="9"/>
                <c:pt idx="0">
                  <c:v>Закон и поредок</c:v>
                </c:pt>
                <c:pt idx="1">
                  <c:v>Слобода на говор</c:v>
                </c:pt>
                <c:pt idx="2">
                  <c:v>Мир и стабилност</c:v>
                </c:pt>
                <c:pt idx="3">
                  <c:v>Независен печат</c:v>
                </c:pt>
                <c:pt idx="4">
                  <c:v>Силна политичка опозиција</c:v>
                </c:pt>
                <c:pt idx="5">
                  <c:v>Правични судови</c:v>
                </c:pt>
                <c:pt idx="6">
                  <c:v>Еднакви права за жените</c:v>
                </c:pt>
                <c:pt idx="7">
                  <c:v>Квалитетно образование</c:v>
                </c:pt>
                <c:pt idx="8">
                  <c:v>Пристап до здравствени и социјални услуги</c:v>
                </c:pt>
              </c:strCache>
            </c:strRef>
          </c:cat>
          <c:val>
            <c:numRef>
              <c:f>Sheet1!$C$33:$K$33</c:f>
              <c:numCache>
                <c:formatCode>0</c:formatCode>
                <c:ptCount val="9"/>
                <c:pt idx="0">
                  <c:v>5</c:v>
                </c:pt>
                <c:pt idx="1">
                  <c:v>4</c:v>
                </c:pt>
                <c:pt idx="2">
                  <c:v>4</c:v>
                </c:pt>
                <c:pt idx="3">
                  <c:v>9</c:v>
                </c:pt>
                <c:pt idx="4">
                  <c:v>9</c:v>
                </c:pt>
                <c:pt idx="5">
                  <c:v>4</c:v>
                </c:pt>
                <c:pt idx="6">
                  <c:v>12</c:v>
                </c:pt>
                <c:pt idx="7">
                  <c:v>8</c:v>
                </c:pt>
                <c:pt idx="8">
                  <c:v>4</c:v>
                </c:pt>
              </c:numCache>
            </c:numRef>
          </c:val>
          <c:extLst>
            <c:ext xmlns:c16="http://schemas.microsoft.com/office/drawing/2014/chart" uri="{C3380CC4-5D6E-409C-BE32-E72D297353CC}">
              <c16:uniqueId val="{00000005-3259-450B-9772-70D6D2F5AB8A}"/>
            </c:ext>
          </c:extLst>
        </c:ser>
        <c:dLbls>
          <c:dLblPos val="ctr"/>
          <c:showLegendKey val="0"/>
          <c:showVal val="1"/>
          <c:showCatName val="0"/>
          <c:showSerName val="0"/>
          <c:showPercent val="0"/>
          <c:showBubbleSize val="0"/>
        </c:dLbls>
        <c:gapWidth val="50"/>
        <c:overlap val="100"/>
        <c:axId val="1266735456"/>
        <c:axId val="1266735040"/>
      </c:barChart>
      <c:catAx>
        <c:axId val="126673545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5040"/>
        <c:crosses val="autoZero"/>
        <c:auto val="1"/>
        <c:lblAlgn val="ctr"/>
        <c:lblOffset val="100"/>
        <c:noMultiLvlLbl val="0"/>
      </c:catAx>
      <c:valAx>
        <c:axId val="1266735040"/>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6673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Sheet1!$B$37</c:f>
              <c:strCache>
                <c:ptCount val="1"/>
                <c:pt idx="0">
                  <c:v>Воопшто не е важно</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Sheet1!$C$37:$G$37</c:f>
              <c:numCache>
                <c:formatCode>0</c:formatCode>
                <c:ptCount val="5"/>
                <c:pt idx="0">
                  <c:v>11</c:v>
                </c:pt>
                <c:pt idx="1">
                  <c:v>9</c:v>
                </c:pt>
                <c:pt idx="2">
                  <c:v>23.7</c:v>
                </c:pt>
                <c:pt idx="3">
                  <c:v>18.399999999999999</c:v>
                </c:pt>
                <c:pt idx="4">
                  <c:v>24</c:v>
                </c:pt>
              </c:numCache>
            </c:numRef>
          </c:val>
          <c:extLst>
            <c:ext xmlns:c16="http://schemas.microsoft.com/office/drawing/2014/chart" uri="{C3380CC4-5D6E-409C-BE32-E72D297353CC}">
              <c16:uniqueId val="{00000000-9E3B-4182-BCA9-98DD7C874A9F}"/>
            </c:ext>
          </c:extLst>
        </c:ser>
        <c:ser>
          <c:idx val="1"/>
          <c:order val="1"/>
          <c:tx>
            <c:strRef>
              <c:f>Sheet1!$B$38</c:f>
              <c:strCache>
                <c:ptCount val="1"/>
                <c:pt idx="0">
                  <c:v>Донекаде е важно</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Sheet1!$C$38:$G$38</c:f>
              <c:numCache>
                <c:formatCode>0</c:formatCode>
                <c:ptCount val="5"/>
                <c:pt idx="0">
                  <c:v>3</c:v>
                </c:pt>
                <c:pt idx="1">
                  <c:v>8</c:v>
                </c:pt>
                <c:pt idx="2">
                  <c:v>17.100000000000001</c:v>
                </c:pt>
                <c:pt idx="3">
                  <c:v>17.100000000000001</c:v>
                </c:pt>
                <c:pt idx="4">
                  <c:v>13.3</c:v>
                </c:pt>
              </c:numCache>
            </c:numRef>
          </c:val>
          <c:extLst>
            <c:ext xmlns:c16="http://schemas.microsoft.com/office/drawing/2014/chart" uri="{C3380CC4-5D6E-409C-BE32-E72D297353CC}">
              <c16:uniqueId val="{00000001-9E3B-4182-BCA9-98DD7C874A9F}"/>
            </c:ext>
          </c:extLst>
        </c:ser>
        <c:ser>
          <c:idx val="2"/>
          <c:order val="2"/>
          <c:tx>
            <c:strRef>
              <c:f>Sheet1!$B$39</c:f>
              <c:strCache>
                <c:ptCount val="1"/>
                <c:pt idx="0">
                  <c:v>Средно е важно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Sheet1!$C$39:$G$39</c:f>
              <c:numCache>
                <c:formatCode>0</c:formatCode>
                <c:ptCount val="5"/>
                <c:pt idx="0">
                  <c:v>12</c:v>
                </c:pt>
                <c:pt idx="1">
                  <c:v>18</c:v>
                </c:pt>
                <c:pt idx="2">
                  <c:v>14.5</c:v>
                </c:pt>
                <c:pt idx="3">
                  <c:v>18.399999999999999</c:v>
                </c:pt>
                <c:pt idx="4">
                  <c:v>12</c:v>
                </c:pt>
              </c:numCache>
            </c:numRef>
          </c:val>
          <c:extLst>
            <c:ext xmlns:c16="http://schemas.microsoft.com/office/drawing/2014/chart" uri="{C3380CC4-5D6E-409C-BE32-E72D297353CC}">
              <c16:uniqueId val="{00000002-9E3B-4182-BCA9-98DD7C874A9F}"/>
            </c:ext>
          </c:extLst>
        </c:ser>
        <c:ser>
          <c:idx val="3"/>
          <c:order val="3"/>
          <c:tx>
            <c:strRef>
              <c:f>Sheet1!$B$40</c:f>
              <c:strCache>
                <c:ptCount val="1"/>
                <c:pt idx="0">
                  <c:v>Многу е важно</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Sheet1!$C$40:$G$40</c:f>
              <c:numCache>
                <c:formatCode>0</c:formatCode>
                <c:ptCount val="5"/>
                <c:pt idx="0">
                  <c:v>17</c:v>
                </c:pt>
                <c:pt idx="1">
                  <c:v>33</c:v>
                </c:pt>
                <c:pt idx="2">
                  <c:v>15.8</c:v>
                </c:pt>
                <c:pt idx="3">
                  <c:v>17.100000000000001</c:v>
                </c:pt>
                <c:pt idx="4">
                  <c:v>10.7</c:v>
                </c:pt>
              </c:numCache>
            </c:numRef>
          </c:val>
          <c:extLst>
            <c:ext xmlns:c16="http://schemas.microsoft.com/office/drawing/2014/chart" uri="{C3380CC4-5D6E-409C-BE32-E72D297353CC}">
              <c16:uniqueId val="{00000003-9E3B-4182-BCA9-98DD7C874A9F}"/>
            </c:ext>
          </c:extLst>
        </c:ser>
        <c:ser>
          <c:idx val="4"/>
          <c:order val="4"/>
          <c:tx>
            <c:strRef>
              <c:f>Sheet1!$B$41</c:f>
              <c:strCache>
                <c:ptCount val="1"/>
                <c:pt idx="0">
                  <c:v>Суштинско</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Sheet1!$C$41:$G$41</c:f>
              <c:numCache>
                <c:formatCode>0</c:formatCode>
                <c:ptCount val="5"/>
                <c:pt idx="0">
                  <c:v>36</c:v>
                </c:pt>
                <c:pt idx="1">
                  <c:v>9</c:v>
                </c:pt>
                <c:pt idx="2">
                  <c:v>5.3</c:v>
                </c:pt>
                <c:pt idx="3">
                  <c:v>5.3</c:v>
                </c:pt>
                <c:pt idx="4">
                  <c:v>1.3</c:v>
                </c:pt>
              </c:numCache>
            </c:numRef>
          </c:val>
          <c:extLst>
            <c:ext xmlns:c16="http://schemas.microsoft.com/office/drawing/2014/chart" uri="{C3380CC4-5D6E-409C-BE32-E72D297353CC}">
              <c16:uniqueId val="{00000004-9E3B-4182-BCA9-98DD7C874A9F}"/>
            </c:ext>
          </c:extLst>
        </c:ser>
        <c:ser>
          <c:idx val="5"/>
          <c:order val="5"/>
          <c:tx>
            <c:strRef>
              <c:f>Sheet1!$B$42</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Sheet1!$C$42:$G$42</c:f>
              <c:numCache>
                <c:formatCode>0</c:formatCode>
                <c:ptCount val="5"/>
                <c:pt idx="0">
                  <c:v>22</c:v>
                </c:pt>
                <c:pt idx="1">
                  <c:v>23</c:v>
                </c:pt>
                <c:pt idx="2">
                  <c:v>23.7</c:v>
                </c:pt>
                <c:pt idx="3">
                  <c:v>23.7</c:v>
                </c:pt>
                <c:pt idx="4">
                  <c:v>38.700000000000003</c:v>
                </c:pt>
              </c:numCache>
            </c:numRef>
          </c:val>
          <c:extLst>
            <c:ext xmlns:c16="http://schemas.microsoft.com/office/drawing/2014/chart" uri="{C3380CC4-5D6E-409C-BE32-E72D297353CC}">
              <c16:uniqueId val="{00000005-9E3B-4182-BCA9-98DD7C874A9F}"/>
            </c:ext>
          </c:extLst>
        </c:ser>
        <c:dLbls>
          <c:dLblPos val="ctr"/>
          <c:showLegendKey val="0"/>
          <c:showVal val="1"/>
          <c:showCatName val="0"/>
          <c:showSerName val="0"/>
          <c:showPercent val="0"/>
          <c:showBubbleSize val="0"/>
        </c:dLbls>
        <c:gapWidth val="50"/>
        <c:overlap val="100"/>
        <c:axId val="1150189504"/>
        <c:axId val="1150179936"/>
      </c:barChart>
      <c:catAx>
        <c:axId val="115018950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79936"/>
        <c:crosses val="autoZero"/>
        <c:auto val="1"/>
        <c:lblAlgn val="ctr"/>
        <c:lblOffset val="100"/>
        <c:noMultiLvlLbl val="0"/>
      </c:catAx>
      <c:valAx>
        <c:axId val="1150179936"/>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8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Sheet1!$B$37</c:f>
              <c:strCache>
                <c:ptCount val="1"/>
                <c:pt idx="0">
                  <c:v>Воопшто не е важно</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Sheet1!$C$37:$G$37</c:f>
              <c:numCache>
                <c:formatCode>0</c:formatCode>
                <c:ptCount val="5"/>
                <c:pt idx="0">
                  <c:v>11</c:v>
                </c:pt>
                <c:pt idx="1">
                  <c:v>11</c:v>
                </c:pt>
                <c:pt idx="2">
                  <c:v>22</c:v>
                </c:pt>
                <c:pt idx="3">
                  <c:v>26</c:v>
                </c:pt>
                <c:pt idx="4">
                  <c:v>30</c:v>
                </c:pt>
              </c:numCache>
            </c:numRef>
          </c:val>
          <c:extLst>
            <c:ext xmlns:c16="http://schemas.microsoft.com/office/drawing/2014/chart" uri="{C3380CC4-5D6E-409C-BE32-E72D297353CC}">
              <c16:uniqueId val="{00000000-9E3B-4182-BCA9-98DD7C874A9F}"/>
            </c:ext>
          </c:extLst>
        </c:ser>
        <c:ser>
          <c:idx val="1"/>
          <c:order val="1"/>
          <c:tx>
            <c:strRef>
              <c:f>Sheet1!$B$38</c:f>
              <c:strCache>
                <c:ptCount val="1"/>
                <c:pt idx="0">
                  <c:v>Донекаде е важно</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Sheet1!$C$38:$G$38</c:f>
              <c:numCache>
                <c:formatCode>0</c:formatCode>
                <c:ptCount val="5"/>
                <c:pt idx="0">
                  <c:v>4</c:v>
                </c:pt>
                <c:pt idx="1">
                  <c:v>1</c:v>
                </c:pt>
                <c:pt idx="2">
                  <c:v>26</c:v>
                </c:pt>
                <c:pt idx="3">
                  <c:v>19</c:v>
                </c:pt>
                <c:pt idx="4">
                  <c:v>4</c:v>
                </c:pt>
              </c:numCache>
            </c:numRef>
          </c:val>
          <c:extLst>
            <c:ext xmlns:c16="http://schemas.microsoft.com/office/drawing/2014/chart" uri="{C3380CC4-5D6E-409C-BE32-E72D297353CC}">
              <c16:uniqueId val="{00000001-9E3B-4182-BCA9-98DD7C874A9F}"/>
            </c:ext>
          </c:extLst>
        </c:ser>
        <c:ser>
          <c:idx val="2"/>
          <c:order val="2"/>
          <c:tx>
            <c:strRef>
              <c:f>Sheet1!$B$39</c:f>
              <c:strCache>
                <c:ptCount val="1"/>
                <c:pt idx="0">
                  <c:v>Средно е важно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Sheet1!$C$39:$G$39</c:f>
              <c:numCache>
                <c:formatCode>0</c:formatCode>
                <c:ptCount val="5"/>
                <c:pt idx="0">
                  <c:v>11</c:v>
                </c:pt>
                <c:pt idx="1">
                  <c:v>15</c:v>
                </c:pt>
                <c:pt idx="2">
                  <c:v>7</c:v>
                </c:pt>
                <c:pt idx="3">
                  <c:v>18</c:v>
                </c:pt>
                <c:pt idx="4">
                  <c:v>11</c:v>
                </c:pt>
              </c:numCache>
            </c:numRef>
          </c:val>
          <c:extLst>
            <c:ext xmlns:c16="http://schemas.microsoft.com/office/drawing/2014/chart" uri="{C3380CC4-5D6E-409C-BE32-E72D297353CC}">
              <c16:uniqueId val="{00000002-9E3B-4182-BCA9-98DD7C874A9F}"/>
            </c:ext>
          </c:extLst>
        </c:ser>
        <c:ser>
          <c:idx val="3"/>
          <c:order val="3"/>
          <c:tx>
            <c:strRef>
              <c:f>Sheet1!$B$40</c:f>
              <c:strCache>
                <c:ptCount val="1"/>
                <c:pt idx="0">
                  <c:v>Многу е важно</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Sheet1!$C$40:$G$40</c:f>
              <c:numCache>
                <c:formatCode>0</c:formatCode>
                <c:ptCount val="5"/>
                <c:pt idx="0">
                  <c:v>19</c:v>
                </c:pt>
                <c:pt idx="1">
                  <c:v>26</c:v>
                </c:pt>
                <c:pt idx="2">
                  <c:v>15</c:v>
                </c:pt>
                <c:pt idx="3">
                  <c:v>15</c:v>
                </c:pt>
                <c:pt idx="4">
                  <c:v>7</c:v>
                </c:pt>
              </c:numCache>
            </c:numRef>
          </c:val>
          <c:extLst>
            <c:ext xmlns:c16="http://schemas.microsoft.com/office/drawing/2014/chart" uri="{C3380CC4-5D6E-409C-BE32-E72D297353CC}">
              <c16:uniqueId val="{00000003-9E3B-4182-BCA9-98DD7C874A9F}"/>
            </c:ext>
          </c:extLst>
        </c:ser>
        <c:ser>
          <c:idx val="4"/>
          <c:order val="4"/>
          <c:tx>
            <c:strRef>
              <c:f>Sheet1!$B$41</c:f>
              <c:strCache>
                <c:ptCount val="1"/>
                <c:pt idx="0">
                  <c:v>Суштинско</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Sheet1!$C$41:$G$41</c:f>
              <c:numCache>
                <c:formatCode>0</c:formatCode>
                <c:ptCount val="5"/>
                <c:pt idx="0">
                  <c:v>22</c:v>
                </c:pt>
                <c:pt idx="1">
                  <c:v>7</c:v>
                </c:pt>
                <c:pt idx="2">
                  <c:v>0</c:v>
                </c:pt>
                <c:pt idx="3">
                  <c:v>0</c:v>
                </c:pt>
                <c:pt idx="4">
                  <c:v>4</c:v>
                </c:pt>
              </c:numCache>
            </c:numRef>
          </c:val>
          <c:extLst>
            <c:ext xmlns:c16="http://schemas.microsoft.com/office/drawing/2014/chart" uri="{C3380CC4-5D6E-409C-BE32-E72D297353CC}">
              <c16:uniqueId val="{00000004-9E3B-4182-BCA9-98DD7C874A9F}"/>
            </c:ext>
          </c:extLst>
        </c:ser>
        <c:ser>
          <c:idx val="5"/>
          <c:order val="5"/>
          <c:tx>
            <c:strRef>
              <c:f>Sheet1!$B$42</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Sheet1!$C$42:$G$42</c:f>
              <c:numCache>
                <c:formatCode>0</c:formatCode>
                <c:ptCount val="5"/>
                <c:pt idx="0">
                  <c:v>33</c:v>
                </c:pt>
                <c:pt idx="1">
                  <c:v>30</c:v>
                </c:pt>
                <c:pt idx="2">
                  <c:v>30</c:v>
                </c:pt>
                <c:pt idx="3">
                  <c:v>22</c:v>
                </c:pt>
                <c:pt idx="4">
                  <c:v>44</c:v>
                </c:pt>
              </c:numCache>
            </c:numRef>
          </c:val>
          <c:extLst>
            <c:ext xmlns:c16="http://schemas.microsoft.com/office/drawing/2014/chart" uri="{C3380CC4-5D6E-409C-BE32-E72D297353CC}">
              <c16:uniqueId val="{00000005-9E3B-4182-BCA9-98DD7C874A9F}"/>
            </c:ext>
          </c:extLst>
        </c:ser>
        <c:dLbls>
          <c:dLblPos val="ctr"/>
          <c:showLegendKey val="0"/>
          <c:showVal val="1"/>
          <c:showCatName val="0"/>
          <c:showSerName val="0"/>
          <c:showPercent val="0"/>
          <c:showBubbleSize val="0"/>
        </c:dLbls>
        <c:gapWidth val="50"/>
        <c:overlap val="100"/>
        <c:axId val="1150189504"/>
        <c:axId val="1150179936"/>
      </c:barChart>
      <c:catAx>
        <c:axId val="115018950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79936"/>
        <c:crosses val="autoZero"/>
        <c:auto val="1"/>
        <c:lblAlgn val="ctr"/>
        <c:lblOffset val="100"/>
        <c:noMultiLvlLbl val="0"/>
      </c:catAx>
      <c:valAx>
        <c:axId val="1150179936"/>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8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Sheet1!$B$37</c:f>
              <c:strCache>
                <c:ptCount val="1"/>
                <c:pt idx="0">
                  <c:v>Воопшто не е важно</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Sheet1!$C$37:$G$37</c:f>
              <c:numCache>
                <c:formatCode>0</c:formatCode>
                <c:ptCount val="5"/>
                <c:pt idx="0">
                  <c:v>11</c:v>
                </c:pt>
                <c:pt idx="1">
                  <c:v>9</c:v>
                </c:pt>
                <c:pt idx="2">
                  <c:v>23.7</c:v>
                </c:pt>
                <c:pt idx="3">
                  <c:v>18.399999999999999</c:v>
                </c:pt>
                <c:pt idx="4">
                  <c:v>24</c:v>
                </c:pt>
              </c:numCache>
            </c:numRef>
          </c:val>
          <c:extLst>
            <c:ext xmlns:c16="http://schemas.microsoft.com/office/drawing/2014/chart" uri="{C3380CC4-5D6E-409C-BE32-E72D297353CC}">
              <c16:uniqueId val="{00000000-9E3B-4182-BCA9-98DD7C874A9F}"/>
            </c:ext>
          </c:extLst>
        </c:ser>
        <c:ser>
          <c:idx val="1"/>
          <c:order val="1"/>
          <c:tx>
            <c:strRef>
              <c:f>Sheet1!$B$38</c:f>
              <c:strCache>
                <c:ptCount val="1"/>
                <c:pt idx="0">
                  <c:v>Донекаде е важно</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Sheet1!$C$38:$G$38</c:f>
              <c:numCache>
                <c:formatCode>0</c:formatCode>
                <c:ptCount val="5"/>
                <c:pt idx="0">
                  <c:v>3</c:v>
                </c:pt>
                <c:pt idx="1">
                  <c:v>8</c:v>
                </c:pt>
                <c:pt idx="2">
                  <c:v>17.100000000000001</c:v>
                </c:pt>
                <c:pt idx="3">
                  <c:v>17.100000000000001</c:v>
                </c:pt>
                <c:pt idx="4">
                  <c:v>13.3</c:v>
                </c:pt>
              </c:numCache>
            </c:numRef>
          </c:val>
          <c:extLst>
            <c:ext xmlns:c16="http://schemas.microsoft.com/office/drawing/2014/chart" uri="{C3380CC4-5D6E-409C-BE32-E72D297353CC}">
              <c16:uniqueId val="{00000001-9E3B-4182-BCA9-98DD7C874A9F}"/>
            </c:ext>
          </c:extLst>
        </c:ser>
        <c:ser>
          <c:idx val="2"/>
          <c:order val="2"/>
          <c:tx>
            <c:strRef>
              <c:f>Sheet1!$B$39</c:f>
              <c:strCache>
                <c:ptCount val="1"/>
                <c:pt idx="0">
                  <c:v>Средно е важно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Sheet1!$C$39:$G$39</c:f>
              <c:numCache>
                <c:formatCode>0</c:formatCode>
                <c:ptCount val="5"/>
                <c:pt idx="0">
                  <c:v>12</c:v>
                </c:pt>
                <c:pt idx="1">
                  <c:v>18</c:v>
                </c:pt>
                <c:pt idx="2">
                  <c:v>14.5</c:v>
                </c:pt>
                <c:pt idx="3">
                  <c:v>18.399999999999999</c:v>
                </c:pt>
                <c:pt idx="4">
                  <c:v>12</c:v>
                </c:pt>
              </c:numCache>
            </c:numRef>
          </c:val>
          <c:extLst>
            <c:ext xmlns:c16="http://schemas.microsoft.com/office/drawing/2014/chart" uri="{C3380CC4-5D6E-409C-BE32-E72D297353CC}">
              <c16:uniqueId val="{00000002-9E3B-4182-BCA9-98DD7C874A9F}"/>
            </c:ext>
          </c:extLst>
        </c:ser>
        <c:ser>
          <c:idx val="3"/>
          <c:order val="3"/>
          <c:tx>
            <c:strRef>
              <c:f>Sheet1!$B$40</c:f>
              <c:strCache>
                <c:ptCount val="1"/>
                <c:pt idx="0">
                  <c:v>Многу е важно</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Sheet1!$C$40:$G$40</c:f>
              <c:numCache>
                <c:formatCode>0</c:formatCode>
                <c:ptCount val="5"/>
                <c:pt idx="0">
                  <c:v>17</c:v>
                </c:pt>
                <c:pt idx="1">
                  <c:v>33</c:v>
                </c:pt>
                <c:pt idx="2">
                  <c:v>15.8</c:v>
                </c:pt>
                <c:pt idx="3">
                  <c:v>17.100000000000001</c:v>
                </c:pt>
                <c:pt idx="4">
                  <c:v>10.7</c:v>
                </c:pt>
              </c:numCache>
            </c:numRef>
          </c:val>
          <c:extLst>
            <c:ext xmlns:c16="http://schemas.microsoft.com/office/drawing/2014/chart" uri="{C3380CC4-5D6E-409C-BE32-E72D297353CC}">
              <c16:uniqueId val="{00000003-9E3B-4182-BCA9-98DD7C874A9F}"/>
            </c:ext>
          </c:extLst>
        </c:ser>
        <c:ser>
          <c:idx val="4"/>
          <c:order val="4"/>
          <c:tx>
            <c:strRef>
              <c:f>Sheet1!$B$41</c:f>
              <c:strCache>
                <c:ptCount val="1"/>
                <c:pt idx="0">
                  <c:v>Суштинско</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Sheet1!$C$41:$G$41</c:f>
              <c:numCache>
                <c:formatCode>0</c:formatCode>
                <c:ptCount val="5"/>
                <c:pt idx="0">
                  <c:v>36</c:v>
                </c:pt>
                <c:pt idx="1">
                  <c:v>9</c:v>
                </c:pt>
                <c:pt idx="2">
                  <c:v>5.3</c:v>
                </c:pt>
                <c:pt idx="3">
                  <c:v>5.3</c:v>
                </c:pt>
                <c:pt idx="4">
                  <c:v>1.3</c:v>
                </c:pt>
              </c:numCache>
            </c:numRef>
          </c:val>
          <c:extLst>
            <c:ext xmlns:c16="http://schemas.microsoft.com/office/drawing/2014/chart" uri="{C3380CC4-5D6E-409C-BE32-E72D297353CC}">
              <c16:uniqueId val="{00000004-9E3B-4182-BCA9-98DD7C874A9F}"/>
            </c:ext>
          </c:extLst>
        </c:ser>
        <c:ser>
          <c:idx val="5"/>
          <c:order val="5"/>
          <c:tx>
            <c:strRef>
              <c:f>Sheet1!$B$42</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Sheet1!$C$36:$G$36</c:f>
              <c:strCache>
                <c:ptCount val="5"/>
                <c:pt idx="0">
                  <c:v>Да добие добра работа во владин сектор</c:v>
                </c:pt>
                <c:pt idx="1">
                  <c:v>Да добие добра работа во приватен сектор</c:v>
                </c:pt>
                <c:pt idx="2">
                  <c:v>Да расчисти спор со соседите</c:v>
                </c:pt>
                <c:pt idx="3">
                  <c:v>Да добие дозволи или официјални документи</c:v>
                </c:pt>
                <c:pt idx="4">
                  <c:v>Да се запише на факултет</c:v>
                </c:pt>
              </c:strCache>
            </c:strRef>
          </c:cat>
          <c:val>
            <c:numRef>
              <c:f>Sheet1!$C$42:$G$42</c:f>
              <c:numCache>
                <c:formatCode>0</c:formatCode>
                <c:ptCount val="5"/>
                <c:pt idx="0">
                  <c:v>22</c:v>
                </c:pt>
                <c:pt idx="1">
                  <c:v>23</c:v>
                </c:pt>
                <c:pt idx="2">
                  <c:v>23.7</c:v>
                </c:pt>
                <c:pt idx="3">
                  <c:v>23.7</c:v>
                </c:pt>
                <c:pt idx="4">
                  <c:v>38.700000000000003</c:v>
                </c:pt>
              </c:numCache>
            </c:numRef>
          </c:val>
          <c:extLst>
            <c:ext xmlns:c16="http://schemas.microsoft.com/office/drawing/2014/chart" uri="{C3380CC4-5D6E-409C-BE32-E72D297353CC}">
              <c16:uniqueId val="{00000005-9E3B-4182-BCA9-98DD7C874A9F}"/>
            </c:ext>
          </c:extLst>
        </c:ser>
        <c:dLbls>
          <c:dLblPos val="ctr"/>
          <c:showLegendKey val="0"/>
          <c:showVal val="1"/>
          <c:showCatName val="0"/>
          <c:showSerName val="0"/>
          <c:showPercent val="0"/>
          <c:showBubbleSize val="0"/>
        </c:dLbls>
        <c:gapWidth val="50"/>
        <c:overlap val="100"/>
        <c:axId val="1150189504"/>
        <c:axId val="1150179936"/>
      </c:barChart>
      <c:catAx>
        <c:axId val="115018950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79936"/>
        <c:crosses val="autoZero"/>
        <c:auto val="1"/>
        <c:lblAlgn val="ctr"/>
        <c:lblOffset val="100"/>
        <c:noMultiLvlLbl val="0"/>
      </c:catAx>
      <c:valAx>
        <c:axId val="1150179936"/>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15018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Sheet1!$B$46</c:f>
              <c:strCache>
                <c:ptCount val="1"/>
                <c:pt idx="0">
                  <c:v>Никогаш</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Interact with road police </c:v>
                </c:pt>
                <c:pt idx="1">
                  <c:v>Request official documents</c:v>
                </c:pt>
                <c:pt idx="2">
                  <c:v>Go to courts  for a civil matter</c:v>
                </c:pt>
                <c:pt idx="3">
                  <c:v>Receive public education</c:v>
                </c:pt>
                <c:pt idx="4">
                  <c:v>Receive medical treatment</c:v>
                </c:pt>
                <c:pt idx="5">
                  <c:v>Request unemployment benefits</c:v>
                </c:pt>
                <c:pt idx="6">
                  <c:v>Request social security benefits</c:v>
                </c:pt>
              </c:strCache>
            </c:strRef>
          </c:cat>
          <c:val>
            <c:numRef>
              <c:f>Sheet1!$C$46:$I$46</c:f>
              <c:numCache>
                <c:formatCode>General</c:formatCode>
                <c:ptCount val="7"/>
                <c:pt idx="0">
                  <c:v>28</c:v>
                </c:pt>
                <c:pt idx="1">
                  <c:v>25</c:v>
                </c:pt>
                <c:pt idx="2">
                  <c:v>17</c:v>
                </c:pt>
                <c:pt idx="3">
                  <c:v>30</c:v>
                </c:pt>
                <c:pt idx="4">
                  <c:v>22</c:v>
                </c:pt>
                <c:pt idx="5">
                  <c:v>33</c:v>
                </c:pt>
                <c:pt idx="6">
                  <c:v>30</c:v>
                </c:pt>
              </c:numCache>
            </c:numRef>
          </c:val>
          <c:extLst>
            <c:ext xmlns:c16="http://schemas.microsoft.com/office/drawing/2014/chart" uri="{C3380CC4-5D6E-409C-BE32-E72D297353CC}">
              <c16:uniqueId val="{00000000-E449-4488-8557-A3E56BC7062D}"/>
            </c:ext>
          </c:extLst>
        </c:ser>
        <c:ser>
          <c:idx val="1"/>
          <c:order val="1"/>
          <c:tx>
            <c:strRef>
              <c:f>Sheet1!$B$47</c:f>
              <c:strCache>
                <c:ptCount val="1"/>
                <c:pt idx="0">
                  <c:v>Понекогаш</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Interact with road police </c:v>
                </c:pt>
                <c:pt idx="1">
                  <c:v>Request official documents</c:v>
                </c:pt>
                <c:pt idx="2">
                  <c:v>Go to courts  for a civil matter</c:v>
                </c:pt>
                <c:pt idx="3">
                  <c:v>Receive public education</c:v>
                </c:pt>
                <c:pt idx="4">
                  <c:v>Receive medical treatment</c:v>
                </c:pt>
                <c:pt idx="5">
                  <c:v>Request unemployment benefits</c:v>
                </c:pt>
                <c:pt idx="6">
                  <c:v>Request social security benefits</c:v>
                </c:pt>
              </c:strCache>
            </c:strRef>
          </c:cat>
          <c:val>
            <c:numRef>
              <c:f>Sheet1!$C$47:$I$47</c:f>
              <c:numCache>
                <c:formatCode>General</c:formatCode>
                <c:ptCount val="7"/>
                <c:pt idx="0">
                  <c:v>18</c:v>
                </c:pt>
                <c:pt idx="1">
                  <c:v>34</c:v>
                </c:pt>
                <c:pt idx="2">
                  <c:v>20</c:v>
                </c:pt>
                <c:pt idx="3">
                  <c:v>20</c:v>
                </c:pt>
                <c:pt idx="4">
                  <c:v>29</c:v>
                </c:pt>
                <c:pt idx="5">
                  <c:v>21</c:v>
                </c:pt>
                <c:pt idx="6">
                  <c:v>19</c:v>
                </c:pt>
              </c:numCache>
            </c:numRef>
          </c:val>
          <c:extLst>
            <c:ext xmlns:c16="http://schemas.microsoft.com/office/drawing/2014/chart" uri="{C3380CC4-5D6E-409C-BE32-E72D297353CC}">
              <c16:uniqueId val="{00000001-E449-4488-8557-A3E56BC7062D}"/>
            </c:ext>
          </c:extLst>
        </c:ser>
        <c:ser>
          <c:idx val="2"/>
          <c:order val="2"/>
          <c:tx>
            <c:strRef>
              <c:f>Sheet1!$B$48</c:f>
              <c:strCache>
                <c:ptCount val="1"/>
                <c:pt idx="0">
                  <c:v>Вообичаено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Interact with road police </c:v>
                </c:pt>
                <c:pt idx="1">
                  <c:v>Request official documents</c:v>
                </c:pt>
                <c:pt idx="2">
                  <c:v>Go to courts  for a civil matter</c:v>
                </c:pt>
                <c:pt idx="3">
                  <c:v>Receive public education</c:v>
                </c:pt>
                <c:pt idx="4">
                  <c:v>Receive medical treatment</c:v>
                </c:pt>
                <c:pt idx="5">
                  <c:v>Request unemployment benefits</c:v>
                </c:pt>
                <c:pt idx="6">
                  <c:v>Request social security benefits</c:v>
                </c:pt>
              </c:strCache>
            </c:strRef>
          </c:cat>
          <c:val>
            <c:numRef>
              <c:f>Sheet1!$C$48:$I$48</c:f>
              <c:numCache>
                <c:formatCode>General</c:formatCode>
                <c:ptCount val="7"/>
                <c:pt idx="0">
                  <c:v>17</c:v>
                </c:pt>
                <c:pt idx="1">
                  <c:v>9</c:v>
                </c:pt>
                <c:pt idx="2">
                  <c:v>16</c:v>
                </c:pt>
                <c:pt idx="3">
                  <c:v>4</c:v>
                </c:pt>
                <c:pt idx="4">
                  <c:v>12</c:v>
                </c:pt>
                <c:pt idx="5">
                  <c:v>3</c:v>
                </c:pt>
                <c:pt idx="6">
                  <c:v>7</c:v>
                </c:pt>
              </c:numCache>
            </c:numRef>
          </c:val>
          <c:extLst>
            <c:ext xmlns:c16="http://schemas.microsoft.com/office/drawing/2014/chart" uri="{C3380CC4-5D6E-409C-BE32-E72D297353CC}">
              <c16:uniqueId val="{00000002-E449-4488-8557-A3E56BC7062D}"/>
            </c:ext>
          </c:extLst>
        </c:ser>
        <c:ser>
          <c:idx val="3"/>
          <c:order val="3"/>
          <c:tx>
            <c:strRef>
              <c:f>Sheet1!$B$49</c:f>
              <c:strCache>
                <c:ptCount val="1"/>
                <c:pt idx="0">
                  <c:v>Секогаш</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Interact with road police </c:v>
                </c:pt>
                <c:pt idx="1">
                  <c:v>Request official documents</c:v>
                </c:pt>
                <c:pt idx="2">
                  <c:v>Go to courts  for a civil matter</c:v>
                </c:pt>
                <c:pt idx="3">
                  <c:v>Receive public education</c:v>
                </c:pt>
                <c:pt idx="4">
                  <c:v>Receive medical treatment</c:v>
                </c:pt>
                <c:pt idx="5">
                  <c:v>Request unemployment benefits</c:v>
                </c:pt>
                <c:pt idx="6">
                  <c:v>Request social security benefits</c:v>
                </c:pt>
              </c:strCache>
            </c:strRef>
          </c:cat>
          <c:val>
            <c:numRef>
              <c:f>Sheet1!$C$49:$I$49</c:f>
              <c:numCache>
                <c:formatCode>General</c:formatCode>
                <c:ptCount val="7"/>
                <c:pt idx="0">
                  <c:v>0</c:v>
                </c:pt>
                <c:pt idx="1">
                  <c:v>1</c:v>
                </c:pt>
                <c:pt idx="2">
                  <c:v>5</c:v>
                </c:pt>
                <c:pt idx="3">
                  <c:v>1</c:v>
                </c:pt>
                <c:pt idx="4">
                  <c:v>4</c:v>
                </c:pt>
                <c:pt idx="5">
                  <c:v>1</c:v>
                </c:pt>
                <c:pt idx="6">
                  <c:v>1</c:v>
                </c:pt>
              </c:numCache>
            </c:numRef>
          </c:val>
          <c:extLst>
            <c:ext xmlns:c16="http://schemas.microsoft.com/office/drawing/2014/chart" uri="{C3380CC4-5D6E-409C-BE32-E72D297353CC}">
              <c16:uniqueId val="{00000003-E449-4488-8557-A3E56BC7062D}"/>
            </c:ext>
          </c:extLst>
        </c:ser>
        <c:ser>
          <c:idx val="4"/>
          <c:order val="4"/>
          <c:tx>
            <c:strRef>
              <c:f>Sheet1!$B$50</c:f>
              <c:strCache>
                <c:ptCount val="1"/>
                <c:pt idx="0">
                  <c:v>ДК</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Interact with road police </c:v>
                </c:pt>
                <c:pt idx="1">
                  <c:v>Request official documents</c:v>
                </c:pt>
                <c:pt idx="2">
                  <c:v>Go to courts  for a civil matter</c:v>
                </c:pt>
                <c:pt idx="3">
                  <c:v>Receive public education</c:v>
                </c:pt>
                <c:pt idx="4">
                  <c:v>Receive medical treatment</c:v>
                </c:pt>
                <c:pt idx="5">
                  <c:v>Request unemployment benefits</c:v>
                </c:pt>
                <c:pt idx="6">
                  <c:v>Request social security benefits</c:v>
                </c:pt>
              </c:strCache>
            </c:strRef>
          </c:cat>
          <c:val>
            <c:numRef>
              <c:f>Sheet1!$C$50:$I$50</c:f>
              <c:numCache>
                <c:formatCode>General</c:formatCode>
                <c:ptCount val="7"/>
                <c:pt idx="0">
                  <c:v>37</c:v>
                </c:pt>
                <c:pt idx="1">
                  <c:v>41</c:v>
                </c:pt>
                <c:pt idx="2">
                  <c:v>42</c:v>
                </c:pt>
                <c:pt idx="3">
                  <c:v>45</c:v>
                </c:pt>
                <c:pt idx="4">
                  <c:v>33</c:v>
                </c:pt>
                <c:pt idx="5">
                  <c:v>42</c:v>
                </c:pt>
                <c:pt idx="6">
                  <c:v>44</c:v>
                </c:pt>
              </c:numCache>
            </c:numRef>
          </c:val>
          <c:extLst>
            <c:ext xmlns:c16="http://schemas.microsoft.com/office/drawing/2014/chart" uri="{C3380CC4-5D6E-409C-BE32-E72D297353CC}">
              <c16:uniqueId val="{00000004-E449-4488-8557-A3E56BC7062D}"/>
            </c:ext>
          </c:extLst>
        </c:ser>
        <c:dLbls>
          <c:dLblPos val="ctr"/>
          <c:showLegendKey val="0"/>
          <c:showVal val="1"/>
          <c:showCatName val="0"/>
          <c:showSerName val="0"/>
          <c:showPercent val="0"/>
          <c:showBubbleSize val="0"/>
        </c:dLbls>
        <c:gapWidth val="50"/>
        <c:overlap val="100"/>
        <c:axId val="1321708560"/>
        <c:axId val="1321708976"/>
      </c:barChart>
      <c:catAx>
        <c:axId val="132170856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21708976"/>
        <c:crosses val="autoZero"/>
        <c:auto val="1"/>
        <c:lblAlgn val="ctr"/>
        <c:lblOffset val="100"/>
        <c:noMultiLvlLbl val="0"/>
      </c:catAx>
      <c:valAx>
        <c:axId val="132170897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2170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Sheet1!$B$46</c:f>
              <c:strCache>
                <c:ptCount val="1"/>
                <c:pt idx="0">
                  <c:v>Никогаш</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Sheet1!$C$46:$I$46</c:f>
              <c:numCache>
                <c:formatCode>General</c:formatCode>
                <c:ptCount val="7"/>
                <c:pt idx="0">
                  <c:v>22</c:v>
                </c:pt>
                <c:pt idx="1">
                  <c:v>33</c:v>
                </c:pt>
                <c:pt idx="2">
                  <c:v>26</c:v>
                </c:pt>
                <c:pt idx="3">
                  <c:v>48</c:v>
                </c:pt>
                <c:pt idx="4">
                  <c:v>30</c:v>
                </c:pt>
                <c:pt idx="5">
                  <c:v>37</c:v>
                </c:pt>
                <c:pt idx="6">
                  <c:v>40</c:v>
                </c:pt>
              </c:numCache>
            </c:numRef>
          </c:val>
          <c:extLst>
            <c:ext xmlns:c16="http://schemas.microsoft.com/office/drawing/2014/chart" uri="{C3380CC4-5D6E-409C-BE32-E72D297353CC}">
              <c16:uniqueId val="{00000000-E449-4488-8557-A3E56BC7062D}"/>
            </c:ext>
          </c:extLst>
        </c:ser>
        <c:ser>
          <c:idx val="1"/>
          <c:order val="1"/>
          <c:tx>
            <c:strRef>
              <c:f>Sheet1!$B$47</c:f>
              <c:strCache>
                <c:ptCount val="1"/>
                <c:pt idx="0">
                  <c:v>Понекогаш</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Sheet1!$C$47:$I$47</c:f>
              <c:numCache>
                <c:formatCode>General</c:formatCode>
                <c:ptCount val="7"/>
                <c:pt idx="0">
                  <c:v>19</c:v>
                </c:pt>
                <c:pt idx="1">
                  <c:v>11</c:v>
                </c:pt>
                <c:pt idx="2">
                  <c:v>4</c:v>
                </c:pt>
                <c:pt idx="3">
                  <c:v>0</c:v>
                </c:pt>
                <c:pt idx="4">
                  <c:v>22</c:v>
                </c:pt>
                <c:pt idx="5">
                  <c:v>15</c:v>
                </c:pt>
                <c:pt idx="6">
                  <c:v>7</c:v>
                </c:pt>
              </c:numCache>
            </c:numRef>
          </c:val>
          <c:extLst>
            <c:ext xmlns:c16="http://schemas.microsoft.com/office/drawing/2014/chart" uri="{C3380CC4-5D6E-409C-BE32-E72D297353CC}">
              <c16:uniqueId val="{00000001-E449-4488-8557-A3E56BC7062D}"/>
            </c:ext>
          </c:extLst>
        </c:ser>
        <c:ser>
          <c:idx val="2"/>
          <c:order val="2"/>
          <c:tx>
            <c:strRef>
              <c:f>Sheet1!$B$48</c:f>
              <c:strCache>
                <c:ptCount val="1"/>
                <c:pt idx="0">
                  <c:v>Вообичаено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Sheet1!$C$48:$I$48</c:f>
              <c:numCache>
                <c:formatCode>General</c:formatCode>
                <c:ptCount val="7"/>
                <c:pt idx="0">
                  <c:v>7</c:v>
                </c:pt>
                <c:pt idx="1">
                  <c:v>7</c:v>
                </c:pt>
                <c:pt idx="2">
                  <c:v>11</c:v>
                </c:pt>
                <c:pt idx="3">
                  <c:v>0</c:v>
                </c:pt>
                <c:pt idx="4">
                  <c:v>4</c:v>
                </c:pt>
                <c:pt idx="5">
                  <c:v>4</c:v>
                </c:pt>
                <c:pt idx="6">
                  <c:v>4</c:v>
                </c:pt>
              </c:numCache>
            </c:numRef>
          </c:val>
          <c:extLst>
            <c:ext xmlns:c16="http://schemas.microsoft.com/office/drawing/2014/chart" uri="{C3380CC4-5D6E-409C-BE32-E72D297353CC}">
              <c16:uniqueId val="{00000002-E449-4488-8557-A3E56BC7062D}"/>
            </c:ext>
          </c:extLst>
        </c:ser>
        <c:ser>
          <c:idx val="3"/>
          <c:order val="3"/>
          <c:tx>
            <c:strRef>
              <c:f>Sheet1!$B$49</c:f>
              <c:strCache>
                <c:ptCount val="1"/>
                <c:pt idx="0">
                  <c:v>Секогаш</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Sheet1!$C$49:$I$49</c:f>
              <c:numCache>
                <c:formatCode>General</c:formatCode>
                <c:ptCount val="7"/>
                <c:pt idx="0">
                  <c:v>4</c:v>
                </c:pt>
                <c:pt idx="1">
                  <c:v>4</c:v>
                </c:pt>
                <c:pt idx="2">
                  <c:v>11</c:v>
                </c:pt>
                <c:pt idx="3">
                  <c:v>0</c:v>
                </c:pt>
                <c:pt idx="4">
                  <c:v>4</c:v>
                </c:pt>
                <c:pt idx="5">
                  <c:v>0</c:v>
                </c:pt>
                <c:pt idx="6">
                  <c:v>0</c:v>
                </c:pt>
              </c:numCache>
            </c:numRef>
          </c:val>
          <c:extLst>
            <c:ext xmlns:c16="http://schemas.microsoft.com/office/drawing/2014/chart" uri="{C3380CC4-5D6E-409C-BE32-E72D297353CC}">
              <c16:uniqueId val="{00000003-E449-4488-8557-A3E56BC7062D}"/>
            </c:ext>
          </c:extLst>
        </c:ser>
        <c:ser>
          <c:idx val="4"/>
          <c:order val="4"/>
          <c:tx>
            <c:strRef>
              <c:f>Sheet1!$B$50</c:f>
              <c:strCache>
                <c:ptCount val="1"/>
                <c:pt idx="0">
                  <c:v>ДК</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Sheet1!$C$50:$I$50</c:f>
              <c:numCache>
                <c:formatCode>General</c:formatCode>
                <c:ptCount val="7"/>
                <c:pt idx="0">
                  <c:v>48</c:v>
                </c:pt>
                <c:pt idx="1">
                  <c:v>45</c:v>
                </c:pt>
                <c:pt idx="2">
                  <c:v>48</c:v>
                </c:pt>
                <c:pt idx="3">
                  <c:v>52</c:v>
                </c:pt>
                <c:pt idx="4">
                  <c:v>40</c:v>
                </c:pt>
                <c:pt idx="5">
                  <c:v>45</c:v>
                </c:pt>
                <c:pt idx="6">
                  <c:v>48</c:v>
                </c:pt>
              </c:numCache>
            </c:numRef>
          </c:val>
          <c:extLst>
            <c:ext xmlns:c16="http://schemas.microsoft.com/office/drawing/2014/chart" uri="{C3380CC4-5D6E-409C-BE32-E72D297353CC}">
              <c16:uniqueId val="{00000004-E449-4488-8557-A3E56BC7062D}"/>
            </c:ext>
          </c:extLst>
        </c:ser>
        <c:dLbls>
          <c:dLblPos val="ctr"/>
          <c:showLegendKey val="0"/>
          <c:showVal val="1"/>
          <c:showCatName val="0"/>
          <c:showSerName val="0"/>
          <c:showPercent val="0"/>
          <c:showBubbleSize val="0"/>
        </c:dLbls>
        <c:gapWidth val="50"/>
        <c:overlap val="100"/>
        <c:axId val="1321708560"/>
        <c:axId val="1321708976"/>
      </c:barChart>
      <c:catAx>
        <c:axId val="132170856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21708976"/>
        <c:crosses val="autoZero"/>
        <c:auto val="1"/>
        <c:lblAlgn val="ctr"/>
        <c:lblOffset val="100"/>
        <c:noMultiLvlLbl val="0"/>
      </c:catAx>
      <c:valAx>
        <c:axId val="132170897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2170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Sheet1!$B$46</c:f>
              <c:strCache>
                <c:ptCount val="1"/>
                <c:pt idx="0">
                  <c:v>Никогаш</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Sheet1!$C$46:$I$46</c:f>
              <c:numCache>
                <c:formatCode>General</c:formatCode>
                <c:ptCount val="7"/>
                <c:pt idx="0">
                  <c:v>13</c:v>
                </c:pt>
                <c:pt idx="1">
                  <c:v>9</c:v>
                </c:pt>
                <c:pt idx="2">
                  <c:v>17</c:v>
                </c:pt>
                <c:pt idx="3">
                  <c:v>35</c:v>
                </c:pt>
                <c:pt idx="4">
                  <c:v>0</c:v>
                </c:pt>
                <c:pt idx="5">
                  <c:v>22</c:v>
                </c:pt>
                <c:pt idx="6">
                  <c:v>22</c:v>
                </c:pt>
              </c:numCache>
            </c:numRef>
          </c:val>
          <c:extLst>
            <c:ext xmlns:c16="http://schemas.microsoft.com/office/drawing/2014/chart" uri="{C3380CC4-5D6E-409C-BE32-E72D297353CC}">
              <c16:uniqueId val="{00000000-E449-4488-8557-A3E56BC7062D}"/>
            </c:ext>
          </c:extLst>
        </c:ser>
        <c:ser>
          <c:idx val="1"/>
          <c:order val="1"/>
          <c:tx>
            <c:strRef>
              <c:f>Sheet1!$B$47</c:f>
              <c:strCache>
                <c:ptCount val="1"/>
                <c:pt idx="0">
                  <c:v>Понекогаш</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Sheet1!$C$47:$I$47</c:f>
              <c:numCache>
                <c:formatCode>General</c:formatCode>
                <c:ptCount val="7"/>
                <c:pt idx="0">
                  <c:v>22</c:v>
                </c:pt>
                <c:pt idx="1">
                  <c:v>44</c:v>
                </c:pt>
                <c:pt idx="2">
                  <c:v>35</c:v>
                </c:pt>
                <c:pt idx="3">
                  <c:v>13</c:v>
                </c:pt>
                <c:pt idx="4">
                  <c:v>26</c:v>
                </c:pt>
                <c:pt idx="5">
                  <c:v>4</c:v>
                </c:pt>
                <c:pt idx="6">
                  <c:v>4</c:v>
                </c:pt>
              </c:numCache>
            </c:numRef>
          </c:val>
          <c:extLst>
            <c:ext xmlns:c16="http://schemas.microsoft.com/office/drawing/2014/chart" uri="{C3380CC4-5D6E-409C-BE32-E72D297353CC}">
              <c16:uniqueId val="{00000001-E449-4488-8557-A3E56BC7062D}"/>
            </c:ext>
          </c:extLst>
        </c:ser>
        <c:ser>
          <c:idx val="2"/>
          <c:order val="2"/>
          <c:tx>
            <c:strRef>
              <c:f>Sheet1!$B$48</c:f>
              <c:strCache>
                <c:ptCount val="1"/>
                <c:pt idx="0">
                  <c:v>Вообичаено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Sheet1!$C$48:$I$48</c:f>
              <c:numCache>
                <c:formatCode>General</c:formatCode>
                <c:ptCount val="7"/>
                <c:pt idx="0">
                  <c:v>21</c:v>
                </c:pt>
                <c:pt idx="1">
                  <c:v>4</c:v>
                </c:pt>
                <c:pt idx="2">
                  <c:v>0</c:v>
                </c:pt>
                <c:pt idx="3">
                  <c:v>4</c:v>
                </c:pt>
                <c:pt idx="4">
                  <c:v>30</c:v>
                </c:pt>
                <c:pt idx="5">
                  <c:v>4</c:v>
                </c:pt>
                <c:pt idx="6">
                  <c:v>4</c:v>
                </c:pt>
              </c:numCache>
            </c:numRef>
          </c:val>
          <c:extLst>
            <c:ext xmlns:c16="http://schemas.microsoft.com/office/drawing/2014/chart" uri="{C3380CC4-5D6E-409C-BE32-E72D297353CC}">
              <c16:uniqueId val="{00000002-E449-4488-8557-A3E56BC7062D}"/>
            </c:ext>
          </c:extLst>
        </c:ser>
        <c:ser>
          <c:idx val="3"/>
          <c:order val="3"/>
          <c:tx>
            <c:strRef>
              <c:f>Sheet1!$B$49</c:f>
              <c:strCache>
                <c:ptCount val="1"/>
                <c:pt idx="0">
                  <c:v>Секогаш</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Sheet1!$C$49:$I$49</c:f>
              <c:numCache>
                <c:formatCode>General</c:formatCode>
                <c:ptCount val="7"/>
                <c:pt idx="0">
                  <c:v>0</c:v>
                </c:pt>
                <c:pt idx="1">
                  <c:v>0</c:v>
                </c:pt>
                <c:pt idx="2">
                  <c:v>4</c:v>
                </c:pt>
                <c:pt idx="3">
                  <c:v>0</c:v>
                </c:pt>
                <c:pt idx="4">
                  <c:v>0</c:v>
                </c:pt>
                <c:pt idx="5">
                  <c:v>0</c:v>
                </c:pt>
                <c:pt idx="6">
                  <c:v>0</c:v>
                </c:pt>
              </c:numCache>
            </c:numRef>
          </c:val>
          <c:extLst>
            <c:ext xmlns:c16="http://schemas.microsoft.com/office/drawing/2014/chart" uri="{C3380CC4-5D6E-409C-BE32-E72D297353CC}">
              <c16:uniqueId val="{00000003-E449-4488-8557-A3E56BC7062D}"/>
            </c:ext>
          </c:extLst>
        </c:ser>
        <c:ser>
          <c:idx val="4"/>
          <c:order val="4"/>
          <c:tx>
            <c:strRef>
              <c:f>Sheet1!$B$50</c:f>
              <c:strCache>
                <c:ptCount val="1"/>
                <c:pt idx="0">
                  <c:v>ДК</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Sheet1!$C$45:$I$45</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Sheet1!$C$50:$I$50</c:f>
              <c:numCache>
                <c:formatCode>General</c:formatCode>
                <c:ptCount val="7"/>
                <c:pt idx="0">
                  <c:v>44</c:v>
                </c:pt>
                <c:pt idx="1">
                  <c:v>44</c:v>
                </c:pt>
                <c:pt idx="2">
                  <c:v>44</c:v>
                </c:pt>
                <c:pt idx="3">
                  <c:v>48</c:v>
                </c:pt>
                <c:pt idx="4">
                  <c:v>44</c:v>
                </c:pt>
                <c:pt idx="5">
                  <c:v>70</c:v>
                </c:pt>
                <c:pt idx="6">
                  <c:v>70</c:v>
                </c:pt>
              </c:numCache>
            </c:numRef>
          </c:val>
          <c:extLst>
            <c:ext xmlns:c16="http://schemas.microsoft.com/office/drawing/2014/chart" uri="{C3380CC4-5D6E-409C-BE32-E72D297353CC}">
              <c16:uniqueId val="{00000004-E449-4488-8557-A3E56BC7062D}"/>
            </c:ext>
          </c:extLst>
        </c:ser>
        <c:dLbls>
          <c:dLblPos val="ctr"/>
          <c:showLegendKey val="0"/>
          <c:showVal val="1"/>
          <c:showCatName val="0"/>
          <c:showSerName val="0"/>
          <c:showPercent val="0"/>
          <c:showBubbleSize val="0"/>
        </c:dLbls>
        <c:gapWidth val="50"/>
        <c:overlap val="100"/>
        <c:axId val="1321708560"/>
        <c:axId val="1321708976"/>
      </c:barChart>
      <c:catAx>
        <c:axId val="132170856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21708976"/>
        <c:crosses val="autoZero"/>
        <c:auto val="1"/>
        <c:lblAlgn val="ctr"/>
        <c:lblOffset val="100"/>
        <c:noMultiLvlLbl val="0"/>
      </c:catAx>
      <c:valAx>
        <c:axId val="132170897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2170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Sheet1!$B$54</c:f>
              <c:strCache>
                <c:ptCount val="1"/>
                <c:pt idx="0">
                  <c:v>Да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Sheet1!$C$54:$I$54</c:f>
              <c:numCache>
                <c:formatCode>General</c:formatCode>
                <c:ptCount val="7"/>
                <c:pt idx="0">
                  <c:v>7</c:v>
                </c:pt>
                <c:pt idx="1">
                  <c:v>13</c:v>
                </c:pt>
                <c:pt idx="2">
                  <c:v>4</c:v>
                </c:pt>
                <c:pt idx="3">
                  <c:v>15</c:v>
                </c:pt>
                <c:pt idx="4">
                  <c:v>72</c:v>
                </c:pt>
                <c:pt idx="5">
                  <c:v>11</c:v>
                </c:pt>
                <c:pt idx="6">
                  <c:v>49</c:v>
                </c:pt>
              </c:numCache>
            </c:numRef>
          </c:val>
          <c:extLst>
            <c:ext xmlns:c16="http://schemas.microsoft.com/office/drawing/2014/chart" uri="{C3380CC4-5D6E-409C-BE32-E72D297353CC}">
              <c16:uniqueId val="{00000000-2C45-43ED-8D24-189A87A39AC3}"/>
            </c:ext>
          </c:extLst>
        </c:ser>
        <c:ser>
          <c:idx val="1"/>
          <c:order val="1"/>
          <c:tx>
            <c:strRef>
              <c:f>Sheet1!$B$55</c:f>
              <c:strCache>
                <c:ptCount val="1"/>
                <c:pt idx="0">
                  <c:v>Не</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Sheet1!$C$55:$I$55</c:f>
              <c:numCache>
                <c:formatCode>General</c:formatCode>
                <c:ptCount val="7"/>
                <c:pt idx="0">
                  <c:v>3</c:v>
                </c:pt>
                <c:pt idx="1">
                  <c:v>82</c:v>
                </c:pt>
                <c:pt idx="2">
                  <c:v>93</c:v>
                </c:pt>
                <c:pt idx="3">
                  <c:v>82</c:v>
                </c:pt>
                <c:pt idx="4">
                  <c:v>26</c:v>
                </c:pt>
                <c:pt idx="5">
                  <c:v>85</c:v>
                </c:pt>
                <c:pt idx="6">
                  <c:v>50</c:v>
                </c:pt>
              </c:numCache>
            </c:numRef>
          </c:val>
          <c:extLst>
            <c:ext xmlns:c16="http://schemas.microsoft.com/office/drawing/2014/chart" uri="{C3380CC4-5D6E-409C-BE32-E72D297353CC}">
              <c16:uniqueId val="{00000001-2C45-43ED-8D24-189A87A39AC3}"/>
            </c:ext>
          </c:extLst>
        </c:ser>
        <c:ser>
          <c:idx val="2"/>
          <c:order val="2"/>
          <c:tx>
            <c:strRef>
              <c:f>Sheet1!$B$56</c:f>
              <c:strCache>
                <c:ptCount val="1"/>
                <c:pt idx="0">
                  <c:v>Не знам</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Sheet1!$C$56:$I$56</c:f>
              <c:numCache>
                <c:formatCode>General</c:formatCode>
                <c:ptCount val="7"/>
                <c:pt idx="0">
                  <c:v>5</c:v>
                </c:pt>
                <c:pt idx="1">
                  <c:v>5</c:v>
                </c:pt>
                <c:pt idx="2">
                  <c:v>3</c:v>
                </c:pt>
                <c:pt idx="3">
                  <c:v>3</c:v>
                </c:pt>
                <c:pt idx="4">
                  <c:v>2</c:v>
                </c:pt>
                <c:pt idx="5">
                  <c:v>4</c:v>
                </c:pt>
                <c:pt idx="6">
                  <c:v>1</c:v>
                </c:pt>
              </c:numCache>
            </c:numRef>
          </c:val>
          <c:extLst>
            <c:ext xmlns:c16="http://schemas.microsoft.com/office/drawing/2014/chart" uri="{C3380CC4-5D6E-409C-BE32-E72D297353CC}">
              <c16:uniqueId val="{00000002-2C45-43ED-8D24-189A87A39AC3}"/>
            </c:ext>
          </c:extLst>
        </c:ser>
        <c:dLbls>
          <c:dLblPos val="ctr"/>
          <c:showLegendKey val="0"/>
          <c:showVal val="1"/>
          <c:showCatName val="0"/>
          <c:showSerName val="0"/>
          <c:showPercent val="0"/>
          <c:showBubbleSize val="0"/>
        </c:dLbls>
        <c:gapWidth val="50"/>
        <c:overlap val="100"/>
        <c:axId val="1379328736"/>
        <c:axId val="1379329984"/>
      </c:barChart>
      <c:catAx>
        <c:axId val="13793287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79329984"/>
        <c:crosses val="autoZero"/>
        <c:auto val="1"/>
        <c:lblAlgn val="ctr"/>
        <c:lblOffset val="100"/>
        <c:noMultiLvlLbl val="0"/>
      </c:catAx>
      <c:valAx>
        <c:axId val="1379329984"/>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7932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Sheet1!$B$60</c:f>
              <c:strCache>
                <c:ptCount val="1"/>
                <c:pt idx="0">
                  <c:v>Многу незадоволен</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Sheet1!$C$60:$I$60</c:f>
              <c:numCache>
                <c:formatCode>0</c:formatCode>
                <c:ptCount val="7"/>
                <c:pt idx="0">
                  <c:v>1.3</c:v>
                </c:pt>
                <c:pt idx="1">
                  <c:v>1.3</c:v>
                </c:pt>
                <c:pt idx="2">
                  <c:v>0</c:v>
                </c:pt>
                <c:pt idx="3">
                  <c:v>2.6</c:v>
                </c:pt>
                <c:pt idx="4">
                  <c:v>3.9</c:v>
                </c:pt>
                <c:pt idx="5">
                  <c:v>5.3</c:v>
                </c:pt>
                <c:pt idx="6">
                  <c:v>5.3</c:v>
                </c:pt>
              </c:numCache>
            </c:numRef>
          </c:val>
          <c:extLst>
            <c:ext xmlns:c16="http://schemas.microsoft.com/office/drawing/2014/chart" uri="{C3380CC4-5D6E-409C-BE32-E72D297353CC}">
              <c16:uniqueId val="{00000000-1072-4F5B-9A2B-23310ED8BD3F}"/>
            </c:ext>
          </c:extLst>
        </c:ser>
        <c:ser>
          <c:idx val="1"/>
          <c:order val="1"/>
          <c:tx>
            <c:strRef>
              <c:f>Sheet1!$B$61</c:f>
              <c:strCache>
                <c:ptCount val="1"/>
                <c:pt idx="0">
                  <c:v>Незадоволен</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Sheet1!$C$61:$I$61</c:f>
              <c:numCache>
                <c:formatCode>0</c:formatCode>
                <c:ptCount val="7"/>
                <c:pt idx="0">
                  <c:v>0</c:v>
                </c:pt>
                <c:pt idx="1">
                  <c:v>6.6</c:v>
                </c:pt>
                <c:pt idx="2">
                  <c:v>7.9</c:v>
                </c:pt>
                <c:pt idx="3">
                  <c:v>2.6</c:v>
                </c:pt>
                <c:pt idx="4">
                  <c:v>7.9</c:v>
                </c:pt>
                <c:pt idx="5">
                  <c:v>6.6</c:v>
                </c:pt>
                <c:pt idx="6">
                  <c:v>11.8</c:v>
                </c:pt>
              </c:numCache>
            </c:numRef>
          </c:val>
          <c:extLst>
            <c:ext xmlns:c16="http://schemas.microsoft.com/office/drawing/2014/chart" uri="{C3380CC4-5D6E-409C-BE32-E72D297353CC}">
              <c16:uniqueId val="{00000001-1072-4F5B-9A2B-23310ED8BD3F}"/>
            </c:ext>
          </c:extLst>
        </c:ser>
        <c:ser>
          <c:idx val="2"/>
          <c:order val="2"/>
          <c:tx>
            <c:strRef>
              <c:f>Sheet1!$B$62</c:f>
              <c:strCache>
                <c:ptCount val="1"/>
                <c:pt idx="0">
                  <c:v>Ниту едно</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Sheet1!$C$62:$I$62</c:f>
              <c:numCache>
                <c:formatCode>0</c:formatCode>
                <c:ptCount val="7"/>
                <c:pt idx="0">
                  <c:v>19.7</c:v>
                </c:pt>
                <c:pt idx="1">
                  <c:v>7.9</c:v>
                </c:pt>
                <c:pt idx="2">
                  <c:v>10.5</c:v>
                </c:pt>
                <c:pt idx="3">
                  <c:v>14.5</c:v>
                </c:pt>
                <c:pt idx="4">
                  <c:v>22.4</c:v>
                </c:pt>
                <c:pt idx="5">
                  <c:v>14.5</c:v>
                </c:pt>
                <c:pt idx="6">
                  <c:v>10.5</c:v>
                </c:pt>
              </c:numCache>
            </c:numRef>
          </c:val>
          <c:extLst>
            <c:ext xmlns:c16="http://schemas.microsoft.com/office/drawing/2014/chart" uri="{C3380CC4-5D6E-409C-BE32-E72D297353CC}">
              <c16:uniqueId val="{00000002-1072-4F5B-9A2B-23310ED8BD3F}"/>
            </c:ext>
          </c:extLst>
        </c:ser>
        <c:ser>
          <c:idx val="3"/>
          <c:order val="3"/>
          <c:tx>
            <c:strRef>
              <c:f>Sheet1!$B$63</c:f>
              <c:strCache>
                <c:ptCount val="1"/>
                <c:pt idx="0">
                  <c:v>Задоволен</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Sheet1!$C$63:$I$63</c:f>
              <c:numCache>
                <c:formatCode>0</c:formatCode>
                <c:ptCount val="7"/>
                <c:pt idx="0">
                  <c:v>9.1999999999999993</c:v>
                </c:pt>
                <c:pt idx="1">
                  <c:v>21.1</c:v>
                </c:pt>
                <c:pt idx="2">
                  <c:v>6.6</c:v>
                </c:pt>
                <c:pt idx="3">
                  <c:v>14.5</c:v>
                </c:pt>
                <c:pt idx="4">
                  <c:v>50</c:v>
                </c:pt>
                <c:pt idx="5">
                  <c:v>3.9</c:v>
                </c:pt>
                <c:pt idx="6">
                  <c:v>31.6</c:v>
                </c:pt>
              </c:numCache>
            </c:numRef>
          </c:val>
          <c:extLst>
            <c:ext xmlns:c16="http://schemas.microsoft.com/office/drawing/2014/chart" uri="{C3380CC4-5D6E-409C-BE32-E72D297353CC}">
              <c16:uniqueId val="{00000003-1072-4F5B-9A2B-23310ED8BD3F}"/>
            </c:ext>
          </c:extLst>
        </c:ser>
        <c:ser>
          <c:idx val="4"/>
          <c:order val="4"/>
          <c:tx>
            <c:strRef>
              <c:f>Sheet1!$B$64</c:f>
              <c:strCache>
                <c:ptCount val="1"/>
                <c:pt idx="0">
                  <c:v>Многу задоволен</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Sheet1!$C$64:$I$64</c:f>
              <c:numCache>
                <c:formatCode>0</c:formatCode>
                <c:ptCount val="7"/>
                <c:pt idx="0">
                  <c:v>2.6</c:v>
                </c:pt>
                <c:pt idx="1">
                  <c:v>3.9</c:v>
                </c:pt>
                <c:pt idx="2">
                  <c:v>2.6</c:v>
                </c:pt>
                <c:pt idx="3">
                  <c:v>5.3</c:v>
                </c:pt>
                <c:pt idx="4">
                  <c:v>7.9</c:v>
                </c:pt>
                <c:pt idx="5">
                  <c:v>5.3</c:v>
                </c:pt>
                <c:pt idx="6">
                  <c:v>5.3</c:v>
                </c:pt>
              </c:numCache>
            </c:numRef>
          </c:val>
          <c:extLst>
            <c:ext xmlns:c16="http://schemas.microsoft.com/office/drawing/2014/chart" uri="{C3380CC4-5D6E-409C-BE32-E72D297353CC}">
              <c16:uniqueId val="{00000004-1072-4F5B-9A2B-23310ED8BD3F}"/>
            </c:ext>
          </c:extLst>
        </c:ser>
        <c:ser>
          <c:idx val="5"/>
          <c:order val="5"/>
          <c:tx>
            <c:strRef>
              <c:f>Sheet1!$B$65</c:f>
              <c:strCache>
                <c:ptCount val="1"/>
                <c:pt idx="0">
                  <c:v>Одбил/ не знае</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Sheet1!$C$59:$I$59</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Sheet1!$C$65:$I$65</c:f>
              <c:numCache>
                <c:formatCode>0</c:formatCode>
                <c:ptCount val="7"/>
                <c:pt idx="0">
                  <c:v>67.099999999999994</c:v>
                </c:pt>
                <c:pt idx="1">
                  <c:v>59.2</c:v>
                </c:pt>
                <c:pt idx="2">
                  <c:v>72.400000000000006</c:v>
                </c:pt>
                <c:pt idx="3">
                  <c:v>60.5</c:v>
                </c:pt>
                <c:pt idx="4">
                  <c:v>7.9</c:v>
                </c:pt>
                <c:pt idx="5">
                  <c:v>64.5</c:v>
                </c:pt>
                <c:pt idx="6">
                  <c:v>35.5</c:v>
                </c:pt>
              </c:numCache>
            </c:numRef>
          </c:val>
          <c:extLst>
            <c:ext xmlns:c16="http://schemas.microsoft.com/office/drawing/2014/chart" uri="{C3380CC4-5D6E-409C-BE32-E72D297353CC}">
              <c16:uniqueId val="{00000005-1072-4F5B-9A2B-23310ED8BD3F}"/>
            </c:ext>
          </c:extLst>
        </c:ser>
        <c:dLbls>
          <c:dLblPos val="ctr"/>
          <c:showLegendKey val="0"/>
          <c:showVal val="1"/>
          <c:showCatName val="0"/>
          <c:showSerName val="0"/>
          <c:showPercent val="0"/>
          <c:showBubbleSize val="0"/>
        </c:dLbls>
        <c:gapWidth val="50"/>
        <c:overlap val="100"/>
        <c:axId val="1270495680"/>
        <c:axId val="1270496096"/>
      </c:barChart>
      <c:catAx>
        <c:axId val="127049568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0496096"/>
        <c:crosses val="autoZero"/>
        <c:auto val="1"/>
        <c:lblAlgn val="ctr"/>
        <c:lblOffset val="100"/>
        <c:noMultiLvlLbl val="0"/>
      </c:catAx>
      <c:valAx>
        <c:axId val="1270496096"/>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27049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Sheet1!$B$54</c:f>
              <c:strCache>
                <c:ptCount val="1"/>
                <c:pt idx="0">
                  <c:v>Да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Sheet1!$C$54:$I$54</c:f>
              <c:numCache>
                <c:formatCode>General</c:formatCode>
                <c:ptCount val="7"/>
                <c:pt idx="0">
                  <c:v>7</c:v>
                </c:pt>
                <c:pt idx="1">
                  <c:v>22</c:v>
                </c:pt>
                <c:pt idx="2">
                  <c:v>3</c:v>
                </c:pt>
                <c:pt idx="3">
                  <c:v>22</c:v>
                </c:pt>
                <c:pt idx="4">
                  <c:v>82</c:v>
                </c:pt>
                <c:pt idx="5">
                  <c:v>15</c:v>
                </c:pt>
                <c:pt idx="6">
                  <c:v>63</c:v>
                </c:pt>
              </c:numCache>
            </c:numRef>
          </c:val>
          <c:extLst>
            <c:ext xmlns:c16="http://schemas.microsoft.com/office/drawing/2014/chart" uri="{C3380CC4-5D6E-409C-BE32-E72D297353CC}">
              <c16:uniqueId val="{00000000-2C45-43ED-8D24-189A87A39AC3}"/>
            </c:ext>
          </c:extLst>
        </c:ser>
        <c:ser>
          <c:idx val="1"/>
          <c:order val="1"/>
          <c:tx>
            <c:strRef>
              <c:f>Sheet1!$B$55</c:f>
              <c:strCache>
                <c:ptCount val="1"/>
                <c:pt idx="0">
                  <c:v>Не</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Sheet1!$C$55:$I$55</c:f>
              <c:numCache>
                <c:formatCode>General</c:formatCode>
                <c:ptCount val="7"/>
                <c:pt idx="0">
                  <c:v>82</c:v>
                </c:pt>
                <c:pt idx="1">
                  <c:v>74</c:v>
                </c:pt>
                <c:pt idx="2">
                  <c:v>85</c:v>
                </c:pt>
                <c:pt idx="3">
                  <c:v>70</c:v>
                </c:pt>
                <c:pt idx="4">
                  <c:v>18</c:v>
                </c:pt>
                <c:pt idx="5">
                  <c:v>78</c:v>
                </c:pt>
                <c:pt idx="6">
                  <c:v>33</c:v>
                </c:pt>
              </c:numCache>
            </c:numRef>
          </c:val>
          <c:extLst>
            <c:ext xmlns:c16="http://schemas.microsoft.com/office/drawing/2014/chart" uri="{C3380CC4-5D6E-409C-BE32-E72D297353CC}">
              <c16:uniqueId val="{00000001-2C45-43ED-8D24-189A87A39AC3}"/>
            </c:ext>
          </c:extLst>
        </c:ser>
        <c:ser>
          <c:idx val="2"/>
          <c:order val="2"/>
          <c:tx>
            <c:strRef>
              <c:f>Sheet1!$B$56</c:f>
              <c:strCache>
                <c:ptCount val="1"/>
                <c:pt idx="0">
                  <c:v>Не знам</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Sheet1!$C$53:$I$53</c:f>
              <c:strCache>
                <c:ptCount val="7"/>
                <c:pt idx="0">
                  <c:v>Интеракција со сообраќајна полиција</c:v>
                </c:pt>
                <c:pt idx="1">
                  <c:v>Барање за официјални документи</c:v>
                </c:pt>
                <c:pt idx="2">
                  <c:v>На суд за граѓански прашања</c:v>
                </c:pt>
                <c:pt idx="3">
                  <c:v>Добивање јавно образование</c:v>
                </c:pt>
                <c:pt idx="4">
                  <c:v>Добивање медицински третман</c:v>
                </c:pt>
                <c:pt idx="5">
                  <c:v>Барање бенефити во случај на невработеност</c:v>
                </c:pt>
                <c:pt idx="6">
                  <c:v>Барање социјални бенефити</c:v>
                </c:pt>
              </c:strCache>
            </c:strRef>
          </c:cat>
          <c:val>
            <c:numRef>
              <c:f>Sheet1!$C$56:$I$56</c:f>
              <c:numCache>
                <c:formatCode>General</c:formatCode>
                <c:ptCount val="7"/>
                <c:pt idx="0">
                  <c:v>11</c:v>
                </c:pt>
                <c:pt idx="1">
                  <c:v>4</c:v>
                </c:pt>
                <c:pt idx="2">
                  <c:v>12</c:v>
                </c:pt>
                <c:pt idx="3">
                  <c:v>8</c:v>
                </c:pt>
                <c:pt idx="4">
                  <c:v>0</c:v>
                </c:pt>
                <c:pt idx="5">
                  <c:v>7</c:v>
                </c:pt>
                <c:pt idx="6">
                  <c:v>4</c:v>
                </c:pt>
              </c:numCache>
            </c:numRef>
          </c:val>
          <c:extLst>
            <c:ext xmlns:c16="http://schemas.microsoft.com/office/drawing/2014/chart" uri="{C3380CC4-5D6E-409C-BE32-E72D297353CC}">
              <c16:uniqueId val="{00000002-2C45-43ED-8D24-189A87A39AC3}"/>
            </c:ext>
          </c:extLst>
        </c:ser>
        <c:dLbls>
          <c:dLblPos val="ctr"/>
          <c:showLegendKey val="0"/>
          <c:showVal val="1"/>
          <c:showCatName val="0"/>
          <c:showSerName val="0"/>
          <c:showPercent val="0"/>
          <c:showBubbleSize val="0"/>
        </c:dLbls>
        <c:gapWidth val="50"/>
        <c:overlap val="100"/>
        <c:axId val="1379328736"/>
        <c:axId val="1379329984"/>
      </c:barChart>
      <c:catAx>
        <c:axId val="13793287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79329984"/>
        <c:crosses val="autoZero"/>
        <c:auto val="1"/>
        <c:lblAlgn val="ctr"/>
        <c:lblOffset val="100"/>
        <c:noMultiLvlLbl val="0"/>
      </c:catAx>
      <c:valAx>
        <c:axId val="1379329984"/>
        <c:scaling>
          <c:orientation val="minMax"/>
          <c:max val="100"/>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137932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9.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0.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6.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9.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0.1811</cdr:x>
      <cdr:y>0.89541</cdr:y>
    </cdr:from>
    <cdr:to>
      <cdr:x>0.28496</cdr:x>
      <cdr:y>0.99248</cdr:y>
    </cdr:to>
    <cdr:sp macro="" textlink="">
      <cdr:nvSpPr>
        <cdr:cNvPr id="2" name="TextBox 1"/>
        <cdr:cNvSpPr txBox="1"/>
      </cdr:nvSpPr>
      <cdr:spPr>
        <a:xfrm xmlns:a="http://schemas.openxmlformats.org/drawingml/2006/main">
          <a:off x="1776593" y="5023938"/>
          <a:ext cx="1018887" cy="5446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k-MK" sz="1100" dirty="0">
              <a:solidFill>
                <a:srgbClr val="FF0000"/>
              </a:solidFill>
            </a:rPr>
            <a:t>Средина =</a:t>
          </a:r>
          <a:r>
            <a:rPr lang="en-US" sz="1100" dirty="0">
              <a:solidFill>
                <a:srgbClr val="FF0000"/>
              </a:solidFill>
            </a:rPr>
            <a:t> 71 </a:t>
          </a:r>
          <a:r>
            <a:rPr lang="mk-MK" sz="1100" dirty="0" err="1">
              <a:solidFill>
                <a:srgbClr val="FF0000"/>
              </a:solidFill>
            </a:rPr>
            <a:t>годин</a:t>
          </a:r>
          <a:r>
            <a:rPr lang="en-US" sz="1100">
              <a:solidFill>
                <a:srgbClr val="FF0000"/>
              </a:solidFill>
            </a:rPr>
            <a:t>a</a:t>
          </a:r>
          <a:endParaRPr lang="en-US" sz="1100" dirty="0">
            <a:solidFill>
              <a:srgbClr val="FF0000"/>
            </a:solidFill>
          </a:endParaRPr>
        </a:p>
      </cdr:txBody>
    </cdr:sp>
  </cdr:relSizeAnchor>
  <cdr:relSizeAnchor xmlns:cdr="http://schemas.openxmlformats.org/drawingml/2006/chartDrawing">
    <cdr:from>
      <cdr:x>0.35885</cdr:x>
      <cdr:y>0.89616</cdr:y>
    </cdr:from>
    <cdr:to>
      <cdr:x>0.45206</cdr:x>
      <cdr:y>1</cdr:y>
    </cdr:to>
    <cdr:sp macro="" textlink="">
      <cdr:nvSpPr>
        <cdr:cNvPr id="3" name="TextBox 2"/>
        <cdr:cNvSpPr txBox="1"/>
      </cdr:nvSpPr>
      <cdr:spPr>
        <a:xfrm xmlns:a="http://schemas.openxmlformats.org/drawingml/2006/main">
          <a:off x="3520440" y="5185956"/>
          <a:ext cx="914400" cy="6008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k-MK" dirty="0">
              <a:solidFill>
                <a:srgbClr val="FF0000"/>
              </a:solidFill>
            </a:rPr>
            <a:t>Средина =</a:t>
          </a:r>
          <a:r>
            <a:rPr lang="en-US" dirty="0">
              <a:solidFill>
                <a:srgbClr val="FF0000"/>
              </a:solidFill>
            </a:rPr>
            <a:t> 24 </a:t>
          </a:r>
          <a:r>
            <a:rPr lang="mk-MK" dirty="0">
              <a:solidFill>
                <a:srgbClr val="FF0000"/>
              </a:solidFill>
            </a:rPr>
            <a:t>години</a:t>
          </a:r>
          <a:endParaRPr lang="en-US" dirty="0">
            <a:solidFill>
              <a:srgbClr val="FF0000"/>
            </a:solidFill>
          </a:endParaRPr>
        </a:p>
      </cdr:txBody>
    </cdr:sp>
  </cdr:relSizeAnchor>
  <cdr:relSizeAnchor xmlns:cdr="http://schemas.openxmlformats.org/drawingml/2006/chartDrawing">
    <cdr:from>
      <cdr:x>0.58056</cdr:x>
      <cdr:y>0.89616</cdr:y>
    </cdr:from>
    <cdr:to>
      <cdr:x>0.67377</cdr:x>
      <cdr:y>0.95937</cdr:y>
    </cdr:to>
    <cdr:sp macro="" textlink="">
      <cdr:nvSpPr>
        <cdr:cNvPr id="4" name="TextBox 3"/>
        <cdr:cNvSpPr txBox="1"/>
      </cdr:nvSpPr>
      <cdr:spPr>
        <a:xfrm xmlns:a="http://schemas.openxmlformats.org/drawingml/2006/main">
          <a:off x="5695406" y="5185954"/>
          <a:ext cx="914400" cy="3657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k-MK" dirty="0">
              <a:solidFill>
                <a:srgbClr val="FF0000"/>
              </a:solidFill>
            </a:rPr>
            <a:t>Средина =</a:t>
          </a:r>
          <a:r>
            <a:rPr lang="en-US" dirty="0">
              <a:solidFill>
                <a:srgbClr val="FF0000"/>
              </a:solidFill>
            </a:rPr>
            <a:t> 18 </a:t>
          </a:r>
          <a:r>
            <a:rPr lang="mk-MK" dirty="0">
              <a:solidFill>
                <a:srgbClr val="FF0000"/>
              </a:solidFill>
            </a:rPr>
            <a:t>години</a:t>
          </a:r>
          <a:endParaRPr lang="en-US"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AD1-E83F-4AC2-BC92-E517B1BED99B}"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F072E-38CC-459F-921C-B44CDA3F10C4}" type="slidenum">
              <a:rPr lang="en-US" smtClean="0"/>
              <a:t>‹#›</a:t>
            </a:fld>
            <a:endParaRPr lang="en-US"/>
          </a:p>
        </p:txBody>
      </p:sp>
    </p:spTree>
    <p:extLst>
      <p:ext uri="{BB962C8B-B14F-4D97-AF65-F5344CB8AC3E}">
        <p14:creationId xmlns:p14="http://schemas.microsoft.com/office/powerpoint/2010/main" val="388003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19C756-623C-476D-931B-5390F1EA762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110661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19C756-623C-476D-931B-5390F1EA762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243297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19C756-623C-476D-931B-5390F1EA762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236517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19C756-623C-476D-931B-5390F1EA762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382548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19C756-623C-476D-931B-5390F1EA762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148839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19C756-623C-476D-931B-5390F1EA762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72007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19C756-623C-476D-931B-5390F1EA762F}"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102513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19C756-623C-476D-931B-5390F1EA762F}"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252023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9C756-623C-476D-931B-5390F1EA762F}"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95570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19C756-623C-476D-931B-5390F1EA762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294490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19C756-623C-476D-931B-5390F1EA762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5C95B-A928-4ABC-A4B9-D668866C4899}" type="slidenum">
              <a:rPr lang="en-US" smtClean="0"/>
              <a:t>‹#›</a:t>
            </a:fld>
            <a:endParaRPr lang="en-US"/>
          </a:p>
        </p:txBody>
      </p:sp>
    </p:spTree>
    <p:extLst>
      <p:ext uri="{BB962C8B-B14F-4D97-AF65-F5344CB8AC3E}">
        <p14:creationId xmlns:p14="http://schemas.microsoft.com/office/powerpoint/2010/main" val="103279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9C756-623C-476D-931B-5390F1EA762F}" type="datetimeFigureOut">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5C95B-A928-4ABC-A4B9-D668866C4899}" type="slidenum">
              <a:rPr lang="en-US" smtClean="0"/>
              <a:t>‹#›</a:t>
            </a:fld>
            <a:endParaRPr lang="en-US"/>
          </a:p>
        </p:txBody>
      </p:sp>
    </p:spTree>
    <p:extLst>
      <p:ext uri="{BB962C8B-B14F-4D97-AF65-F5344CB8AC3E}">
        <p14:creationId xmlns:p14="http://schemas.microsoft.com/office/powerpoint/2010/main" val="2025957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2.xml"/><Relationship Id="rId4" Type="http://schemas.openxmlformats.org/officeDocument/2006/relationships/chart" Target="../charts/chart75.xml"/></Relationships>
</file>

<file path=ppt/slides/_rels/slide57.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395"/>
            <a:ext cx="10515600" cy="1325563"/>
          </a:xfrm>
        </p:spPr>
        <p:txBody>
          <a:bodyPr>
            <a:normAutofit/>
          </a:bodyPr>
          <a:lstStyle/>
          <a:p>
            <a:pPr algn="l" rtl="0"/>
            <a:r>
              <a:rPr lang="en-US" sz="2400" dirty="0"/>
              <a:t>Возраст на членовите на семејството</a:t>
            </a:r>
          </a:p>
        </p:txBody>
      </p:sp>
      <p:graphicFrame>
        <p:nvGraphicFramePr>
          <p:cNvPr id="4" name="Chart 3"/>
          <p:cNvGraphicFramePr>
            <a:graphicFrameLocks/>
          </p:cNvGraphicFramePr>
          <p:nvPr>
            <p:extLst>
              <p:ext uri="{D42A27DB-BD31-4B8C-83A1-F6EECF244321}">
                <p14:modId xmlns:p14="http://schemas.microsoft.com/office/powerpoint/2010/main" val="3421396639"/>
              </p:ext>
            </p:extLst>
          </p:nvPr>
        </p:nvGraphicFramePr>
        <p:xfrm>
          <a:off x="1031965" y="600890"/>
          <a:ext cx="9810205" cy="56107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085" y="6211669"/>
            <a:ext cx="10808343" cy="646331"/>
          </a:xfrm>
          <a:prstGeom prst="rect">
            <a:avLst/>
          </a:prstGeom>
          <a:noFill/>
        </p:spPr>
        <p:txBody>
          <a:bodyPr wrap="none" rtlCol="0">
            <a:spAutoFit/>
          </a:bodyPr>
          <a:lstStyle/>
          <a:p>
            <a:pPr algn="l" rtl="0"/>
            <a:r>
              <a:rPr lang="en-US" dirty="0"/>
              <a:t>Очекувано, групата стари лица има највисока просечна </a:t>
            </a:r>
            <a:r>
              <a:rPr lang="en-US" dirty="0" err="1"/>
              <a:t>возраст</a:t>
            </a:r>
            <a:r>
              <a:rPr lang="en-US" dirty="0"/>
              <a:t> </a:t>
            </a:r>
            <a:r>
              <a:rPr lang="mk-MK" dirty="0"/>
              <a:t>од</a:t>
            </a:r>
            <a:r>
              <a:rPr lang="en-US" dirty="0"/>
              <a:t> 71 година, </a:t>
            </a:r>
            <a:r>
              <a:rPr lang="mk-MK" dirty="0"/>
              <a:t>по неа следи </a:t>
            </a:r>
            <a:r>
              <a:rPr lang="en-US" dirty="0" err="1"/>
              <a:t>групата</a:t>
            </a:r>
            <a:r>
              <a:rPr lang="en-US" dirty="0"/>
              <a:t> </a:t>
            </a:r>
            <a:r>
              <a:rPr lang="mk-MK" dirty="0"/>
              <a:t>на </a:t>
            </a:r>
            <a:r>
              <a:rPr lang="en-US" dirty="0" err="1"/>
              <a:t>лица</a:t>
            </a:r>
            <a:r>
              <a:rPr lang="en-US" dirty="0"/>
              <a:t> </a:t>
            </a:r>
            <a:br>
              <a:rPr lang="mk-MK" dirty="0"/>
            </a:br>
            <a:r>
              <a:rPr lang="en-US" dirty="0" err="1"/>
              <a:t>со</a:t>
            </a:r>
            <a:r>
              <a:rPr lang="en-US" dirty="0"/>
              <a:t> </a:t>
            </a:r>
            <a:r>
              <a:rPr lang="mk-MK" dirty="0"/>
              <a:t>инвалидитет</a:t>
            </a:r>
            <a:r>
              <a:rPr lang="en-US" dirty="0"/>
              <a:t> </a:t>
            </a:r>
            <a:r>
              <a:rPr lang="en-US" dirty="0" err="1"/>
              <a:t>со</a:t>
            </a:r>
            <a:r>
              <a:rPr lang="mk-MK" dirty="0"/>
              <a:t> </a:t>
            </a:r>
            <a:r>
              <a:rPr lang="en-US" dirty="0"/>
              <a:t>24 години и семејства со самохрани родители со 18 години.</a:t>
            </a:r>
          </a:p>
        </p:txBody>
      </p:sp>
    </p:spTree>
    <p:extLst>
      <p:ext uri="{BB962C8B-B14F-4D97-AF65-F5344CB8AC3E}">
        <p14:creationId xmlns:p14="http://schemas.microsoft.com/office/powerpoint/2010/main" val="186350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704"/>
            <a:ext cx="10515600" cy="1325563"/>
          </a:xfrm>
        </p:spPr>
        <p:txBody>
          <a:bodyPr>
            <a:normAutofit/>
          </a:bodyPr>
          <a:lstStyle/>
          <a:p>
            <a:pPr algn="l" rtl="0"/>
            <a:r>
              <a:rPr lang="mk-MK" sz="2400" dirty="0"/>
              <a:t>Други демографски податоци</a:t>
            </a:r>
            <a:r>
              <a:rPr lang="en-US" sz="2400" dirty="0"/>
              <a:t> </a:t>
            </a:r>
            <a:br>
              <a:rPr lang="en-US" sz="2400" dirty="0"/>
            </a:br>
            <a:r>
              <a:rPr lang="en-US" sz="2400" dirty="0"/>
              <a:t>Дел 1</a:t>
            </a:r>
          </a:p>
        </p:txBody>
      </p:sp>
      <p:graphicFrame>
        <p:nvGraphicFramePr>
          <p:cNvPr id="4" name="Chart 3"/>
          <p:cNvGraphicFramePr>
            <a:graphicFrameLocks/>
          </p:cNvGraphicFramePr>
          <p:nvPr>
            <p:extLst>
              <p:ext uri="{D42A27DB-BD31-4B8C-83A1-F6EECF244321}">
                <p14:modId xmlns:p14="http://schemas.microsoft.com/office/powerpoint/2010/main" val="1257137069"/>
              </p:ext>
            </p:extLst>
          </p:nvPr>
        </p:nvGraphicFramePr>
        <p:xfrm>
          <a:off x="0" y="645660"/>
          <a:ext cx="11821886" cy="1687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636324629"/>
              </p:ext>
            </p:extLst>
          </p:nvPr>
        </p:nvGraphicFramePr>
        <p:xfrm>
          <a:off x="195943" y="2753711"/>
          <a:ext cx="11430000" cy="1208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027814071"/>
              </p:ext>
            </p:extLst>
          </p:nvPr>
        </p:nvGraphicFramePr>
        <p:xfrm>
          <a:off x="195943" y="4382813"/>
          <a:ext cx="11430000" cy="189186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95943" y="2107379"/>
            <a:ext cx="10577160" cy="646331"/>
          </a:xfrm>
          <a:prstGeom prst="rect">
            <a:avLst/>
          </a:prstGeom>
          <a:noFill/>
        </p:spPr>
        <p:txBody>
          <a:bodyPr wrap="square" rtlCol="0">
            <a:spAutoFit/>
          </a:bodyPr>
          <a:lstStyle/>
          <a:p>
            <a:pPr algn="l" rtl="0"/>
            <a:r>
              <a:rPr lang="en-US" dirty="0"/>
              <a:t>Сите </a:t>
            </a:r>
            <a:r>
              <a:rPr lang="en-US" dirty="0" err="1"/>
              <a:t>луѓе</a:t>
            </a:r>
            <a:r>
              <a:rPr lang="en-US" dirty="0"/>
              <a:t> </a:t>
            </a:r>
            <a:r>
              <a:rPr lang="ru-RU" dirty="0"/>
              <a:t>во групата на стари лица</a:t>
            </a:r>
            <a:r>
              <a:rPr lang="en-US" dirty="0"/>
              <a:t> живеат во рурални области, додека најмалку 2/3 од испитаниците во другите две групи живеат во урбани средини.</a:t>
            </a:r>
          </a:p>
        </p:txBody>
      </p:sp>
      <p:sp>
        <p:nvSpPr>
          <p:cNvPr id="5" name="TextBox 4"/>
          <p:cNvSpPr txBox="1"/>
          <p:nvPr/>
        </p:nvSpPr>
        <p:spPr>
          <a:xfrm>
            <a:off x="367862" y="3878317"/>
            <a:ext cx="10668000" cy="369332"/>
          </a:xfrm>
          <a:prstGeom prst="rect">
            <a:avLst/>
          </a:prstGeom>
          <a:noFill/>
        </p:spPr>
        <p:txBody>
          <a:bodyPr wrap="square" rtlCol="0">
            <a:spAutoFit/>
          </a:bodyPr>
          <a:lstStyle/>
          <a:p>
            <a:pPr algn="l" rtl="0"/>
            <a:r>
              <a:rPr lang="en-US" dirty="0"/>
              <a:t>4/5 од самохраните родители се жени, додека другите групи се речиси еднакви </a:t>
            </a:r>
            <a:r>
              <a:rPr lang="en-US" dirty="0" err="1"/>
              <a:t>во</a:t>
            </a:r>
            <a:r>
              <a:rPr lang="en-US" dirty="0"/>
              <a:t> </a:t>
            </a:r>
            <a:r>
              <a:rPr lang="mk-MK" dirty="0"/>
              <a:t>делот на полот</a:t>
            </a:r>
            <a:endParaRPr lang="en-US" dirty="0"/>
          </a:p>
        </p:txBody>
      </p:sp>
      <p:sp>
        <p:nvSpPr>
          <p:cNvPr id="8" name="TextBox 7"/>
          <p:cNvSpPr txBox="1"/>
          <p:nvPr/>
        </p:nvSpPr>
        <p:spPr>
          <a:xfrm>
            <a:off x="0" y="6225174"/>
            <a:ext cx="10606430" cy="646331"/>
          </a:xfrm>
          <a:prstGeom prst="rect">
            <a:avLst/>
          </a:prstGeom>
          <a:noFill/>
        </p:spPr>
        <p:txBody>
          <a:bodyPr wrap="none" rtlCol="0">
            <a:spAutoFit/>
          </a:bodyPr>
          <a:lstStyle/>
          <a:p>
            <a:pPr algn="l" rtl="0"/>
            <a:r>
              <a:rPr lang="en-US" dirty="0"/>
              <a:t>1/3 од лицата </a:t>
            </a:r>
            <a:r>
              <a:rPr lang="en-US" dirty="0" err="1"/>
              <a:t>со</a:t>
            </a:r>
            <a:r>
              <a:rPr lang="en-US" dirty="0"/>
              <a:t> </a:t>
            </a:r>
            <a:r>
              <a:rPr lang="mk-MK" dirty="0"/>
              <a:t>инвалидитет</a:t>
            </a:r>
            <a:r>
              <a:rPr lang="en-US" dirty="0"/>
              <a:t> </a:t>
            </a:r>
            <a:r>
              <a:rPr lang="ru-RU" dirty="0"/>
              <a:t>се на возраст 65 години или постари</a:t>
            </a:r>
            <a:r>
              <a:rPr lang="en-US" dirty="0"/>
              <a:t>, </a:t>
            </a:r>
            <a:r>
              <a:rPr lang="en-US" dirty="0" err="1"/>
              <a:t>додека</a:t>
            </a:r>
            <a:r>
              <a:rPr lang="en-US" dirty="0"/>
              <a:t> 2/3 од самохраните </a:t>
            </a:r>
            <a:r>
              <a:rPr lang="en-US" dirty="0" err="1"/>
              <a:t>родители</a:t>
            </a:r>
            <a:r>
              <a:rPr lang="en-US" dirty="0"/>
              <a:t> </a:t>
            </a:r>
            <a:br>
              <a:rPr lang="mk-MK" dirty="0"/>
            </a:br>
            <a:r>
              <a:rPr lang="en-US" dirty="0" err="1"/>
              <a:t>се</a:t>
            </a:r>
            <a:r>
              <a:rPr lang="en-US" dirty="0"/>
              <a:t> на возраст од 35-44 години</a:t>
            </a:r>
          </a:p>
        </p:txBody>
      </p:sp>
    </p:spTree>
    <p:extLst>
      <p:ext uri="{BB962C8B-B14F-4D97-AF65-F5344CB8AC3E}">
        <p14:creationId xmlns:p14="http://schemas.microsoft.com/office/powerpoint/2010/main" val="351540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703"/>
            <a:ext cx="10515600" cy="1325563"/>
          </a:xfrm>
        </p:spPr>
        <p:txBody>
          <a:bodyPr>
            <a:noAutofit/>
          </a:bodyPr>
          <a:lstStyle/>
          <a:p>
            <a:pPr algn="l" rtl="0"/>
            <a:r>
              <a:rPr lang="mk-MK" sz="2400" dirty="0"/>
              <a:t>Други демографски податоци</a:t>
            </a:r>
            <a:r>
              <a:rPr lang="en-US" sz="2400" dirty="0"/>
              <a:t> </a:t>
            </a:r>
            <a:br>
              <a:rPr lang="en-US" sz="2400" dirty="0"/>
            </a:br>
            <a:r>
              <a:rPr lang="en-US" sz="2400" dirty="0"/>
              <a:t>Дел 2</a:t>
            </a:r>
          </a:p>
        </p:txBody>
      </p:sp>
      <p:graphicFrame>
        <p:nvGraphicFramePr>
          <p:cNvPr id="4" name="Chart 3"/>
          <p:cNvGraphicFramePr>
            <a:graphicFrameLocks/>
          </p:cNvGraphicFramePr>
          <p:nvPr>
            <p:extLst>
              <p:ext uri="{D42A27DB-BD31-4B8C-83A1-F6EECF244321}">
                <p14:modId xmlns:p14="http://schemas.microsoft.com/office/powerpoint/2010/main" val="3299616104"/>
              </p:ext>
            </p:extLst>
          </p:nvPr>
        </p:nvGraphicFramePr>
        <p:xfrm>
          <a:off x="222068" y="440078"/>
          <a:ext cx="11763606" cy="2639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50544216"/>
              </p:ext>
            </p:extLst>
          </p:nvPr>
        </p:nvGraphicFramePr>
        <p:xfrm>
          <a:off x="222068" y="3631989"/>
          <a:ext cx="1163699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2986428"/>
            <a:ext cx="9624109" cy="369332"/>
          </a:xfrm>
          <a:prstGeom prst="rect">
            <a:avLst/>
          </a:prstGeom>
          <a:noFill/>
        </p:spPr>
        <p:txBody>
          <a:bodyPr wrap="none" rtlCol="0">
            <a:spAutoFit/>
          </a:bodyPr>
          <a:lstStyle/>
          <a:p>
            <a:pPr algn="l" rtl="0"/>
            <a:r>
              <a:rPr lang="en-US" dirty="0"/>
              <a:t>Најголем дел од испитаниците се глава на домаќинството </a:t>
            </a:r>
            <a:r>
              <a:rPr lang="en-US" dirty="0" err="1"/>
              <a:t>или</a:t>
            </a:r>
            <a:r>
              <a:rPr lang="en-US" dirty="0"/>
              <a:t> </a:t>
            </a:r>
            <a:r>
              <a:rPr lang="mk-MK" dirty="0"/>
              <a:t>нивни </a:t>
            </a:r>
            <a:r>
              <a:rPr lang="en-US" dirty="0" err="1"/>
              <a:t>сопруга</a:t>
            </a:r>
            <a:r>
              <a:rPr lang="en-US" dirty="0"/>
              <a:t>/</a:t>
            </a:r>
            <a:r>
              <a:rPr lang="mk-MK" dirty="0"/>
              <a:t> </a:t>
            </a:r>
            <a:r>
              <a:rPr lang="en-US" dirty="0" err="1"/>
              <a:t>сопруг</a:t>
            </a:r>
            <a:r>
              <a:rPr lang="en-US" dirty="0"/>
              <a:t>/</a:t>
            </a:r>
            <a:r>
              <a:rPr lang="mk-MK" dirty="0"/>
              <a:t> </a:t>
            </a:r>
            <a:r>
              <a:rPr lang="en-US" dirty="0" err="1"/>
              <a:t>партнери</a:t>
            </a:r>
            <a:endParaRPr lang="en-US" dirty="0"/>
          </a:p>
        </p:txBody>
      </p:sp>
      <p:sp>
        <p:nvSpPr>
          <p:cNvPr id="6" name="TextBox 5"/>
          <p:cNvSpPr txBox="1"/>
          <p:nvPr/>
        </p:nvSpPr>
        <p:spPr>
          <a:xfrm>
            <a:off x="222068" y="6211669"/>
            <a:ext cx="10477949" cy="646331"/>
          </a:xfrm>
          <a:prstGeom prst="rect">
            <a:avLst/>
          </a:prstGeom>
          <a:noFill/>
        </p:spPr>
        <p:txBody>
          <a:bodyPr wrap="square" rtlCol="0">
            <a:spAutoFit/>
          </a:bodyPr>
          <a:lstStyle/>
          <a:p>
            <a:pPr algn="l" rtl="0"/>
            <a:r>
              <a:rPr lang="en-US" dirty="0"/>
              <a:t>2/3 од самохраните родители се разведени, ½ од старите лица </a:t>
            </a:r>
            <a:r>
              <a:rPr lang="en-US" dirty="0" err="1"/>
              <a:t>се</a:t>
            </a:r>
            <a:r>
              <a:rPr lang="en-US" dirty="0"/>
              <a:t> </a:t>
            </a:r>
            <a:r>
              <a:rPr lang="en-US" dirty="0" err="1"/>
              <a:t>вдов</a:t>
            </a:r>
            <a:r>
              <a:rPr lang="mk-MK" dirty="0"/>
              <a:t>(</a:t>
            </a:r>
            <a:r>
              <a:rPr lang="en-US" dirty="0"/>
              <a:t>и</a:t>
            </a:r>
            <a:r>
              <a:rPr lang="mk-MK" dirty="0"/>
              <a:t>)</a:t>
            </a:r>
            <a:r>
              <a:rPr lang="en-US" dirty="0" err="1"/>
              <a:t>ци</a:t>
            </a:r>
            <a:r>
              <a:rPr lang="en-US" dirty="0"/>
              <a:t> и ½ од лицата со посебни потреби се во брак на некој начин. </a:t>
            </a:r>
          </a:p>
        </p:txBody>
      </p:sp>
    </p:spTree>
    <p:extLst>
      <p:ext uri="{BB962C8B-B14F-4D97-AF65-F5344CB8AC3E}">
        <p14:creationId xmlns:p14="http://schemas.microsoft.com/office/powerpoint/2010/main" val="262785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327"/>
            <a:ext cx="10515600" cy="1325563"/>
          </a:xfrm>
        </p:spPr>
        <p:txBody>
          <a:bodyPr>
            <a:normAutofit/>
          </a:bodyPr>
          <a:lstStyle/>
          <a:p>
            <a:pPr algn="l" rtl="0"/>
            <a:r>
              <a:rPr lang="en-US" sz="2400" dirty="0"/>
              <a:t>Услови за живот </a:t>
            </a:r>
          </a:p>
        </p:txBody>
      </p:sp>
      <p:graphicFrame>
        <p:nvGraphicFramePr>
          <p:cNvPr id="4" name="Chart 3"/>
          <p:cNvGraphicFramePr>
            <a:graphicFrameLocks/>
          </p:cNvGraphicFramePr>
          <p:nvPr>
            <p:extLst>
              <p:ext uri="{D42A27DB-BD31-4B8C-83A1-F6EECF244321}">
                <p14:modId xmlns:p14="http://schemas.microsoft.com/office/powerpoint/2010/main" val="603161644"/>
              </p:ext>
            </p:extLst>
          </p:nvPr>
        </p:nvGraphicFramePr>
        <p:xfrm>
          <a:off x="302041" y="543674"/>
          <a:ext cx="11535507" cy="52869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59397" y="5830644"/>
            <a:ext cx="11392348" cy="646331"/>
          </a:xfrm>
          <a:prstGeom prst="rect">
            <a:avLst/>
          </a:prstGeom>
          <a:noFill/>
        </p:spPr>
        <p:txBody>
          <a:bodyPr wrap="square" rtlCol="0">
            <a:spAutoFit/>
          </a:bodyPr>
          <a:lstStyle/>
          <a:p>
            <a:pPr algn="l" rtl="0"/>
            <a:r>
              <a:rPr lang="en-US" dirty="0"/>
              <a:t>Општо земено, семејствата со самохрани родители имаат најдобри услови за живот </a:t>
            </a:r>
            <a:r>
              <a:rPr lang="en-US" dirty="0" err="1"/>
              <a:t>во</a:t>
            </a:r>
            <a:r>
              <a:rPr lang="en-US" dirty="0"/>
              <a:t> </a:t>
            </a:r>
            <a:r>
              <a:rPr lang="mk-MK" dirty="0"/>
              <a:t>сите </a:t>
            </a:r>
            <a:r>
              <a:rPr lang="en-US" dirty="0" err="1"/>
              <a:t>категории</a:t>
            </a:r>
            <a:r>
              <a:rPr lang="en-US" dirty="0"/>
              <a:t>, додека старите луѓе живеат во најлоши услови во споредба со другите две групи. </a:t>
            </a:r>
          </a:p>
        </p:txBody>
      </p:sp>
    </p:spTree>
    <p:extLst>
      <p:ext uri="{BB962C8B-B14F-4D97-AF65-F5344CB8AC3E}">
        <p14:creationId xmlns:p14="http://schemas.microsoft.com/office/powerpoint/2010/main" val="3487822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22" y="-291091"/>
            <a:ext cx="10515600" cy="1325563"/>
          </a:xfrm>
        </p:spPr>
        <p:txBody>
          <a:bodyPr>
            <a:normAutofit/>
          </a:bodyPr>
          <a:lstStyle/>
          <a:p>
            <a:pPr algn="l" rtl="0"/>
            <a:r>
              <a:rPr lang="en-US" sz="2400" dirty="0"/>
              <a:t>Интеракција </a:t>
            </a:r>
            <a:r>
              <a:rPr lang="en-US" sz="2400" dirty="0" err="1"/>
              <a:t>помеѓу</a:t>
            </a:r>
            <a:r>
              <a:rPr lang="en-US" sz="2400" dirty="0"/>
              <a:t> </a:t>
            </a:r>
            <a:r>
              <a:rPr lang="en-US" sz="2400" dirty="0" err="1"/>
              <a:t>фактори</a:t>
            </a:r>
            <a:r>
              <a:rPr lang="mk-MK" sz="2400" dirty="0"/>
              <a:t>те кои претставуваат закана</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1013075338"/>
              </p:ext>
            </p:extLst>
          </p:nvPr>
        </p:nvGraphicFramePr>
        <p:xfrm>
          <a:off x="0" y="738916"/>
          <a:ext cx="11830929" cy="47276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94852" y="5626249"/>
            <a:ext cx="10499464" cy="646331"/>
          </a:xfrm>
          <a:prstGeom prst="rect">
            <a:avLst/>
          </a:prstGeom>
          <a:noFill/>
        </p:spPr>
        <p:txBody>
          <a:bodyPr wrap="square" rtlCol="0">
            <a:spAutoFit/>
          </a:bodyPr>
          <a:lstStyle/>
          <a:p>
            <a:pPr algn="l" rtl="0"/>
            <a:r>
              <a:rPr lang="mk-MK" dirty="0"/>
              <a:t>Најважните</a:t>
            </a:r>
            <a:r>
              <a:rPr lang="en-US" dirty="0"/>
              <a:t> </a:t>
            </a:r>
            <a:r>
              <a:rPr lang="en-US" dirty="0" err="1"/>
              <a:t>интеракции</a:t>
            </a:r>
            <a:r>
              <a:rPr lang="en-US" dirty="0"/>
              <a:t> </a:t>
            </a:r>
            <a:r>
              <a:rPr lang="en-US" dirty="0" err="1"/>
              <a:t>со</a:t>
            </a:r>
            <a:r>
              <a:rPr lang="en-US" dirty="0"/>
              <a:t> </a:t>
            </a:r>
            <a:r>
              <a:rPr lang="en-US" dirty="0" err="1"/>
              <a:t>кои</a:t>
            </a:r>
            <a:r>
              <a:rPr lang="en-US" dirty="0"/>
              <a:t> </a:t>
            </a:r>
            <a:r>
              <a:rPr lang="en-US" dirty="0" err="1"/>
              <a:t>се</a:t>
            </a:r>
            <a:r>
              <a:rPr lang="en-US" dirty="0"/>
              <a:t> </a:t>
            </a:r>
            <a:r>
              <a:rPr lang="en-US" dirty="0" err="1"/>
              <a:t>соочуваат</a:t>
            </a:r>
            <a:r>
              <a:rPr lang="en-US" dirty="0"/>
              <a:t> </a:t>
            </a:r>
            <a:r>
              <a:rPr lang="en-US" dirty="0" err="1"/>
              <a:t>групите</a:t>
            </a:r>
            <a:r>
              <a:rPr lang="en-US" dirty="0"/>
              <a:t> </a:t>
            </a:r>
            <a:r>
              <a:rPr lang="mk-MK" dirty="0"/>
              <a:t>од аспект на </a:t>
            </a:r>
            <a:r>
              <a:rPr lang="en-US" dirty="0" err="1"/>
              <a:t>заканувачки</a:t>
            </a:r>
            <a:r>
              <a:rPr lang="en-US" dirty="0"/>
              <a:t> фактори се </a:t>
            </a:r>
            <a:r>
              <a:rPr lang="en-US" dirty="0" err="1"/>
              <a:t>ниското</a:t>
            </a:r>
            <a:r>
              <a:rPr lang="en-US" dirty="0"/>
              <a:t> </a:t>
            </a:r>
            <a:r>
              <a:rPr lang="mk-MK" dirty="0"/>
              <a:t>ниво на образование</a:t>
            </a:r>
            <a:r>
              <a:rPr lang="en-US" dirty="0"/>
              <a:t>, сиромаштијата и </a:t>
            </a:r>
            <a:r>
              <a:rPr lang="mk-MK" dirty="0"/>
              <a:t>супстандардните</a:t>
            </a:r>
            <a:r>
              <a:rPr lang="en-US" dirty="0"/>
              <a:t> услови за живот.</a:t>
            </a:r>
          </a:p>
        </p:txBody>
      </p:sp>
    </p:spTree>
    <p:extLst>
      <p:ext uri="{BB962C8B-B14F-4D97-AF65-F5344CB8AC3E}">
        <p14:creationId xmlns:p14="http://schemas.microsoft.com/office/powerpoint/2010/main" val="208339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1814732" y="647114"/>
            <a:ext cx="8229600" cy="5529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4000" b="1" dirty="0"/>
          </a:p>
          <a:p>
            <a:pPr algn="ctr" rtl="0"/>
            <a:endParaRPr lang="en-US" sz="4000" b="1" dirty="0"/>
          </a:p>
          <a:p>
            <a:pPr algn="ctr" rtl="0"/>
            <a:endParaRPr lang="en-US" sz="4000" b="1" dirty="0"/>
          </a:p>
          <a:p>
            <a:pPr algn="ctr" rtl="0"/>
            <a:r>
              <a:rPr lang="en-US" sz="4000" b="1" dirty="0" err="1"/>
              <a:t>Дел</a:t>
            </a:r>
            <a:r>
              <a:rPr lang="mk-MK" sz="4000" b="1" dirty="0"/>
              <a:t> -</a:t>
            </a:r>
            <a:r>
              <a:rPr lang="en-US" sz="4000" b="1" dirty="0"/>
              <a:t> </a:t>
            </a:r>
          </a:p>
          <a:p>
            <a:pPr algn="ctr" rtl="0"/>
            <a:r>
              <a:rPr lang="en-US" sz="4000" b="1" dirty="0"/>
              <a:t>Вработување</a:t>
            </a:r>
          </a:p>
        </p:txBody>
      </p:sp>
    </p:spTree>
    <p:extLst>
      <p:ext uri="{BB962C8B-B14F-4D97-AF65-F5344CB8AC3E}">
        <p14:creationId xmlns:p14="http://schemas.microsoft.com/office/powerpoint/2010/main" val="355261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87831681"/>
              </p:ext>
            </p:extLst>
          </p:nvPr>
        </p:nvGraphicFramePr>
        <p:xfrm>
          <a:off x="3432517" y="548640"/>
          <a:ext cx="8412480" cy="54948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55075" y="4445391"/>
            <a:ext cx="2236763" cy="1200329"/>
          </a:xfrm>
          <a:prstGeom prst="rect">
            <a:avLst/>
          </a:prstGeom>
          <a:noFill/>
        </p:spPr>
        <p:txBody>
          <a:bodyPr wrap="square" rtlCol="0">
            <a:spAutoFit/>
          </a:bodyPr>
          <a:lstStyle/>
          <a:p>
            <a:pPr algn="l" rtl="0"/>
            <a:r>
              <a:rPr lang="en-US" dirty="0"/>
              <a:t>Дали </a:t>
            </a:r>
            <a:r>
              <a:rPr lang="en-US" dirty="0" err="1"/>
              <a:t>во</a:t>
            </a:r>
            <a:r>
              <a:rPr lang="en-US" dirty="0"/>
              <a:t> </a:t>
            </a:r>
            <a:r>
              <a:rPr lang="en-US" dirty="0" err="1"/>
              <a:t>последни</a:t>
            </a:r>
            <a:r>
              <a:rPr lang="mk-MK" dirty="0"/>
              <a:t>в</a:t>
            </a:r>
            <a:r>
              <a:rPr lang="en-US" dirty="0"/>
              <a:t>е 12 </a:t>
            </a:r>
            <a:r>
              <a:rPr lang="en-US" dirty="0" err="1"/>
              <a:t>месеци</a:t>
            </a:r>
            <a:r>
              <a:rPr lang="en-US" dirty="0"/>
              <a:t> </a:t>
            </a:r>
            <a:r>
              <a:rPr lang="mk-MK" dirty="0"/>
              <a:t>сте работеле некоја</a:t>
            </a:r>
            <a:r>
              <a:rPr lang="en-US" dirty="0"/>
              <a:t> платена работа?</a:t>
            </a:r>
          </a:p>
        </p:txBody>
      </p:sp>
      <p:sp>
        <p:nvSpPr>
          <p:cNvPr id="6" name="TextBox 5"/>
          <p:cNvSpPr txBox="1"/>
          <p:nvPr/>
        </p:nvSpPr>
        <p:spPr>
          <a:xfrm>
            <a:off x="390531" y="1280160"/>
            <a:ext cx="2380331" cy="646331"/>
          </a:xfrm>
          <a:prstGeom prst="rect">
            <a:avLst/>
          </a:prstGeom>
          <a:noFill/>
        </p:spPr>
        <p:txBody>
          <a:bodyPr wrap="none" rtlCol="0">
            <a:spAutoFit/>
          </a:bodyPr>
          <a:lstStyle/>
          <a:p>
            <a:pPr rtl="0"/>
            <a:r>
              <a:rPr lang="en-US" dirty="0"/>
              <a:t>Дали сте </a:t>
            </a:r>
            <a:r>
              <a:rPr lang="en-US" dirty="0" err="1"/>
              <a:t>моментално</a:t>
            </a:r>
            <a:r>
              <a:rPr lang="en-US" dirty="0"/>
              <a:t> </a:t>
            </a:r>
            <a:br>
              <a:rPr lang="mk-MK" dirty="0"/>
            </a:br>
            <a:r>
              <a:rPr lang="en-US" dirty="0" err="1"/>
              <a:t>вработени</a:t>
            </a:r>
            <a:r>
              <a:rPr lang="en-US" dirty="0"/>
              <a:t>?</a:t>
            </a:r>
          </a:p>
        </p:txBody>
      </p:sp>
      <p:sp>
        <p:nvSpPr>
          <p:cNvPr id="7" name="TextBox 6"/>
          <p:cNvSpPr txBox="1"/>
          <p:nvPr/>
        </p:nvSpPr>
        <p:spPr>
          <a:xfrm>
            <a:off x="472948" y="2447277"/>
            <a:ext cx="3151163" cy="1200329"/>
          </a:xfrm>
          <a:prstGeom prst="rect">
            <a:avLst/>
          </a:prstGeom>
          <a:noFill/>
        </p:spPr>
        <p:txBody>
          <a:bodyPr wrap="square" rtlCol="0">
            <a:spAutoFit/>
          </a:bodyPr>
          <a:lstStyle/>
          <a:p>
            <a:pPr algn="l" rtl="0"/>
            <a:r>
              <a:rPr lang="en-US" dirty="0"/>
              <a:t>Иако не </a:t>
            </a:r>
            <a:r>
              <a:rPr lang="en-US" dirty="0" err="1"/>
              <a:t>работите</a:t>
            </a:r>
            <a:r>
              <a:rPr lang="en-US" dirty="0"/>
              <a:t> </a:t>
            </a:r>
            <a:r>
              <a:rPr lang="en-US" dirty="0" err="1"/>
              <a:t>платена</a:t>
            </a:r>
            <a:r>
              <a:rPr lang="en-US" dirty="0"/>
              <a:t> работа, дали имате работа од која сте отсутни во моментов </a:t>
            </a:r>
            <a:r>
              <a:rPr lang="en-US" dirty="0" err="1"/>
              <a:t>поради</a:t>
            </a:r>
            <a:r>
              <a:rPr lang="en-US" dirty="0"/>
              <a:t> </a:t>
            </a:r>
            <a:r>
              <a:rPr lang="mk-MK" dirty="0"/>
              <a:t>конкретни </a:t>
            </a:r>
            <a:r>
              <a:rPr lang="en-US" dirty="0" err="1"/>
              <a:t>причини</a:t>
            </a:r>
            <a:r>
              <a:rPr lang="en-US" dirty="0"/>
              <a:t>?</a:t>
            </a:r>
          </a:p>
        </p:txBody>
      </p:sp>
      <p:sp>
        <p:nvSpPr>
          <p:cNvPr id="3" name="TextBox 2"/>
          <p:cNvSpPr txBox="1"/>
          <p:nvPr/>
        </p:nvSpPr>
        <p:spPr>
          <a:xfrm>
            <a:off x="411986" y="6043448"/>
            <a:ext cx="10110951" cy="646331"/>
          </a:xfrm>
          <a:prstGeom prst="rect">
            <a:avLst/>
          </a:prstGeom>
          <a:noFill/>
        </p:spPr>
        <p:txBody>
          <a:bodyPr wrap="square" rtlCol="0">
            <a:spAutoFit/>
          </a:bodyPr>
          <a:lstStyle/>
          <a:p>
            <a:pPr algn="l" rtl="0"/>
            <a:r>
              <a:rPr lang="en-US" dirty="0"/>
              <a:t>Само 10% од испитаниците во семејствата со самохрани родители и лица </a:t>
            </a:r>
            <a:r>
              <a:rPr lang="en-US" dirty="0" err="1"/>
              <a:t>со</a:t>
            </a:r>
            <a:r>
              <a:rPr lang="en-US" dirty="0"/>
              <a:t> </a:t>
            </a:r>
            <a:r>
              <a:rPr lang="mk-MK" dirty="0"/>
              <a:t>инвалидитет</a:t>
            </a:r>
            <a:r>
              <a:rPr lang="en-US" dirty="0"/>
              <a:t> </a:t>
            </a:r>
            <a:r>
              <a:rPr lang="mk-MK" dirty="0"/>
              <a:t>работеле некоја </a:t>
            </a:r>
            <a:r>
              <a:rPr lang="en-US" dirty="0"/>
              <a:t> платена работа во изминатите 12 месеци. </a:t>
            </a:r>
          </a:p>
        </p:txBody>
      </p:sp>
    </p:spTree>
    <p:extLst>
      <p:ext uri="{BB962C8B-B14F-4D97-AF65-F5344CB8AC3E}">
        <p14:creationId xmlns:p14="http://schemas.microsoft.com/office/powerpoint/2010/main" val="198168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55123922"/>
              </p:ext>
            </p:extLst>
          </p:nvPr>
        </p:nvGraphicFramePr>
        <p:xfrm>
          <a:off x="239151" y="706901"/>
          <a:ext cx="11746523" cy="13329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66425" y="345943"/>
            <a:ext cx="8980535" cy="369332"/>
          </a:xfrm>
          <a:prstGeom prst="rect">
            <a:avLst/>
          </a:prstGeom>
          <a:noFill/>
        </p:spPr>
        <p:txBody>
          <a:bodyPr wrap="none" rtlCol="0">
            <a:spAutoFit/>
          </a:bodyPr>
          <a:lstStyle/>
          <a:p>
            <a:pPr algn="l" rtl="0"/>
            <a:r>
              <a:rPr lang="en-US" dirty="0" err="1"/>
              <a:t>Дали</a:t>
            </a:r>
            <a:r>
              <a:rPr lang="en-US" dirty="0"/>
              <a:t> (</a:t>
            </a:r>
            <a:r>
              <a:rPr lang="mk-MK" dirty="0"/>
              <a:t>име и презиме</a:t>
            </a:r>
            <a:r>
              <a:rPr lang="en-US" dirty="0"/>
              <a:t>) </a:t>
            </a:r>
            <a:r>
              <a:rPr lang="mk-MK" dirty="0"/>
              <a:t>има направено</a:t>
            </a:r>
            <a:r>
              <a:rPr lang="en-US" dirty="0"/>
              <a:t> нешто за да најде работа во последните 4 недели?</a:t>
            </a:r>
          </a:p>
        </p:txBody>
      </p:sp>
      <p:graphicFrame>
        <p:nvGraphicFramePr>
          <p:cNvPr id="6" name="Chart 5"/>
          <p:cNvGraphicFramePr>
            <a:graphicFrameLocks/>
          </p:cNvGraphicFramePr>
          <p:nvPr>
            <p:extLst>
              <p:ext uri="{D42A27DB-BD31-4B8C-83A1-F6EECF244321}">
                <p14:modId xmlns:p14="http://schemas.microsoft.com/office/powerpoint/2010/main" val="82963463"/>
              </p:ext>
            </p:extLst>
          </p:nvPr>
        </p:nvGraphicFramePr>
        <p:xfrm>
          <a:off x="140677" y="2409147"/>
          <a:ext cx="11844997" cy="14313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746083" y="2224481"/>
            <a:ext cx="4378122" cy="369332"/>
          </a:xfrm>
          <a:prstGeom prst="rect">
            <a:avLst/>
          </a:prstGeom>
          <a:noFill/>
        </p:spPr>
        <p:txBody>
          <a:bodyPr wrap="none" rtlCol="0">
            <a:spAutoFit/>
          </a:bodyPr>
          <a:lstStyle/>
          <a:p>
            <a:pPr algn="l" rtl="0"/>
            <a:r>
              <a:rPr lang="en-US" dirty="0" err="1"/>
              <a:t>Дали</a:t>
            </a:r>
            <a:r>
              <a:rPr lang="en-US" dirty="0"/>
              <a:t> </a:t>
            </a:r>
            <a:r>
              <a:rPr lang="mk-MK" dirty="0"/>
              <a:t>(име и презиме) е регистриран во...</a:t>
            </a:r>
            <a:r>
              <a:rPr lang="en-US" dirty="0"/>
              <a:t>?</a:t>
            </a:r>
          </a:p>
        </p:txBody>
      </p:sp>
      <p:graphicFrame>
        <p:nvGraphicFramePr>
          <p:cNvPr id="8" name="Chart 7"/>
          <p:cNvGraphicFramePr>
            <a:graphicFrameLocks/>
          </p:cNvGraphicFramePr>
          <p:nvPr>
            <p:extLst>
              <p:ext uri="{D42A27DB-BD31-4B8C-83A1-F6EECF244321}">
                <p14:modId xmlns:p14="http://schemas.microsoft.com/office/powerpoint/2010/main" val="864177633"/>
              </p:ext>
            </p:extLst>
          </p:nvPr>
        </p:nvGraphicFramePr>
        <p:xfrm>
          <a:off x="239151" y="4579199"/>
          <a:ext cx="11746522" cy="164292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263704" y="4394533"/>
            <a:ext cx="7039235" cy="369332"/>
          </a:xfrm>
          <a:prstGeom prst="rect">
            <a:avLst/>
          </a:prstGeom>
          <a:noFill/>
        </p:spPr>
        <p:txBody>
          <a:bodyPr wrap="none" rtlCol="0">
            <a:spAutoFit/>
          </a:bodyPr>
          <a:lstStyle/>
          <a:p>
            <a:pPr algn="l" rtl="0"/>
            <a:r>
              <a:rPr lang="en-US" dirty="0" err="1"/>
              <a:t>Каква</a:t>
            </a:r>
            <a:r>
              <a:rPr lang="en-US" dirty="0"/>
              <a:t> </a:t>
            </a:r>
            <a:r>
              <a:rPr lang="mk-MK" dirty="0"/>
              <a:t>помош </a:t>
            </a:r>
            <a:r>
              <a:rPr lang="en-US" dirty="0" err="1"/>
              <a:t>добива</a:t>
            </a:r>
            <a:r>
              <a:rPr lang="en-US" dirty="0"/>
              <a:t> (</a:t>
            </a:r>
            <a:r>
              <a:rPr lang="en-US" dirty="0" err="1"/>
              <a:t>име</a:t>
            </a:r>
            <a:r>
              <a:rPr lang="mk-MK" dirty="0"/>
              <a:t> и презиме</a:t>
            </a:r>
            <a:r>
              <a:rPr lang="en-US" dirty="0"/>
              <a:t>) </a:t>
            </a:r>
            <a:r>
              <a:rPr lang="en-US" dirty="0" err="1"/>
              <a:t>од</a:t>
            </a:r>
            <a:r>
              <a:rPr lang="en-US" dirty="0"/>
              <a:t> </a:t>
            </a:r>
            <a:r>
              <a:rPr lang="mk-MK" dirty="0"/>
              <a:t>А</a:t>
            </a:r>
            <a:r>
              <a:rPr lang="en-US" dirty="0" err="1"/>
              <a:t>генцијата</a:t>
            </a:r>
            <a:r>
              <a:rPr lang="en-US" dirty="0"/>
              <a:t> за вработување?</a:t>
            </a:r>
          </a:p>
        </p:txBody>
      </p:sp>
      <p:sp>
        <p:nvSpPr>
          <p:cNvPr id="3" name="TextBox 2"/>
          <p:cNvSpPr txBox="1"/>
          <p:nvPr/>
        </p:nvSpPr>
        <p:spPr>
          <a:xfrm>
            <a:off x="336331" y="1954924"/>
            <a:ext cx="9128076" cy="369332"/>
          </a:xfrm>
          <a:prstGeom prst="rect">
            <a:avLst/>
          </a:prstGeom>
          <a:noFill/>
        </p:spPr>
        <p:txBody>
          <a:bodyPr wrap="none" rtlCol="0">
            <a:spAutoFit/>
          </a:bodyPr>
          <a:lstStyle/>
          <a:p>
            <a:pPr algn="l" rtl="0"/>
            <a:r>
              <a:rPr lang="en-US" dirty="0"/>
              <a:t>Во просек 80% од испитаниците од двете групи не барале работа </a:t>
            </a:r>
            <a:r>
              <a:rPr lang="en-US" dirty="0" err="1"/>
              <a:t>во</a:t>
            </a:r>
            <a:r>
              <a:rPr lang="en-US" dirty="0"/>
              <a:t> </a:t>
            </a:r>
            <a:r>
              <a:rPr lang="en-US" dirty="0" err="1"/>
              <a:t>последни</a:t>
            </a:r>
            <a:r>
              <a:rPr lang="mk-MK" dirty="0"/>
              <a:t>в</a:t>
            </a:r>
            <a:r>
              <a:rPr lang="en-US" dirty="0"/>
              <a:t>е 4 недели.</a:t>
            </a:r>
          </a:p>
        </p:txBody>
      </p:sp>
      <p:sp>
        <p:nvSpPr>
          <p:cNvPr id="10" name="TextBox 9"/>
          <p:cNvSpPr txBox="1"/>
          <p:nvPr/>
        </p:nvSpPr>
        <p:spPr>
          <a:xfrm>
            <a:off x="140677" y="3697255"/>
            <a:ext cx="11609889" cy="646331"/>
          </a:xfrm>
          <a:prstGeom prst="rect">
            <a:avLst/>
          </a:prstGeom>
          <a:noFill/>
        </p:spPr>
        <p:txBody>
          <a:bodyPr wrap="square" rtlCol="0">
            <a:spAutoFit/>
          </a:bodyPr>
          <a:lstStyle/>
          <a:p>
            <a:pPr algn="l" rtl="0"/>
            <a:r>
              <a:rPr lang="en-US" dirty="0"/>
              <a:t>44% од испитаниците </a:t>
            </a:r>
            <a:r>
              <a:rPr lang="en-US" dirty="0" err="1"/>
              <a:t>од</a:t>
            </a:r>
            <a:r>
              <a:rPr lang="en-US" dirty="0"/>
              <a:t> </a:t>
            </a:r>
            <a:r>
              <a:rPr lang="mk-MK" dirty="0"/>
              <a:t>семејства со самохрани родители</a:t>
            </a:r>
            <a:r>
              <a:rPr lang="en-US" dirty="0"/>
              <a:t> се регистрирани </a:t>
            </a:r>
            <a:r>
              <a:rPr lang="en-US" dirty="0" err="1"/>
              <a:t>во</a:t>
            </a:r>
            <a:r>
              <a:rPr lang="en-US" dirty="0"/>
              <a:t> </a:t>
            </a:r>
            <a:r>
              <a:rPr lang="mk-MK" dirty="0"/>
              <a:t>Агенцијата за </a:t>
            </a:r>
            <a:r>
              <a:rPr lang="en-US" dirty="0" err="1"/>
              <a:t>вработување</a:t>
            </a:r>
            <a:r>
              <a:rPr lang="en-US" dirty="0"/>
              <a:t>, додека 30% </a:t>
            </a:r>
            <a:r>
              <a:rPr lang="en-US" dirty="0" err="1"/>
              <a:t>од</a:t>
            </a:r>
            <a:r>
              <a:rPr lang="en-US" dirty="0"/>
              <a:t> </a:t>
            </a:r>
            <a:r>
              <a:rPr lang="mk-MK" dirty="0"/>
              <a:t>лицата со инвалидитет</a:t>
            </a:r>
            <a:r>
              <a:rPr lang="en-US" dirty="0"/>
              <a:t> се регистрирани </a:t>
            </a:r>
            <a:r>
              <a:rPr lang="en-US" dirty="0" err="1"/>
              <a:t>во</a:t>
            </a:r>
            <a:r>
              <a:rPr lang="en-US" dirty="0"/>
              <a:t> </a:t>
            </a:r>
            <a:r>
              <a:rPr lang="mk-MK" dirty="0"/>
              <a:t>Агенцијата за вработување</a:t>
            </a:r>
            <a:r>
              <a:rPr lang="en-US" dirty="0"/>
              <a:t>.</a:t>
            </a:r>
          </a:p>
        </p:txBody>
      </p:sp>
      <p:sp>
        <p:nvSpPr>
          <p:cNvPr id="11" name="TextBox 10"/>
          <p:cNvSpPr txBox="1"/>
          <p:nvPr/>
        </p:nvSpPr>
        <p:spPr>
          <a:xfrm>
            <a:off x="239151" y="6222124"/>
            <a:ext cx="10394731" cy="369332"/>
          </a:xfrm>
          <a:prstGeom prst="rect">
            <a:avLst/>
          </a:prstGeom>
          <a:noFill/>
        </p:spPr>
        <p:txBody>
          <a:bodyPr wrap="square" rtlCol="0">
            <a:spAutoFit/>
          </a:bodyPr>
          <a:lstStyle/>
          <a:p>
            <a:pPr algn="l" rtl="0"/>
            <a:r>
              <a:rPr lang="en-US" dirty="0"/>
              <a:t>Во просек само 18% од двете групи добиле помош при барање работа и 25% добиле медицинско осигурување.</a:t>
            </a:r>
          </a:p>
        </p:txBody>
      </p:sp>
    </p:spTree>
    <p:extLst>
      <p:ext uri="{BB962C8B-B14F-4D97-AF65-F5344CB8AC3E}">
        <p14:creationId xmlns:p14="http://schemas.microsoft.com/office/powerpoint/2010/main" val="1107012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531"/>
            <a:ext cx="10515600" cy="1325563"/>
          </a:xfrm>
        </p:spPr>
        <p:txBody>
          <a:bodyPr>
            <a:normAutofit/>
          </a:bodyPr>
          <a:lstStyle/>
          <a:p>
            <a:pPr algn="l" rtl="0"/>
            <a:r>
              <a:rPr lang="en-US" sz="2400" dirty="0" err="1"/>
              <a:t>Зошто</a:t>
            </a:r>
            <a:r>
              <a:rPr lang="en-US" sz="2400" dirty="0"/>
              <a:t> </a:t>
            </a:r>
            <a:r>
              <a:rPr lang="mk-MK" sz="2400" dirty="0"/>
              <a:t>(име и презиме)</a:t>
            </a:r>
            <a:r>
              <a:rPr lang="en-US" sz="2400" dirty="0"/>
              <a:t> не бара работа?</a:t>
            </a:r>
          </a:p>
        </p:txBody>
      </p:sp>
      <p:graphicFrame>
        <p:nvGraphicFramePr>
          <p:cNvPr id="4" name="Chart 3"/>
          <p:cNvGraphicFramePr>
            <a:graphicFrameLocks/>
          </p:cNvGraphicFramePr>
          <p:nvPr>
            <p:extLst>
              <p:ext uri="{D42A27DB-BD31-4B8C-83A1-F6EECF244321}">
                <p14:modId xmlns:p14="http://schemas.microsoft.com/office/powerpoint/2010/main" val="1415531622"/>
              </p:ext>
            </p:extLst>
          </p:nvPr>
        </p:nvGraphicFramePr>
        <p:xfrm>
          <a:off x="323556" y="268250"/>
          <a:ext cx="11563643" cy="2841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253120481"/>
              </p:ext>
            </p:extLst>
          </p:nvPr>
        </p:nvGraphicFramePr>
        <p:xfrm>
          <a:off x="323556" y="3703320"/>
          <a:ext cx="11352629" cy="24557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21943" y="3221956"/>
            <a:ext cx="11482502" cy="369332"/>
          </a:xfrm>
          <a:prstGeom prst="rect">
            <a:avLst/>
          </a:prstGeom>
          <a:noFill/>
        </p:spPr>
        <p:txBody>
          <a:bodyPr wrap="none" rtlCol="0">
            <a:spAutoFit/>
          </a:bodyPr>
          <a:lstStyle/>
          <a:p>
            <a:pPr algn="l" rtl="0"/>
            <a:r>
              <a:rPr lang="en-US" dirty="0"/>
              <a:t>Главните причини </a:t>
            </a:r>
            <a:r>
              <a:rPr lang="en-US" dirty="0" err="1"/>
              <a:t>зошто</a:t>
            </a:r>
            <a:r>
              <a:rPr lang="en-US" dirty="0"/>
              <a:t> </a:t>
            </a:r>
            <a:r>
              <a:rPr lang="mk-MK" dirty="0"/>
              <a:t>лицата со инвалидитет</a:t>
            </a:r>
            <a:r>
              <a:rPr lang="en-US" dirty="0"/>
              <a:t> </a:t>
            </a:r>
            <a:r>
              <a:rPr lang="en-US" dirty="0" err="1"/>
              <a:t>не</a:t>
            </a:r>
            <a:r>
              <a:rPr lang="en-US" dirty="0"/>
              <a:t> </a:t>
            </a:r>
            <a:r>
              <a:rPr lang="en-US" dirty="0" err="1"/>
              <a:t>бара</a:t>
            </a:r>
            <a:r>
              <a:rPr lang="mk-MK" dirty="0"/>
              <a:t>ат</a:t>
            </a:r>
            <a:r>
              <a:rPr lang="en-US" dirty="0"/>
              <a:t> работа се здравствените проблеми и </a:t>
            </a:r>
            <a:r>
              <a:rPr lang="mk-MK" dirty="0"/>
              <a:t>нивната </a:t>
            </a:r>
            <a:r>
              <a:rPr lang="en-US" dirty="0" err="1"/>
              <a:t>староста</a:t>
            </a:r>
            <a:r>
              <a:rPr lang="en-US" dirty="0"/>
              <a:t>. </a:t>
            </a:r>
          </a:p>
        </p:txBody>
      </p:sp>
      <p:sp>
        <p:nvSpPr>
          <p:cNvPr id="6" name="TextBox 5"/>
          <p:cNvSpPr txBox="1"/>
          <p:nvPr/>
        </p:nvSpPr>
        <p:spPr>
          <a:xfrm>
            <a:off x="471832" y="6113055"/>
            <a:ext cx="11267090" cy="646331"/>
          </a:xfrm>
          <a:prstGeom prst="rect">
            <a:avLst/>
          </a:prstGeom>
          <a:noFill/>
        </p:spPr>
        <p:txBody>
          <a:bodyPr wrap="square" rtlCol="0">
            <a:spAutoFit/>
          </a:bodyPr>
          <a:lstStyle/>
          <a:p>
            <a:pPr algn="l" rtl="0"/>
            <a:r>
              <a:rPr lang="en-US" dirty="0"/>
              <a:t>Испитаниците </a:t>
            </a:r>
            <a:r>
              <a:rPr lang="en-US" dirty="0" err="1"/>
              <a:t>од</a:t>
            </a:r>
            <a:r>
              <a:rPr lang="en-US" dirty="0"/>
              <a:t> </a:t>
            </a:r>
            <a:r>
              <a:rPr lang="mk-MK" dirty="0"/>
              <a:t>семејства со самохрани родители</a:t>
            </a:r>
            <a:r>
              <a:rPr lang="en-US" dirty="0"/>
              <a:t> не бараат работа најчесто поради здравствени проблеми и </a:t>
            </a:r>
            <a:r>
              <a:rPr lang="en-US" dirty="0" err="1"/>
              <a:t>обврска</a:t>
            </a:r>
            <a:r>
              <a:rPr lang="en-US" dirty="0"/>
              <a:t> </a:t>
            </a:r>
            <a:r>
              <a:rPr lang="mk-MK" dirty="0"/>
              <a:t>дека треба </a:t>
            </a:r>
            <a:r>
              <a:rPr lang="en-US" dirty="0" err="1"/>
              <a:t>да</a:t>
            </a:r>
            <a:r>
              <a:rPr lang="en-US" dirty="0"/>
              <a:t> се грижат за децата.</a:t>
            </a:r>
          </a:p>
        </p:txBody>
      </p:sp>
    </p:spTree>
    <p:extLst>
      <p:ext uri="{BB962C8B-B14F-4D97-AF65-F5344CB8AC3E}">
        <p14:creationId xmlns:p14="http://schemas.microsoft.com/office/powerpoint/2010/main" val="232079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50191726"/>
              </p:ext>
            </p:extLst>
          </p:nvPr>
        </p:nvGraphicFramePr>
        <p:xfrm>
          <a:off x="1491175" y="763172"/>
          <a:ext cx="8778240" cy="21692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348110" y="209174"/>
            <a:ext cx="5421099" cy="369332"/>
          </a:xfrm>
          <a:prstGeom prst="rect">
            <a:avLst/>
          </a:prstGeom>
          <a:noFill/>
        </p:spPr>
        <p:txBody>
          <a:bodyPr wrap="none" rtlCol="0">
            <a:spAutoFit/>
          </a:bodyPr>
          <a:lstStyle/>
          <a:p>
            <a:pPr algn="l" rtl="0"/>
            <a:r>
              <a:rPr lang="en-US" dirty="0"/>
              <a:t>Дали сте посетувале курсеви, обуки за преквалификација?</a:t>
            </a:r>
          </a:p>
        </p:txBody>
      </p:sp>
      <p:graphicFrame>
        <p:nvGraphicFramePr>
          <p:cNvPr id="6" name="Chart 5"/>
          <p:cNvGraphicFramePr>
            <a:graphicFrameLocks/>
          </p:cNvGraphicFramePr>
          <p:nvPr>
            <p:extLst>
              <p:ext uri="{D42A27DB-BD31-4B8C-83A1-F6EECF244321}">
                <p14:modId xmlns:p14="http://schemas.microsoft.com/office/powerpoint/2010/main" val="2414425426"/>
              </p:ext>
            </p:extLst>
          </p:nvPr>
        </p:nvGraphicFramePr>
        <p:xfrm>
          <a:off x="379828" y="3875704"/>
          <a:ext cx="11254154" cy="23253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54961" y="3506372"/>
            <a:ext cx="5442387" cy="369332"/>
          </a:xfrm>
          <a:prstGeom prst="rect">
            <a:avLst/>
          </a:prstGeom>
          <a:noFill/>
        </p:spPr>
        <p:txBody>
          <a:bodyPr wrap="none" rtlCol="0">
            <a:spAutoFit/>
          </a:bodyPr>
          <a:lstStyle/>
          <a:p>
            <a:pPr algn="l" rtl="0"/>
            <a:r>
              <a:rPr lang="en-US" dirty="0"/>
              <a:t>Како добивате информации </a:t>
            </a:r>
            <a:r>
              <a:rPr lang="en-US" dirty="0" err="1"/>
              <a:t>за</a:t>
            </a:r>
            <a:r>
              <a:rPr lang="en-US" dirty="0"/>
              <a:t> </a:t>
            </a:r>
            <a:r>
              <a:rPr lang="en-US" dirty="0" err="1"/>
              <a:t>можности</a:t>
            </a:r>
            <a:r>
              <a:rPr lang="en-US" dirty="0"/>
              <a:t> за работа?</a:t>
            </a:r>
          </a:p>
        </p:txBody>
      </p:sp>
      <p:sp>
        <p:nvSpPr>
          <p:cNvPr id="2" name="TextBox 1"/>
          <p:cNvSpPr txBox="1"/>
          <p:nvPr/>
        </p:nvSpPr>
        <p:spPr>
          <a:xfrm>
            <a:off x="680808" y="2767708"/>
            <a:ext cx="8319970" cy="646331"/>
          </a:xfrm>
          <a:prstGeom prst="rect">
            <a:avLst/>
          </a:prstGeom>
          <a:noFill/>
        </p:spPr>
        <p:txBody>
          <a:bodyPr wrap="none" rtlCol="0">
            <a:spAutoFit/>
          </a:bodyPr>
          <a:lstStyle/>
          <a:p>
            <a:pPr algn="l" rtl="0"/>
            <a:r>
              <a:rPr lang="en-US" dirty="0"/>
              <a:t>Само 2% </a:t>
            </a:r>
            <a:r>
              <a:rPr lang="en-US" dirty="0" err="1"/>
              <a:t>од</a:t>
            </a:r>
            <a:r>
              <a:rPr lang="en-US" dirty="0"/>
              <a:t> </a:t>
            </a:r>
            <a:r>
              <a:rPr lang="mk-MK" dirty="0"/>
              <a:t>лицата со инвалидитет</a:t>
            </a:r>
            <a:r>
              <a:rPr lang="en-US" dirty="0"/>
              <a:t> </a:t>
            </a:r>
            <a:r>
              <a:rPr lang="mk-MK" dirty="0"/>
              <a:t>посетувале</a:t>
            </a:r>
            <a:r>
              <a:rPr lang="en-US" dirty="0"/>
              <a:t> курсеви за преквалификација, </a:t>
            </a:r>
            <a:br>
              <a:rPr lang="mk-MK" dirty="0"/>
            </a:br>
            <a:r>
              <a:rPr lang="en-US" dirty="0" err="1"/>
              <a:t>додека</a:t>
            </a:r>
            <a:r>
              <a:rPr lang="en-US" dirty="0"/>
              <a:t> 100% од испитаниците </a:t>
            </a:r>
            <a:r>
              <a:rPr lang="en-US" dirty="0" err="1"/>
              <a:t>со</a:t>
            </a:r>
            <a:r>
              <a:rPr lang="en-US" dirty="0"/>
              <a:t> </a:t>
            </a:r>
            <a:r>
              <a:rPr lang="mk-MK" dirty="0"/>
              <a:t>семејства со самохрани родители</a:t>
            </a:r>
            <a:r>
              <a:rPr lang="en-US" dirty="0"/>
              <a:t> </a:t>
            </a:r>
            <a:r>
              <a:rPr lang="en-US" dirty="0" err="1"/>
              <a:t>не</a:t>
            </a:r>
            <a:r>
              <a:rPr lang="en-US" dirty="0"/>
              <a:t> </a:t>
            </a:r>
            <a:r>
              <a:rPr lang="mk-MK" dirty="0"/>
              <a:t>посетувале</a:t>
            </a:r>
            <a:r>
              <a:rPr lang="en-US" dirty="0"/>
              <a:t>.</a:t>
            </a:r>
          </a:p>
        </p:txBody>
      </p:sp>
      <p:sp>
        <p:nvSpPr>
          <p:cNvPr id="3" name="TextBox 2"/>
          <p:cNvSpPr txBox="1"/>
          <p:nvPr/>
        </p:nvSpPr>
        <p:spPr>
          <a:xfrm>
            <a:off x="379828" y="6201103"/>
            <a:ext cx="11461920" cy="646331"/>
          </a:xfrm>
          <a:prstGeom prst="rect">
            <a:avLst/>
          </a:prstGeom>
          <a:noFill/>
        </p:spPr>
        <p:txBody>
          <a:bodyPr wrap="none" rtlCol="0">
            <a:spAutoFit/>
          </a:bodyPr>
          <a:lstStyle/>
          <a:p>
            <a:pPr algn="l" rtl="0"/>
            <a:r>
              <a:rPr lang="en-US" dirty="0"/>
              <a:t>Половина од </a:t>
            </a:r>
            <a:r>
              <a:rPr lang="en-US" dirty="0" err="1"/>
              <a:t>луѓето</a:t>
            </a:r>
            <a:r>
              <a:rPr lang="en-US" dirty="0"/>
              <a:t> </a:t>
            </a:r>
            <a:r>
              <a:rPr lang="mk-MK" dirty="0"/>
              <a:t>во сите групи</a:t>
            </a:r>
            <a:r>
              <a:rPr lang="en-US" dirty="0"/>
              <a:t> </a:t>
            </a:r>
            <a:r>
              <a:rPr lang="en-US" dirty="0" err="1"/>
              <a:t>на</a:t>
            </a:r>
            <a:r>
              <a:rPr lang="en-US" dirty="0"/>
              <a:t> </a:t>
            </a:r>
            <a:r>
              <a:rPr lang="mk-MK" dirty="0"/>
              <a:t>лица со инвалидитет</a:t>
            </a:r>
            <a:r>
              <a:rPr lang="en-US" dirty="0"/>
              <a:t> не добиваат информации за работа, додека </a:t>
            </a:r>
            <a:r>
              <a:rPr lang="en-US" dirty="0" err="1"/>
              <a:t>останатите</a:t>
            </a:r>
            <a:r>
              <a:rPr lang="en-US" dirty="0"/>
              <a:t> </a:t>
            </a:r>
            <a:br>
              <a:rPr lang="mk-MK" dirty="0"/>
            </a:br>
            <a:r>
              <a:rPr lang="en-US" dirty="0" err="1"/>
              <a:t>испитаници</a:t>
            </a:r>
            <a:r>
              <a:rPr lang="en-US" dirty="0"/>
              <a:t> во двете групи </a:t>
            </a:r>
            <a:r>
              <a:rPr lang="en-US" dirty="0" err="1"/>
              <a:t>се</a:t>
            </a:r>
            <a:r>
              <a:rPr lang="en-US" dirty="0"/>
              <a:t> </a:t>
            </a:r>
            <a:r>
              <a:rPr lang="en-US" dirty="0" err="1"/>
              <a:t>информира</a:t>
            </a:r>
            <a:r>
              <a:rPr lang="mk-MK" dirty="0"/>
              <a:t>ат </a:t>
            </a:r>
            <a:r>
              <a:rPr lang="en-US" dirty="0" err="1"/>
              <a:t>преку</a:t>
            </a:r>
            <a:r>
              <a:rPr lang="en-US" dirty="0"/>
              <a:t> семејството/пријателите </a:t>
            </a:r>
            <a:r>
              <a:rPr lang="en-US" dirty="0" err="1"/>
              <a:t>или</a:t>
            </a:r>
            <a:r>
              <a:rPr lang="en-US" dirty="0"/>
              <a:t> </a:t>
            </a:r>
            <a:r>
              <a:rPr lang="mk-MK" dirty="0"/>
              <a:t>препораки</a:t>
            </a:r>
            <a:r>
              <a:rPr lang="en-US" dirty="0"/>
              <a:t>.</a:t>
            </a:r>
          </a:p>
        </p:txBody>
      </p:sp>
    </p:spTree>
    <p:extLst>
      <p:ext uri="{BB962C8B-B14F-4D97-AF65-F5344CB8AC3E}">
        <p14:creationId xmlns:p14="http://schemas.microsoft.com/office/powerpoint/2010/main" val="2550296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2321169" y="829994"/>
            <a:ext cx="8342142" cy="5345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b="1" dirty="0"/>
          </a:p>
          <a:p>
            <a:pPr algn="ctr" rtl="0"/>
            <a:endParaRPr lang="en-US" sz="3600" b="1" dirty="0"/>
          </a:p>
          <a:p>
            <a:pPr algn="ctr" rtl="0"/>
            <a:endParaRPr lang="en-US" sz="3600" b="1" dirty="0"/>
          </a:p>
          <a:p>
            <a:pPr algn="ctr" rtl="0"/>
            <a:r>
              <a:rPr lang="en-US" sz="3600" b="1" dirty="0" err="1"/>
              <a:t>Дел</a:t>
            </a:r>
            <a:r>
              <a:rPr lang="mk-MK" sz="3600" b="1" dirty="0"/>
              <a:t> - </a:t>
            </a:r>
            <a:r>
              <a:rPr lang="en-US" sz="3600" b="1" dirty="0"/>
              <a:t> </a:t>
            </a:r>
          </a:p>
          <a:p>
            <a:pPr algn="ctr" rtl="0"/>
            <a:r>
              <a:rPr lang="mk-MK" sz="3600" b="1" dirty="0"/>
              <a:t>Животен</a:t>
            </a:r>
            <a:r>
              <a:rPr lang="en-US" sz="3600" b="1" dirty="0"/>
              <a:t> стандард и економската сигурност</a:t>
            </a:r>
          </a:p>
        </p:txBody>
      </p:sp>
    </p:spTree>
    <p:extLst>
      <p:ext uri="{BB962C8B-B14F-4D97-AF65-F5344CB8AC3E}">
        <p14:creationId xmlns:p14="http://schemas.microsoft.com/office/powerpoint/2010/main" val="195035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42" y="-162000"/>
            <a:ext cx="10515600" cy="1325563"/>
          </a:xfrm>
        </p:spPr>
        <p:txBody>
          <a:bodyPr>
            <a:normAutofit/>
          </a:bodyPr>
          <a:lstStyle/>
          <a:p>
            <a:pPr algn="l" rtl="0"/>
            <a:r>
              <a:rPr lang="mk-MK" sz="2400" dirty="0"/>
              <a:t>Лица со инвалидитет</a:t>
            </a:r>
            <a:r>
              <a:rPr lang="en-US" sz="2400" dirty="0"/>
              <a:t> - </a:t>
            </a:r>
            <a:r>
              <a:rPr lang="mk-MK" sz="2400" dirty="0"/>
              <a:t>степен на образование</a:t>
            </a:r>
            <a:r>
              <a:rPr lang="en-US" sz="2400" dirty="0"/>
              <a:t> на членовите на семејството</a:t>
            </a:r>
          </a:p>
        </p:txBody>
      </p:sp>
      <p:graphicFrame>
        <p:nvGraphicFramePr>
          <p:cNvPr id="4" name="Chart 3"/>
          <p:cNvGraphicFramePr>
            <a:graphicFrameLocks/>
          </p:cNvGraphicFramePr>
          <p:nvPr>
            <p:extLst>
              <p:ext uri="{D42A27DB-BD31-4B8C-83A1-F6EECF244321}">
                <p14:modId xmlns:p14="http://schemas.microsoft.com/office/powerpoint/2010/main" val="880204785"/>
              </p:ext>
            </p:extLst>
          </p:nvPr>
        </p:nvGraphicFramePr>
        <p:xfrm>
          <a:off x="792225" y="873107"/>
          <a:ext cx="10228217" cy="454587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flipH="1">
            <a:off x="1011218" y="5615492"/>
            <a:ext cx="10209007" cy="646331"/>
          </a:xfrm>
          <a:prstGeom prst="rect">
            <a:avLst/>
          </a:prstGeom>
          <a:noFill/>
        </p:spPr>
        <p:txBody>
          <a:bodyPr wrap="square" rtlCol="0">
            <a:spAutoFit/>
          </a:bodyPr>
          <a:lstStyle/>
          <a:p>
            <a:pPr algn="l" rtl="0"/>
            <a:r>
              <a:rPr lang="en-US" dirty="0"/>
              <a:t>Од сите </a:t>
            </a:r>
            <a:r>
              <a:rPr lang="en-US" dirty="0" err="1"/>
              <a:t>членови</a:t>
            </a:r>
            <a:r>
              <a:rPr lang="en-US" dirty="0"/>
              <a:t> </a:t>
            </a:r>
            <a:r>
              <a:rPr lang="mk-MK" dirty="0"/>
              <a:t>на </a:t>
            </a:r>
            <a:r>
              <a:rPr lang="en-US" dirty="0" err="1"/>
              <a:t>групата</a:t>
            </a:r>
            <a:r>
              <a:rPr lang="en-US" dirty="0"/>
              <a:t> </a:t>
            </a:r>
            <a:r>
              <a:rPr lang="mk-MK" dirty="0"/>
              <a:t>на </a:t>
            </a:r>
            <a:r>
              <a:rPr lang="en-US" dirty="0" err="1"/>
              <a:t>лица</a:t>
            </a:r>
            <a:r>
              <a:rPr lang="en-US" dirty="0"/>
              <a:t> </a:t>
            </a:r>
            <a:r>
              <a:rPr lang="en-US" dirty="0" err="1"/>
              <a:t>со</a:t>
            </a:r>
            <a:r>
              <a:rPr lang="en-US" dirty="0"/>
              <a:t> </a:t>
            </a:r>
            <a:r>
              <a:rPr lang="mk-MK" dirty="0"/>
              <a:t>инвалидитет</a:t>
            </a:r>
            <a:r>
              <a:rPr lang="en-US" dirty="0"/>
              <a:t>, најмалку 48% </a:t>
            </a:r>
            <a:r>
              <a:rPr lang="mk-MK" dirty="0"/>
              <a:t>во сите </a:t>
            </a:r>
            <a:r>
              <a:rPr lang="en-US" dirty="0" err="1"/>
              <a:t>групи</a:t>
            </a:r>
            <a:r>
              <a:rPr lang="en-US" dirty="0"/>
              <a:t> немаат основно образование.</a:t>
            </a:r>
          </a:p>
        </p:txBody>
      </p:sp>
    </p:spTree>
    <p:extLst>
      <p:ext uri="{BB962C8B-B14F-4D97-AF65-F5344CB8AC3E}">
        <p14:creationId xmlns:p14="http://schemas.microsoft.com/office/powerpoint/2010/main" val="353118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pPr algn="l" rtl="0"/>
            <a:r>
              <a:rPr lang="en-US" sz="2400" dirty="0"/>
              <a:t>Кој е сопственик на живеалиштето во кое живеете?</a:t>
            </a:r>
          </a:p>
        </p:txBody>
      </p:sp>
      <p:graphicFrame>
        <p:nvGraphicFramePr>
          <p:cNvPr id="4" name="Chart 3"/>
          <p:cNvGraphicFramePr>
            <a:graphicFrameLocks/>
          </p:cNvGraphicFramePr>
          <p:nvPr>
            <p:extLst>
              <p:ext uri="{D42A27DB-BD31-4B8C-83A1-F6EECF244321}">
                <p14:modId xmlns:p14="http://schemas.microsoft.com/office/powerpoint/2010/main" val="1273296243"/>
              </p:ext>
            </p:extLst>
          </p:nvPr>
        </p:nvGraphicFramePr>
        <p:xfrm>
          <a:off x="211015" y="1055077"/>
          <a:ext cx="11493305" cy="436826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41131" y="5875283"/>
            <a:ext cx="11158376" cy="646331"/>
          </a:xfrm>
          <a:prstGeom prst="rect">
            <a:avLst/>
          </a:prstGeom>
          <a:noFill/>
        </p:spPr>
        <p:txBody>
          <a:bodyPr wrap="none" rtlCol="0">
            <a:spAutoFit/>
          </a:bodyPr>
          <a:lstStyle/>
          <a:p>
            <a:pPr algn="l" rtl="0"/>
            <a:r>
              <a:rPr lang="en-US" dirty="0"/>
              <a:t>Повеќето </a:t>
            </a:r>
            <a:r>
              <a:rPr lang="en-US" dirty="0" err="1"/>
              <a:t>живеалишта</a:t>
            </a:r>
            <a:r>
              <a:rPr lang="en-US" dirty="0"/>
              <a:t> </a:t>
            </a:r>
            <a:r>
              <a:rPr lang="mk-MK" dirty="0"/>
              <a:t>во групите</a:t>
            </a:r>
            <a:r>
              <a:rPr lang="en-US" dirty="0"/>
              <a:t> </a:t>
            </a:r>
            <a:r>
              <a:rPr lang="mk-MK" dirty="0"/>
              <a:t>на стари лица </a:t>
            </a:r>
            <a:r>
              <a:rPr lang="en-US" dirty="0"/>
              <a:t>и </a:t>
            </a:r>
            <a:r>
              <a:rPr lang="mk-MK" dirty="0"/>
              <a:t>лица со инвалидитет</a:t>
            </a:r>
            <a:r>
              <a:rPr lang="en-US" dirty="0"/>
              <a:t> се во сопственост на испитаниците, </a:t>
            </a:r>
            <a:br>
              <a:rPr lang="mk-MK" dirty="0"/>
            </a:br>
            <a:r>
              <a:rPr lang="en-US" dirty="0" err="1"/>
              <a:t>додека</a:t>
            </a:r>
            <a:r>
              <a:rPr lang="en-US" dirty="0"/>
              <a:t> само 1/3 од </a:t>
            </a:r>
            <a:r>
              <a:rPr lang="en-US" dirty="0" err="1"/>
              <a:t>испитаниците</a:t>
            </a:r>
            <a:r>
              <a:rPr lang="en-US" dirty="0"/>
              <a:t> </a:t>
            </a:r>
            <a:r>
              <a:rPr lang="mk-MK" dirty="0"/>
              <a:t>од семејства со самохрани родители </a:t>
            </a:r>
            <a:r>
              <a:rPr lang="en-US" dirty="0" err="1"/>
              <a:t>го</a:t>
            </a:r>
            <a:r>
              <a:rPr lang="en-US" dirty="0"/>
              <a:t> поседуваат местото каде што живеат. </a:t>
            </a:r>
          </a:p>
        </p:txBody>
      </p:sp>
    </p:spTree>
    <p:extLst>
      <p:ext uri="{BB962C8B-B14F-4D97-AF65-F5344CB8AC3E}">
        <p14:creationId xmlns:p14="http://schemas.microsoft.com/office/powerpoint/2010/main" val="25812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462"/>
            <a:ext cx="10515600" cy="1325563"/>
          </a:xfrm>
        </p:spPr>
        <p:txBody>
          <a:bodyPr>
            <a:normAutofit/>
          </a:bodyPr>
          <a:lstStyle/>
          <a:p>
            <a:pPr algn="l" rtl="0"/>
            <a:r>
              <a:rPr lang="en-US" sz="2400" dirty="0"/>
              <a:t>Дали живеалиштето во кое </a:t>
            </a:r>
            <a:r>
              <a:rPr lang="en-US" sz="2400" dirty="0" err="1"/>
              <a:t>живеете</a:t>
            </a:r>
            <a:r>
              <a:rPr lang="en-US" sz="2400" dirty="0"/>
              <a:t> </a:t>
            </a:r>
            <a:r>
              <a:rPr lang="en-US" sz="2400" dirty="0" err="1"/>
              <a:t>има</a:t>
            </a:r>
            <a:r>
              <a:rPr lang="mk-MK" sz="2400" dirty="0"/>
              <a:t>.</a:t>
            </a:r>
            <a:r>
              <a:rPr lang="en-US" sz="2400" dirty="0"/>
              <a:t>..</a:t>
            </a:r>
          </a:p>
        </p:txBody>
      </p:sp>
      <p:graphicFrame>
        <p:nvGraphicFramePr>
          <p:cNvPr id="4" name="Chart 3"/>
          <p:cNvGraphicFramePr>
            <a:graphicFrameLocks/>
          </p:cNvGraphicFramePr>
          <p:nvPr>
            <p:extLst>
              <p:ext uri="{D42A27DB-BD31-4B8C-83A1-F6EECF244321}">
                <p14:modId xmlns:p14="http://schemas.microsoft.com/office/powerpoint/2010/main" val="2976092883"/>
              </p:ext>
            </p:extLst>
          </p:nvPr>
        </p:nvGraphicFramePr>
        <p:xfrm>
          <a:off x="0" y="529062"/>
          <a:ext cx="11830929" cy="50732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93986" y="5759669"/>
            <a:ext cx="10766217" cy="646331"/>
          </a:xfrm>
          <a:prstGeom prst="rect">
            <a:avLst/>
          </a:prstGeom>
          <a:noFill/>
        </p:spPr>
        <p:txBody>
          <a:bodyPr wrap="none" rtlCol="0">
            <a:spAutoFit/>
          </a:bodyPr>
          <a:lstStyle/>
          <a:p>
            <a:pPr algn="l" rtl="0"/>
            <a:r>
              <a:rPr lang="en-US" dirty="0"/>
              <a:t>Општо земено, </a:t>
            </a:r>
            <a:r>
              <a:rPr lang="mk-MK" dirty="0"/>
              <a:t>семејствата со самохран родител </a:t>
            </a:r>
            <a:r>
              <a:rPr lang="en-US" dirty="0"/>
              <a:t>и </a:t>
            </a:r>
            <a:r>
              <a:rPr lang="mk-MK" dirty="0"/>
              <a:t>лицата со инвалидитет</a:t>
            </a:r>
            <a:r>
              <a:rPr lang="en-US" dirty="0"/>
              <a:t> имаат подобри услови за </a:t>
            </a:r>
            <a:r>
              <a:rPr lang="en-US" dirty="0" err="1"/>
              <a:t>живот</a:t>
            </a:r>
            <a:r>
              <a:rPr lang="en-US" dirty="0"/>
              <a:t> </a:t>
            </a:r>
            <a:endParaRPr lang="mk-MK" dirty="0"/>
          </a:p>
          <a:p>
            <a:r>
              <a:rPr lang="en-US" dirty="0" err="1"/>
              <a:t>од</a:t>
            </a:r>
            <a:r>
              <a:rPr lang="en-US" dirty="0"/>
              <a:t> </a:t>
            </a:r>
            <a:r>
              <a:rPr lang="en-US" dirty="0" err="1"/>
              <a:t>групата</a:t>
            </a:r>
            <a:r>
              <a:rPr lang="en-US" dirty="0"/>
              <a:t> </a:t>
            </a:r>
            <a:r>
              <a:rPr lang="mk-MK" dirty="0"/>
              <a:t>на други лица</a:t>
            </a:r>
            <a:r>
              <a:rPr lang="en-US" dirty="0"/>
              <a:t>. </a:t>
            </a:r>
            <a:r>
              <a:rPr lang="mk-MK" dirty="0"/>
              <a:t>Најважен</a:t>
            </a:r>
            <a:r>
              <a:rPr lang="en-US" dirty="0"/>
              <a:t> </a:t>
            </a:r>
            <a:r>
              <a:rPr lang="en-US" dirty="0" err="1"/>
              <a:t>недостаток</a:t>
            </a:r>
            <a:r>
              <a:rPr lang="en-US" dirty="0"/>
              <a:t> </a:t>
            </a:r>
            <a:r>
              <a:rPr lang="mk-MK" dirty="0"/>
              <a:t>за старите лица е што само </a:t>
            </a:r>
            <a:r>
              <a:rPr lang="en-US" dirty="0"/>
              <a:t>9% од </a:t>
            </a:r>
            <a:r>
              <a:rPr lang="en-US" dirty="0" err="1"/>
              <a:t>нив</a:t>
            </a:r>
            <a:r>
              <a:rPr lang="en-US" dirty="0"/>
              <a:t> </a:t>
            </a:r>
            <a:r>
              <a:rPr lang="mk-MK" dirty="0"/>
              <a:t>имаат </a:t>
            </a:r>
            <a:r>
              <a:rPr lang="en-US" dirty="0" err="1"/>
              <a:t>тоалет</a:t>
            </a:r>
            <a:r>
              <a:rPr lang="mk-MK" dirty="0"/>
              <a:t> внатре</a:t>
            </a:r>
            <a:r>
              <a:rPr lang="en-US" dirty="0"/>
              <a:t>. </a:t>
            </a:r>
          </a:p>
        </p:txBody>
      </p:sp>
    </p:spTree>
    <p:extLst>
      <p:ext uri="{BB962C8B-B14F-4D97-AF65-F5344CB8AC3E}">
        <p14:creationId xmlns:p14="http://schemas.microsoft.com/office/powerpoint/2010/main" val="263406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35935388"/>
              </p:ext>
            </p:extLst>
          </p:nvPr>
        </p:nvGraphicFramePr>
        <p:xfrm>
          <a:off x="520505" y="946052"/>
          <a:ext cx="10805160" cy="19548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205046" y="576719"/>
            <a:ext cx="3162725" cy="369332"/>
          </a:xfrm>
          <a:prstGeom prst="rect">
            <a:avLst/>
          </a:prstGeom>
          <a:noFill/>
        </p:spPr>
        <p:txBody>
          <a:bodyPr wrap="none" rtlCol="0">
            <a:spAutoFit/>
          </a:bodyPr>
          <a:lstStyle/>
          <a:p>
            <a:pPr algn="l" rtl="0"/>
            <a:r>
              <a:rPr lang="mk-MK" dirty="0"/>
              <a:t>Снабдување со </a:t>
            </a:r>
            <a:r>
              <a:rPr lang="en-US" dirty="0" err="1"/>
              <a:t>вода</a:t>
            </a:r>
            <a:r>
              <a:rPr lang="en-US" dirty="0"/>
              <a:t> за пиење</a:t>
            </a:r>
          </a:p>
        </p:txBody>
      </p:sp>
      <p:graphicFrame>
        <p:nvGraphicFramePr>
          <p:cNvPr id="8" name="Chart 7"/>
          <p:cNvGraphicFramePr>
            <a:graphicFrameLocks/>
          </p:cNvGraphicFramePr>
          <p:nvPr>
            <p:extLst>
              <p:ext uri="{D42A27DB-BD31-4B8C-83A1-F6EECF244321}">
                <p14:modId xmlns:p14="http://schemas.microsoft.com/office/powerpoint/2010/main" val="3981243870"/>
              </p:ext>
            </p:extLst>
          </p:nvPr>
        </p:nvGraphicFramePr>
        <p:xfrm>
          <a:off x="823546" y="3606516"/>
          <a:ext cx="10199077" cy="22765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0505" y="3069020"/>
            <a:ext cx="8581195" cy="369332"/>
          </a:xfrm>
          <a:prstGeom prst="rect">
            <a:avLst/>
          </a:prstGeom>
          <a:noFill/>
        </p:spPr>
        <p:txBody>
          <a:bodyPr wrap="none" rtlCol="0">
            <a:spAutoFit/>
          </a:bodyPr>
          <a:lstStyle/>
          <a:p>
            <a:pPr algn="l" rtl="0"/>
            <a:r>
              <a:rPr lang="en-US" dirty="0"/>
              <a:t>Најмалку 4/5 од </a:t>
            </a:r>
            <a:r>
              <a:rPr lang="en-US" dirty="0" err="1"/>
              <a:t>испитаниците</a:t>
            </a:r>
            <a:r>
              <a:rPr lang="en-US" dirty="0"/>
              <a:t> </a:t>
            </a:r>
            <a:r>
              <a:rPr lang="mk-MK" dirty="0"/>
              <a:t>користат </a:t>
            </a:r>
            <a:r>
              <a:rPr lang="en-US" dirty="0" err="1"/>
              <a:t>водовод</a:t>
            </a:r>
            <a:r>
              <a:rPr lang="en-US" dirty="0"/>
              <a:t> како главен извор на вода за пиење.</a:t>
            </a:r>
          </a:p>
        </p:txBody>
      </p:sp>
      <p:sp>
        <p:nvSpPr>
          <p:cNvPr id="6" name="TextBox 1"/>
          <p:cNvSpPr txBox="1"/>
          <p:nvPr/>
        </p:nvSpPr>
        <p:spPr>
          <a:xfrm>
            <a:off x="7948894" y="5393387"/>
            <a:ext cx="5375151" cy="75883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dirty="0">
                <a:solidFill>
                  <a:srgbClr val="FF0000"/>
                </a:solidFill>
              </a:rPr>
              <a:t>Просечен број соби по домаќинство</a:t>
            </a:r>
          </a:p>
          <a:p>
            <a:pPr algn="l" rtl="0"/>
            <a:r>
              <a:rPr lang="en-US" sz="1400" dirty="0">
                <a:solidFill>
                  <a:srgbClr val="FF0000"/>
                </a:solidFill>
              </a:rPr>
              <a:t>2</a:t>
            </a:r>
          </a:p>
        </p:txBody>
      </p:sp>
      <p:sp>
        <p:nvSpPr>
          <p:cNvPr id="3" name="TextBox 2"/>
          <p:cNvSpPr txBox="1"/>
          <p:nvPr/>
        </p:nvSpPr>
        <p:spPr>
          <a:xfrm>
            <a:off x="441064" y="6152226"/>
            <a:ext cx="10224915" cy="646331"/>
          </a:xfrm>
          <a:prstGeom prst="rect">
            <a:avLst/>
          </a:prstGeom>
          <a:noFill/>
        </p:spPr>
        <p:txBody>
          <a:bodyPr wrap="none" rtlCol="0">
            <a:spAutoFit/>
          </a:bodyPr>
          <a:lstStyle/>
          <a:p>
            <a:pPr algn="l" rtl="0"/>
            <a:r>
              <a:rPr lang="mk-MK" dirty="0"/>
              <a:t>лицата со инвалидитет</a:t>
            </a:r>
            <a:r>
              <a:rPr lang="en-US" dirty="0"/>
              <a:t> </a:t>
            </a:r>
            <a:r>
              <a:rPr lang="en-US" dirty="0" err="1"/>
              <a:t>има</a:t>
            </a:r>
            <a:r>
              <a:rPr lang="en-US" dirty="0"/>
              <a:t> </a:t>
            </a:r>
            <a:r>
              <a:rPr lang="en-US" dirty="0" err="1"/>
              <a:t>најгол</a:t>
            </a:r>
            <a:r>
              <a:rPr lang="mk-MK" dirty="0"/>
              <a:t>ем</a:t>
            </a:r>
            <a:r>
              <a:rPr lang="en-US" dirty="0"/>
              <a:t> </a:t>
            </a:r>
            <a:r>
              <a:rPr lang="en-US" dirty="0" err="1"/>
              <a:t>дом</a:t>
            </a:r>
            <a:r>
              <a:rPr lang="mk-MK" dirty="0"/>
              <a:t> </a:t>
            </a:r>
            <a:r>
              <a:rPr lang="en-US" dirty="0" err="1"/>
              <a:t>во</a:t>
            </a:r>
            <a:r>
              <a:rPr lang="en-US" dirty="0"/>
              <a:t> споредба со другите две групи, </a:t>
            </a:r>
            <a:r>
              <a:rPr lang="en-US" dirty="0" err="1"/>
              <a:t>но</a:t>
            </a:r>
            <a:r>
              <a:rPr lang="en-US" dirty="0"/>
              <a:t> </a:t>
            </a:r>
            <a:r>
              <a:rPr lang="en-US" dirty="0" err="1"/>
              <a:t>повторно</a:t>
            </a:r>
            <a:r>
              <a:rPr lang="en-US" dirty="0"/>
              <a:t> </a:t>
            </a:r>
            <a:r>
              <a:rPr lang="mk-MK" dirty="0"/>
              <a:t>просечниот </a:t>
            </a:r>
          </a:p>
          <a:p>
            <a:pPr algn="l" rtl="0"/>
            <a:r>
              <a:rPr lang="mk-MK" dirty="0"/>
              <a:t>број на </a:t>
            </a:r>
            <a:r>
              <a:rPr lang="en-US" dirty="0" err="1"/>
              <a:t>соби</a:t>
            </a:r>
            <a:r>
              <a:rPr lang="en-US" dirty="0"/>
              <a:t> по </a:t>
            </a:r>
            <a:r>
              <a:rPr lang="en-US" dirty="0" err="1"/>
              <a:t>домаќинство</a:t>
            </a:r>
            <a:r>
              <a:rPr lang="en-US" dirty="0"/>
              <a:t> е 2.</a:t>
            </a:r>
          </a:p>
        </p:txBody>
      </p:sp>
    </p:spTree>
    <p:extLst>
      <p:ext uri="{BB962C8B-B14F-4D97-AF65-F5344CB8AC3E}">
        <p14:creationId xmlns:p14="http://schemas.microsoft.com/office/powerpoint/2010/main" val="305900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91820893"/>
              </p:ext>
            </p:extLst>
          </p:nvPr>
        </p:nvGraphicFramePr>
        <p:xfrm>
          <a:off x="112542" y="256735"/>
          <a:ext cx="11704320" cy="18138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138142545"/>
              </p:ext>
            </p:extLst>
          </p:nvPr>
        </p:nvGraphicFramePr>
        <p:xfrm>
          <a:off x="861842" y="2792639"/>
          <a:ext cx="11816861" cy="15041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333507085"/>
              </p:ext>
            </p:extLst>
          </p:nvPr>
        </p:nvGraphicFramePr>
        <p:xfrm>
          <a:off x="0" y="4785721"/>
          <a:ext cx="11816862" cy="150997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713870" y="72069"/>
            <a:ext cx="6642139" cy="369332"/>
          </a:xfrm>
          <a:prstGeom prst="rect">
            <a:avLst/>
          </a:prstGeom>
          <a:noFill/>
        </p:spPr>
        <p:txBody>
          <a:bodyPr wrap="none" rtlCol="0">
            <a:spAutoFit/>
          </a:bodyPr>
          <a:lstStyle/>
          <a:p>
            <a:pPr algn="l" rtl="0"/>
            <a:r>
              <a:rPr lang="en-US" dirty="0" err="1"/>
              <a:t>Нема</a:t>
            </a:r>
            <a:r>
              <a:rPr lang="mk-MK" dirty="0" err="1"/>
              <a:t>ло</a:t>
            </a:r>
            <a:r>
              <a:rPr lang="en-US" dirty="0"/>
              <a:t> доволно количество вода за пиење во последниот месец</a:t>
            </a:r>
          </a:p>
        </p:txBody>
      </p:sp>
      <p:sp>
        <p:nvSpPr>
          <p:cNvPr id="8" name="TextBox 7"/>
          <p:cNvSpPr txBox="1"/>
          <p:nvPr/>
        </p:nvSpPr>
        <p:spPr>
          <a:xfrm>
            <a:off x="3108383" y="2642940"/>
            <a:ext cx="6242030" cy="369332"/>
          </a:xfrm>
          <a:prstGeom prst="rect">
            <a:avLst/>
          </a:prstGeom>
          <a:noFill/>
        </p:spPr>
        <p:txBody>
          <a:bodyPr wrap="none" rtlCol="0">
            <a:spAutoFit/>
          </a:bodyPr>
          <a:lstStyle/>
          <a:p>
            <a:pPr algn="l" rtl="0"/>
            <a:r>
              <a:rPr lang="mk-MK" dirty="0" err="1"/>
              <a:t>Заспивале</a:t>
            </a:r>
            <a:r>
              <a:rPr lang="mk-MK" dirty="0"/>
              <a:t> гладни затоа што </a:t>
            </a:r>
            <a:r>
              <a:rPr lang="en-US" dirty="0" err="1"/>
              <a:t>не</a:t>
            </a:r>
            <a:r>
              <a:rPr lang="en-US" dirty="0"/>
              <a:t> </a:t>
            </a:r>
            <a:r>
              <a:rPr lang="mk-MK" dirty="0"/>
              <a:t>можеле </a:t>
            </a:r>
            <a:r>
              <a:rPr lang="en-US" dirty="0" err="1"/>
              <a:t>да</a:t>
            </a:r>
            <a:r>
              <a:rPr lang="en-US" dirty="0"/>
              <a:t> </a:t>
            </a:r>
            <a:r>
              <a:rPr lang="en-US" dirty="0" err="1"/>
              <a:t>си</a:t>
            </a:r>
            <a:r>
              <a:rPr lang="en-US" dirty="0"/>
              <a:t> </a:t>
            </a:r>
            <a:r>
              <a:rPr lang="en-US" dirty="0" err="1"/>
              <a:t>дозвол</a:t>
            </a:r>
            <a:r>
              <a:rPr lang="mk-MK" dirty="0"/>
              <a:t>ат</a:t>
            </a:r>
            <a:r>
              <a:rPr lang="en-US" dirty="0"/>
              <a:t> храна </a:t>
            </a:r>
          </a:p>
        </p:txBody>
      </p:sp>
      <p:sp>
        <p:nvSpPr>
          <p:cNvPr id="9" name="TextBox 8"/>
          <p:cNvSpPr txBox="1"/>
          <p:nvPr/>
        </p:nvSpPr>
        <p:spPr>
          <a:xfrm>
            <a:off x="3713870" y="4636980"/>
            <a:ext cx="4692695" cy="369332"/>
          </a:xfrm>
          <a:prstGeom prst="rect">
            <a:avLst/>
          </a:prstGeom>
          <a:noFill/>
        </p:spPr>
        <p:txBody>
          <a:bodyPr wrap="none" rtlCol="0">
            <a:spAutoFit/>
          </a:bodyPr>
          <a:lstStyle/>
          <a:p>
            <a:pPr algn="l" rtl="0"/>
            <a:r>
              <a:rPr lang="en-US" dirty="0"/>
              <a:t>Дали </a:t>
            </a:r>
            <a:r>
              <a:rPr lang="en-US" dirty="0" err="1"/>
              <a:t>домаќинството</a:t>
            </a:r>
            <a:r>
              <a:rPr lang="en-US" dirty="0"/>
              <a:t> </a:t>
            </a:r>
            <a:r>
              <a:rPr lang="mk-MK" dirty="0"/>
              <a:t>има </a:t>
            </a:r>
            <a:r>
              <a:rPr lang="en-US" dirty="0" err="1"/>
              <a:t>домашен</a:t>
            </a:r>
            <a:r>
              <a:rPr lang="en-US" dirty="0"/>
              <a:t> компјутер</a:t>
            </a:r>
          </a:p>
        </p:txBody>
      </p:sp>
      <p:sp>
        <p:nvSpPr>
          <p:cNvPr id="2" name="TextBox 1"/>
          <p:cNvSpPr txBox="1"/>
          <p:nvPr/>
        </p:nvSpPr>
        <p:spPr>
          <a:xfrm>
            <a:off x="311784" y="1968415"/>
            <a:ext cx="11105989" cy="369332"/>
          </a:xfrm>
          <a:prstGeom prst="rect">
            <a:avLst/>
          </a:prstGeom>
          <a:noFill/>
        </p:spPr>
        <p:txBody>
          <a:bodyPr wrap="none" rtlCol="0">
            <a:spAutoFit/>
          </a:bodyPr>
          <a:lstStyle/>
          <a:p>
            <a:pPr algn="l" rtl="0"/>
            <a:r>
              <a:rPr lang="en-US" dirty="0"/>
              <a:t>1/3 од испитаниците во </a:t>
            </a:r>
            <a:r>
              <a:rPr lang="en-US" dirty="0" err="1"/>
              <a:t>групата</a:t>
            </a:r>
            <a:r>
              <a:rPr lang="en-US" dirty="0"/>
              <a:t> </a:t>
            </a:r>
            <a:r>
              <a:rPr lang="mk-MK" dirty="0"/>
              <a:t>на лица со инвалидитет</a:t>
            </a:r>
            <a:r>
              <a:rPr lang="en-US" dirty="0"/>
              <a:t> </a:t>
            </a:r>
            <a:r>
              <a:rPr lang="en-US" dirty="0" err="1"/>
              <a:t>нема</a:t>
            </a:r>
            <a:r>
              <a:rPr lang="mk-MK" dirty="0"/>
              <a:t>ле</a:t>
            </a:r>
            <a:r>
              <a:rPr lang="en-US" dirty="0"/>
              <a:t> доволно вода за пиење во последниот месец.</a:t>
            </a:r>
          </a:p>
        </p:txBody>
      </p:sp>
      <p:sp>
        <p:nvSpPr>
          <p:cNvPr id="3" name="TextBox 2"/>
          <p:cNvSpPr txBox="1"/>
          <p:nvPr/>
        </p:nvSpPr>
        <p:spPr>
          <a:xfrm>
            <a:off x="311784" y="4065019"/>
            <a:ext cx="11567334" cy="646331"/>
          </a:xfrm>
          <a:prstGeom prst="rect">
            <a:avLst/>
          </a:prstGeom>
          <a:noFill/>
        </p:spPr>
        <p:txBody>
          <a:bodyPr wrap="none" rtlCol="0">
            <a:spAutoFit/>
          </a:bodyPr>
          <a:lstStyle/>
          <a:p>
            <a:pPr algn="l" rtl="0"/>
            <a:r>
              <a:rPr lang="en-US" dirty="0"/>
              <a:t>1/3 </a:t>
            </a:r>
            <a:r>
              <a:rPr lang="en-US" dirty="0" err="1"/>
              <a:t>од</a:t>
            </a:r>
            <a:r>
              <a:rPr lang="en-US" dirty="0"/>
              <a:t> </a:t>
            </a:r>
            <a:r>
              <a:rPr lang="mk-MK" dirty="0"/>
              <a:t>семејства со самохрани родители</a:t>
            </a:r>
            <a:r>
              <a:rPr lang="en-US" dirty="0"/>
              <a:t> и </a:t>
            </a:r>
            <a:r>
              <a:rPr lang="mk-MK" dirty="0"/>
              <a:t>лицата со инвалидитет</a:t>
            </a:r>
            <a:r>
              <a:rPr lang="en-US" dirty="0"/>
              <a:t> изјавија дека неколку пати во последниот </a:t>
            </a:r>
            <a:r>
              <a:rPr lang="en-US" dirty="0" err="1"/>
              <a:t>месец</a:t>
            </a:r>
            <a:r>
              <a:rPr lang="en-US" dirty="0"/>
              <a:t> </a:t>
            </a:r>
            <a:endParaRPr lang="mk-MK" dirty="0"/>
          </a:p>
          <a:p>
            <a:pPr algn="ctr" rtl="0"/>
            <a:r>
              <a:rPr lang="mk-MK" dirty="0"/>
              <a:t>си легнале гладни </a:t>
            </a:r>
            <a:r>
              <a:rPr lang="en-US" dirty="0" err="1"/>
              <a:t>затоа</a:t>
            </a:r>
            <a:r>
              <a:rPr lang="en-US" dirty="0"/>
              <a:t> што не можеле да си дозволат храна.</a:t>
            </a:r>
          </a:p>
        </p:txBody>
      </p:sp>
      <p:sp>
        <p:nvSpPr>
          <p:cNvPr id="10" name="TextBox 9"/>
          <p:cNvSpPr txBox="1"/>
          <p:nvPr/>
        </p:nvSpPr>
        <p:spPr>
          <a:xfrm>
            <a:off x="311784" y="6295697"/>
            <a:ext cx="11365209" cy="646331"/>
          </a:xfrm>
          <a:prstGeom prst="rect">
            <a:avLst/>
          </a:prstGeom>
          <a:noFill/>
        </p:spPr>
        <p:txBody>
          <a:bodyPr wrap="square" rtlCol="0">
            <a:spAutoFit/>
          </a:bodyPr>
          <a:lstStyle/>
          <a:p>
            <a:pPr algn="l" rtl="0"/>
            <a:r>
              <a:rPr lang="en-US" dirty="0"/>
              <a:t>Само 22% </a:t>
            </a:r>
            <a:r>
              <a:rPr lang="en-US" dirty="0" err="1"/>
              <a:t>од</a:t>
            </a:r>
            <a:r>
              <a:rPr lang="en-US" dirty="0"/>
              <a:t> </a:t>
            </a:r>
            <a:r>
              <a:rPr lang="mk-MK" dirty="0"/>
              <a:t>семејствата со самохрани родители</a:t>
            </a:r>
            <a:r>
              <a:rPr lang="en-US" dirty="0"/>
              <a:t> </a:t>
            </a:r>
            <a:r>
              <a:rPr lang="mk-MK" dirty="0"/>
              <a:t>имаат </a:t>
            </a:r>
            <a:r>
              <a:rPr lang="en-US" dirty="0" err="1"/>
              <a:t>компјутер</a:t>
            </a:r>
            <a:r>
              <a:rPr lang="en-US" dirty="0"/>
              <a:t>, додека тој број е </a:t>
            </a:r>
            <a:r>
              <a:rPr lang="en-US" dirty="0" err="1"/>
              <a:t>помал</a:t>
            </a:r>
            <a:r>
              <a:rPr lang="en-US" dirty="0"/>
              <a:t> </a:t>
            </a:r>
            <a:r>
              <a:rPr lang="mk-MK" dirty="0"/>
              <a:t>во сите групи</a:t>
            </a:r>
            <a:r>
              <a:rPr lang="en-US" dirty="0"/>
              <a:t> </a:t>
            </a:r>
            <a:r>
              <a:rPr lang="mk-MK" dirty="0"/>
              <a:t>на лица со инвалидитет и стари лица</a:t>
            </a:r>
            <a:r>
              <a:rPr lang="en-US" dirty="0"/>
              <a:t>.</a:t>
            </a:r>
          </a:p>
        </p:txBody>
      </p:sp>
    </p:spTree>
    <p:extLst>
      <p:ext uri="{BB962C8B-B14F-4D97-AF65-F5344CB8AC3E}">
        <p14:creationId xmlns:p14="http://schemas.microsoft.com/office/powerpoint/2010/main" val="190961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25360987"/>
              </p:ext>
            </p:extLst>
          </p:nvPr>
        </p:nvGraphicFramePr>
        <p:xfrm>
          <a:off x="253217" y="355209"/>
          <a:ext cx="11310425" cy="1978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888003844"/>
              </p:ext>
            </p:extLst>
          </p:nvPr>
        </p:nvGraphicFramePr>
        <p:xfrm>
          <a:off x="253217" y="3186966"/>
          <a:ext cx="1146517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178104" y="170543"/>
            <a:ext cx="4476546" cy="369332"/>
          </a:xfrm>
          <a:prstGeom prst="rect">
            <a:avLst/>
          </a:prstGeom>
          <a:noFill/>
        </p:spPr>
        <p:txBody>
          <a:bodyPr wrap="none" rtlCol="0">
            <a:spAutoFit/>
          </a:bodyPr>
          <a:lstStyle/>
          <a:p>
            <a:pPr algn="l" rtl="0"/>
            <a:r>
              <a:rPr lang="en-US" dirty="0" err="1"/>
              <a:t>Причини</a:t>
            </a:r>
            <a:r>
              <a:rPr lang="en-US" dirty="0"/>
              <a:t> </a:t>
            </a:r>
            <a:r>
              <a:rPr lang="mk-MK" dirty="0"/>
              <a:t>зошто немаат </a:t>
            </a:r>
            <a:r>
              <a:rPr lang="en-US" dirty="0" err="1"/>
              <a:t>домашен</a:t>
            </a:r>
            <a:r>
              <a:rPr lang="en-US" dirty="0"/>
              <a:t> компјутер</a:t>
            </a:r>
          </a:p>
        </p:txBody>
      </p:sp>
      <p:sp>
        <p:nvSpPr>
          <p:cNvPr id="7" name="TextBox 6"/>
          <p:cNvSpPr txBox="1"/>
          <p:nvPr/>
        </p:nvSpPr>
        <p:spPr>
          <a:xfrm>
            <a:off x="3851153" y="3002300"/>
            <a:ext cx="4934428" cy="369332"/>
          </a:xfrm>
          <a:prstGeom prst="rect">
            <a:avLst/>
          </a:prstGeom>
          <a:noFill/>
        </p:spPr>
        <p:txBody>
          <a:bodyPr wrap="none" rtlCol="0">
            <a:spAutoFit/>
          </a:bodyPr>
          <a:lstStyle/>
          <a:p>
            <a:pPr algn="l" rtl="0"/>
            <a:r>
              <a:rPr lang="en-US" dirty="0"/>
              <a:t>Дали домаќинството има интернет за лична употреба</a:t>
            </a:r>
          </a:p>
        </p:txBody>
      </p:sp>
      <p:sp>
        <p:nvSpPr>
          <p:cNvPr id="2" name="TextBox 1"/>
          <p:cNvSpPr txBox="1"/>
          <p:nvPr/>
        </p:nvSpPr>
        <p:spPr>
          <a:xfrm>
            <a:off x="578069" y="2427889"/>
            <a:ext cx="10965631" cy="646331"/>
          </a:xfrm>
          <a:prstGeom prst="rect">
            <a:avLst/>
          </a:prstGeom>
          <a:noFill/>
        </p:spPr>
        <p:txBody>
          <a:bodyPr wrap="none" rtlCol="0">
            <a:spAutoFit/>
          </a:bodyPr>
          <a:lstStyle/>
          <a:p>
            <a:pPr algn="l" rtl="0"/>
            <a:r>
              <a:rPr lang="en-US" dirty="0" err="1"/>
              <a:t>Групата</a:t>
            </a:r>
            <a:r>
              <a:rPr lang="en-US" dirty="0"/>
              <a:t> </a:t>
            </a:r>
            <a:r>
              <a:rPr lang="mk-MK" dirty="0"/>
              <a:t>со стари лица</a:t>
            </a:r>
            <a:r>
              <a:rPr lang="en-US" dirty="0"/>
              <a:t> </a:t>
            </a:r>
            <a:r>
              <a:rPr lang="mk-MK" dirty="0"/>
              <a:t>одговори </a:t>
            </a:r>
            <a:r>
              <a:rPr lang="en-US" dirty="0" err="1"/>
              <a:t>дека</a:t>
            </a:r>
            <a:r>
              <a:rPr lang="en-US" dirty="0"/>
              <a:t> тие не сакаат компјутер, но другите две групи сакаат еден, но не </a:t>
            </a:r>
            <a:r>
              <a:rPr lang="en-US" dirty="0" err="1"/>
              <a:t>можат</a:t>
            </a:r>
            <a:r>
              <a:rPr lang="en-US" dirty="0"/>
              <a:t> </a:t>
            </a:r>
            <a:br>
              <a:rPr lang="mk-MK" dirty="0"/>
            </a:br>
            <a:r>
              <a:rPr lang="en-US" dirty="0" err="1"/>
              <a:t>да</a:t>
            </a:r>
            <a:r>
              <a:rPr lang="en-US" dirty="0"/>
              <a:t> си го дозволат тоа. </a:t>
            </a:r>
          </a:p>
        </p:txBody>
      </p:sp>
      <p:sp>
        <p:nvSpPr>
          <p:cNvPr id="3" name="TextBox 2"/>
          <p:cNvSpPr txBox="1"/>
          <p:nvPr/>
        </p:nvSpPr>
        <p:spPr>
          <a:xfrm>
            <a:off x="388883" y="5996745"/>
            <a:ext cx="11154817" cy="646331"/>
          </a:xfrm>
          <a:prstGeom prst="rect">
            <a:avLst/>
          </a:prstGeom>
          <a:noFill/>
        </p:spPr>
        <p:txBody>
          <a:bodyPr wrap="square" rtlCol="0">
            <a:spAutoFit/>
          </a:bodyPr>
          <a:lstStyle/>
          <a:p>
            <a:pPr algn="l" rtl="0"/>
            <a:r>
              <a:rPr lang="en-US" dirty="0"/>
              <a:t>Речиси сите испитаници </a:t>
            </a:r>
            <a:r>
              <a:rPr lang="en-US" dirty="0" err="1"/>
              <a:t>од</a:t>
            </a:r>
            <a:r>
              <a:rPr lang="en-US" dirty="0"/>
              <a:t> </a:t>
            </a:r>
            <a:r>
              <a:rPr lang="mk-MK" dirty="0"/>
              <a:t>старите лица </a:t>
            </a:r>
            <a:r>
              <a:rPr lang="en-US" dirty="0" err="1"/>
              <a:t>немаат</a:t>
            </a:r>
            <a:r>
              <a:rPr lang="en-US" dirty="0"/>
              <a:t> интернет. Точно 1/3 </a:t>
            </a:r>
            <a:r>
              <a:rPr lang="en-US" dirty="0" err="1"/>
              <a:t>од</a:t>
            </a:r>
            <a:r>
              <a:rPr lang="en-US" dirty="0"/>
              <a:t> </a:t>
            </a:r>
            <a:r>
              <a:rPr lang="mk-MK" dirty="0"/>
              <a:t>семејствата со самохран родител</a:t>
            </a:r>
            <a:r>
              <a:rPr lang="en-US" dirty="0"/>
              <a:t> имаат пристап до интернет, </a:t>
            </a:r>
            <a:r>
              <a:rPr lang="mk-MK" dirty="0"/>
              <a:t>како и</a:t>
            </a:r>
            <a:r>
              <a:rPr lang="en-US" dirty="0"/>
              <a:t> 1/5 од </a:t>
            </a:r>
            <a:r>
              <a:rPr lang="en-US" dirty="0" err="1"/>
              <a:t>групата</a:t>
            </a:r>
            <a:r>
              <a:rPr lang="en-US" dirty="0"/>
              <a:t> </a:t>
            </a:r>
            <a:r>
              <a:rPr lang="mk-MK" dirty="0"/>
              <a:t>на лица со инвалидитет</a:t>
            </a:r>
            <a:r>
              <a:rPr lang="en-US" dirty="0"/>
              <a:t>.</a:t>
            </a:r>
          </a:p>
        </p:txBody>
      </p:sp>
    </p:spTree>
    <p:extLst>
      <p:ext uri="{BB962C8B-B14F-4D97-AF65-F5344CB8AC3E}">
        <p14:creationId xmlns:p14="http://schemas.microsoft.com/office/powerpoint/2010/main" val="401096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28314008"/>
              </p:ext>
            </p:extLst>
          </p:nvPr>
        </p:nvGraphicFramePr>
        <p:xfrm>
          <a:off x="323557" y="506439"/>
          <a:ext cx="11479237" cy="1995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119570234"/>
              </p:ext>
            </p:extLst>
          </p:nvPr>
        </p:nvGraphicFramePr>
        <p:xfrm>
          <a:off x="323557" y="3488787"/>
          <a:ext cx="11746523" cy="23549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867422" y="3151164"/>
            <a:ext cx="3213765" cy="369332"/>
          </a:xfrm>
          <a:prstGeom prst="rect">
            <a:avLst/>
          </a:prstGeom>
          <a:noFill/>
        </p:spPr>
        <p:txBody>
          <a:bodyPr wrap="none" rtlCol="0">
            <a:spAutoFit/>
          </a:bodyPr>
          <a:lstStyle/>
          <a:p>
            <a:pPr algn="l" rtl="0"/>
            <a:r>
              <a:rPr lang="en-US" dirty="0"/>
              <a:t>Минимални месечни расходи</a:t>
            </a:r>
          </a:p>
        </p:txBody>
      </p:sp>
      <p:sp>
        <p:nvSpPr>
          <p:cNvPr id="2" name="TextBox 1"/>
          <p:cNvSpPr txBox="1"/>
          <p:nvPr/>
        </p:nvSpPr>
        <p:spPr>
          <a:xfrm>
            <a:off x="493987" y="2515919"/>
            <a:ext cx="11761489" cy="923330"/>
          </a:xfrm>
          <a:prstGeom prst="rect">
            <a:avLst/>
          </a:prstGeom>
          <a:noFill/>
        </p:spPr>
        <p:txBody>
          <a:bodyPr wrap="none" rtlCol="0">
            <a:spAutoFit/>
          </a:bodyPr>
          <a:lstStyle/>
          <a:p>
            <a:pPr algn="l" rtl="0"/>
            <a:r>
              <a:rPr lang="en-US" dirty="0"/>
              <a:t>Во просек, на испитаниците од трите групи им се потребни најмалку 350 евра за да ги покријат основните трошоци. </a:t>
            </a:r>
            <a:endParaRPr lang="mk-MK" dirty="0"/>
          </a:p>
          <a:p>
            <a:pPr algn="l" rtl="0"/>
            <a:r>
              <a:rPr lang="en-US" dirty="0" err="1"/>
              <a:t>Испитаниците</a:t>
            </a:r>
            <a:r>
              <a:rPr lang="en-US" dirty="0"/>
              <a:t> </a:t>
            </a:r>
            <a:r>
              <a:rPr lang="mk-MK" dirty="0"/>
              <a:t>од групата на лица со инвалидитет</a:t>
            </a:r>
            <a:r>
              <a:rPr lang="en-US" dirty="0"/>
              <a:t> и </a:t>
            </a:r>
            <a:r>
              <a:rPr lang="mk-MK" dirty="0"/>
              <a:t>семејства со самохрани родители би работеле </a:t>
            </a:r>
            <a:r>
              <a:rPr lang="en-US" dirty="0" err="1"/>
              <a:t>за</a:t>
            </a:r>
            <a:r>
              <a:rPr lang="en-US" dirty="0"/>
              <a:t> просечна </a:t>
            </a:r>
            <a:r>
              <a:rPr lang="en-US" dirty="0" err="1"/>
              <a:t>плата</a:t>
            </a:r>
            <a:r>
              <a:rPr lang="en-US" dirty="0"/>
              <a:t> </a:t>
            </a:r>
            <a:endParaRPr lang="mk-MK" dirty="0"/>
          </a:p>
          <a:p>
            <a:pPr algn="l" rtl="0"/>
            <a:r>
              <a:rPr lang="en-US" dirty="0" err="1"/>
              <a:t>од</a:t>
            </a:r>
            <a:r>
              <a:rPr lang="en-US" dirty="0"/>
              <a:t> 250 евра. </a:t>
            </a:r>
          </a:p>
        </p:txBody>
      </p:sp>
      <p:sp>
        <p:nvSpPr>
          <p:cNvPr id="3" name="TextBox 2"/>
          <p:cNvSpPr txBox="1"/>
          <p:nvPr/>
        </p:nvSpPr>
        <p:spPr>
          <a:xfrm>
            <a:off x="493987" y="5893290"/>
            <a:ext cx="9606454" cy="369332"/>
          </a:xfrm>
          <a:prstGeom prst="rect">
            <a:avLst/>
          </a:prstGeom>
          <a:noFill/>
        </p:spPr>
        <p:txBody>
          <a:bodyPr wrap="square" rtlCol="0">
            <a:spAutoFit/>
          </a:bodyPr>
          <a:lstStyle/>
          <a:p>
            <a:pPr algn="l" rtl="0"/>
            <a:r>
              <a:rPr lang="en-US" dirty="0"/>
              <a:t>Храната, домувањето и лековите се најголемите </a:t>
            </a:r>
            <a:r>
              <a:rPr lang="en-US" dirty="0" err="1"/>
              <a:t>трошоци</a:t>
            </a:r>
            <a:r>
              <a:rPr lang="en-US" dirty="0"/>
              <a:t> </a:t>
            </a:r>
            <a:r>
              <a:rPr lang="mk-MK" dirty="0"/>
              <a:t>за </a:t>
            </a:r>
            <a:r>
              <a:rPr lang="en-US" dirty="0" err="1"/>
              <a:t>испитаниците</a:t>
            </a:r>
            <a:r>
              <a:rPr lang="en-US" dirty="0"/>
              <a:t> секој месец.</a:t>
            </a:r>
          </a:p>
        </p:txBody>
      </p:sp>
    </p:spTree>
    <p:extLst>
      <p:ext uri="{BB962C8B-B14F-4D97-AF65-F5344CB8AC3E}">
        <p14:creationId xmlns:p14="http://schemas.microsoft.com/office/powerpoint/2010/main" val="3555583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869"/>
            <a:ext cx="10515600" cy="1325563"/>
          </a:xfrm>
        </p:spPr>
        <p:txBody>
          <a:bodyPr>
            <a:normAutofit/>
          </a:bodyPr>
          <a:lstStyle/>
          <a:p>
            <a:pPr algn="l" rtl="0"/>
            <a:r>
              <a:rPr lang="en-US" sz="2400" dirty="0" err="1"/>
              <a:t>Може</a:t>
            </a:r>
            <a:r>
              <a:rPr lang="mk-MK" sz="2400" dirty="0"/>
              <a:t>те</a:t>
            </a:r>
            <a:r>
              <a:rPr lang="en-US" sz="2400" dirty="0"/>
              <a:t> ли да </a:t>
            </a:r>
            <a:r>
              <a:rPr lang="en-US" sz="2400" dirty="0" err="1"/>
              <a:t>си</a:t>
            </a:r>
            <a:r>
              <a:rPr lang="en-US" sz="2400" dirty="0"/>
              <a:t> </a:t>
            </a:r>
            <a:r>
              <a:rPr lang="en-US" sz="2400" dirty="0" err="1"/>
              <a:t>дозволи</a:t>
            </a:r>
            <a:r>
              <a:rPr lang="mk-MK" sz="2400" dirty="0"/>
              <a:t>те...</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3755054754"/>
              </p:ext>
            </p:extLst>
          </p:nvPr>
        </p:nvGraphicFramePr>
        <p:xfrm>
          <a:off x="298978" y="524548"/>
          <a:ext cx="11633982" cy="49093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99090" y="5990897"/>
            <a:ext cx="10879132" cy="646331"/>
          </a:xfrm>
          <a:prstGeom prst="rect">
            <a:avLst/>
          </a:prstGeom>
          <a:noFill/>
        </p:spPr>
        <p:txBody>
          <a:bodyPr wrap="none" rtlCol="0">
            <a:spAutoFit/>
          </a:bodyPr>
          <a:lstStyle/>
          <a:p>
            <a:pPr algn="l" rtl="0"/>
            <a:r>
              <a:rPr lang="en-US" dirty="0"/>
              <a:t>Општо земено, </a:t>
            </a:r>
            <a:r>
              <a:rPr lang="en-US" dirty="0" err="1"/>
              <a:t>испитаниците</a:t>
            </a:r>
            <a:r>
              <a:rPr lang="en-US" dirty="0"/>
              <a:t> </a:t>
            </a:r>
            <a:r>
              <a:rPr lang="mk-MK" dirty="0"/>
              <a:t>од семејства со самохрани родители</a:t>
            </a:r>
            <a:r>
              <a:rPr lang="en-US" dirty="0"/>
              <a:t> имаат најголем проблем </a:t>
            </a:r>
            <a:r>
              <a:rPr lang="en-US" dirty="0" err="1"/>
              <a:t>да</a:t>
            </a:r>
            <a:r>
              <a:rPr lang="en-US" dirty="0"/>
              <a:t> </a:t>
            </a:r>
            <a:r>
              <a:rPr lang="mk-MK" dirty="0"/>
              <a:t>ги </a:t>
            </a:r>
            <a:r>
              <a:rPr lang="en-US" dirty="0" err="1"/>
              <a:t>обезбедат</a:t>
            </a:r>
            <a:r>
              <a:rPr lang="en-US" dirty="0"/>
              <a:t> </a:t>
            </a:r>
            <a:endParaRPr lang="mk-MK" dirty="0"/>
          </a:p>
          <a:p>
            <a:pPr algn="l" rtl="0"/>
            <a:r>
              <a:rPr lang="en-US" dirty="0" err="1"/>
              <a:t>работи</a:t>
            </a:r>
            <a:r>
              <a:rPr lang="mk-MK" dirty="0"/>
              <a:t>те</a:t>
            </a:r>
            <a:r>
              <a:rPr lang="en-US" dirty="0"/>
              <a:t> </a:t>
            </a:r>
            <a:r>
              <a:rPr lang="mk-MK" dirty="0"/>
              <a:t>кои им се </a:t>
            </a:r>
            <a:r>
              <a:rPr lang="en-US" dirty="0" err="1"/>
              <a:t>потребни</a:t>
            </a:r>
            <a:r>
              <a:rPr lang="en-US" dirty="0"/>
              <a:t>.</a:t>
            </a:r>
          </a:p>
        </p:txBody>
      </p:sp>
    </p:spTree>
    <p:extLst>
      <p:ext uri="{BB962C8B-B14F-4D97-AF65-F5344CB8AC3E}">
        <p14:creationId xmlns:p14="http://schemas.microsoft.com/office/powerpoint/2010/main" val="14023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829"/>
            <a:ext cx="10515600" cy="1325563"/>
          </a:xfrm>
        </p:spPr>
        <p:txBody>
          <a:bodyPr>
            <a:normAutofit/>
          </a:bodyPr>
          <a:lstStyle/>
          <a:p>
            <a:pPr algn="l" rtl="0"/>
            <a:r>
              <a:rPr lang="en-US" sz="2400" dirty="0"/>
              <a:t>Кој превоз најчесто го користите за да стигнете </a:t>
            </a:r>
            <a:r>
              <a:rPr lang="en-US" sz="2400" dirty="0" err="1"/>
              <a:t>до</a:t>
            </a:r>
            <a:r>
              <a:rPr lang="en-US" sz="2400" dirty="0"/>
              <a:t> </a:t>
            </a:r>
            <a:r>
              <a:rPr lang="en-US" sz="2400" dirty="0" err="1"/>
              <a:t>следни</a:t>
            </a:r>
            <a:r>
              <a:rPr lang="mk-MK" sz="2400" dirty="0"/>
              <a:t>в</a:t>
            </a:r>
            <a:r>
              <a:rPr lang="en-US" sz="2400" dirty="0"/>
              <a:t>е локации?</a:t>
            </a:r>
            <a:br>
              <a:rPr lang="en-US" sz="2400" dirty="0"/>
            </a:br>
            <a:r>
              <a:rPr lang="mk-MK" sz="2400" dirty="0"/>
              <a:t>Лица со инвалидитет</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2321128290"/>
              </p:ext>
            </p:extLst>
          </p:nvPr>
        </p:nvGraphicFramePr>
        <p:xfrm>
          <a:off x="276873" y="624789"/>
          <a:ext cx="11573691" cy="55069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45939" y="6131735"/>
            <a:ext cx="11235558" cy="369332"/>
          </a:xfrm>
          <a:prstGeom prst="rect">
            <a:avLst/>
          </a:prstGeom>
          <a:noFill/>
        </p:spPr>
        <p:txBody>
          <a:bodyPr wrap="square" rtlCol="0">
            <a:spAutoFit/>
          </a:bodyPr>
          <a:lstStyle/>
          <a:p>
            <a:pPr algn="l" rtl="0"/>
            <a:r>
              <a:rPr lang="mk-MK" dirty="0"/>
              <a:t>Никој од </a:t>
            </a:r>
            <a:r>
              <a:rPr lang="en-US" dirty="0" err="1"/>
              <a:t>испитаниците</a:t>
            </a:r>
            <a:r>
              <a:rPr lang="en-US" dirty="0"/>
              <a:t> не </a:t>
            </a:r>
            <a:r>
              <a:rPr lang="en-US" dirty="0" err="1"/>
              <a:t>ги</a:t>
            </a:r>
            <a:r>
              <a:rPr lang="en-US" dirty="0"/>
              <a:t> </a:t>
            </a:r>
            <a:r>
              <a:rPr lang="en-US" dirty="0" err="1"/>
              <a:t>посетува</a:t>
            </a:r>
            <a:r>
              <a:rPr lang="mk-MK" dirty="0"/>
              <a:t> тие </a:t>
            </a:r>
            <a:r>
              <a:rPr lang="en-US" dirty="0" err="1"/>
              <a:t>места</a:t>
            </a:r>
            <a:r>
              <a:rPr lang="en-US" dirty="0"/>
              <a:t> </a:t>
            </a:r>
            <a:r>
              <a:rPr lang="en-US" dirty="0" err="1"/>
              <a:t>или</a:t>
            </a:r>
            <a:r>
              <a:rPr lang="en-US" dirty="0"/>
              <a:t> </a:t>
            </a:r>
            <a:r>
              <a:rPr lang="mk-MK" dirty="0"/>
              <a:t>не </a:t>
            </a:r>
            <a:r>
              <a:rPr lang="en-US" dirty="0" err="1"/>
              <a:t>им</a:t>
            </a:r>
            <a:r>
              <a:rPr lang="en-US" dirty="0"/>
              <a:t> </a:t>
            </a:r>
            <a:r>
              <a:rPr lang="en-US" dirty="0" err="1"/>
              <a:t>пристапува</a:t>
            </a:r>
            <a:r>
              <a:rPr lang="en-US" dirty="0"/>
              <a:t> со пешачење или јавен превоз.</a:t>
            </a:r>
          </a:p>
        </p:txBody>
      </p:sp>
    </p:spTree>
    <p:extLst>
      <p:ext uri="{BB962C8B-B14F-4D97-AF65-F5344CB8AC3E}">
        <p14:creationId xmlns:p14="http://schemas.microsoft.com/office/powerpoint/2010/main" val="1439339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766"/>
            <a:ext cx="10515600" cy="1325563"/>
          </a:xfrm>
        </p:spPr>
        <p:txBody>
          <a:bodyPr>
            <a:normAutofit/>
          </a:bodyPr>
          <a:lstStyle/>
          <a:p>
            <a:pPr algn="l" rtl="0"/>
            <a:r>
              <a:rPr lang="en-US" sz="2400" dirty="0"/>
              <a:t>Кој превоз најчесто го користите за да стигнете </a:t>
            </a:r>
            <a:r>
              <a:rPr lang="en-US" sz="2400" dirty="0" err="1"/>
              <a:t>до</a:t>
            </a:r>
            <a:r>
              <a:rPr lang="en-US" sz="2400" dirty="0"/>
              <a:t> </a:t>
            </a:r>
            <a:r>
              <a:rPr lang="en-US" sz="2400" dirty="0" err="1"/>
              <a:t>следни</a:t>
            </a:r>
            <a:r>
              <a:rPr lang="mk-MK" sz="2400" dirty="0"/>
              <a:t>в</a:t>
            </a:r>
            <a:r>
              <a:rPr lang="en-US" sz="2400" dirty="0"/>
              <a:t>е локации?</a:t>
            </a:r>
            <a:br>
              <a:rPr lang="en-US" sz="2400" dirty="0"/>
            </a:br>
            <a:r>
              <a:rPr lang="en-US" sz="2400" dirty="0"/>
              <a:t>Самохрани родители</a:t>
            </a:r>
          </a:p>
        </p:txBody>
      </p:sp>
      <p:graphicFrame>
        <p:nvGraphicFramePr>
          <p:cNvPr id="4" name="Chart 3"/>
          <p:cNvGraphicFramePr>
            <a:graphicFrameLocks/>
          </p:cNvGraphicFramePr>
          <p:nvPr>
            <p:extLst>
              <p:ext uri="{D42A27DB-BD31-4B8C-83A1-F6EECF244321}">
                <p14:modId xmlns:p14="http://schemas.microsoft.com/office/powerpoint/2010/main" val="1079617132"/>
              </p:ext>
            </p:extLst>
          </p:nvPr>
        </p:nvGraphicFramePr>
        <p:xfrm>
          <a:off x="287383" y="940526"/>
          <a:ext cx="11639006" cy="44933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87383" y="5948855"/>
            <a:ext cx="11639006" cy="646331"/>
          </a:xfrm>
          <a:prstGeom prst="rect">
            <a:avLst/>
          </a:prstGeom>
          <a:noFill/>
        </p:spPr>
        <p:txBody>
          <a:bodyPr wrap="square" rtlCol="0">
            <a:spAutoFit/>
          </a:bodyPr>
          <a:lstStyle/>
          <a:p>
            <a:pPr algn="l" rtl="0"/>
            <a:r>
              <a:rPr lang="en-US" dirty="0"/>
              <a:t>Како </a:t>
            </a:r>
            <a:r>
              <a:rPr lang="en-US" dirty="0" err="1"/>
              <a:t>што</a:t>
            </a:r>
            <a:r>
              <a:rPr lang="en-US" dirty="0"/>
              <a:t> </a:t>
            </a:r>
            <a:r>
              <a:rPr lang="mk-MK" dirty="0"/>
              <a:t>укажавме и претходно</a:t>
            </a:r>
            <a:r>
              <a:rPr lang="en-US" dirty="0"/>
              <a:t>, повеќето од </a:t>
            </a:r>
            <a:r>
              <a:rPr lang="en-US" dirty="0" err="1"/>
              <a:t>испитаниците</a:t>
            </a:r>
            <a:r>
              <a:rPr lang="en-US" dirty="0"/>
              <a:t> </a:t>
            </a:r>
            <a:r>
              <a:rPr lang="mk-MK" dirty="0"/>
              <a:t>доаѓаат </a:t>
            </a:r>
            <a:r>
              <a:rPr lang="en-US" dirty="0" err="1"/>
              <a:t>до</a:t>
            </a:r>
            <a:r>
              <a:rPr lang="en-US" dirty="0"/>
              <a:t> овие локации со пешачење или воопшто </a:t>
            </a:r>
            <a:r>
              <a:rPr lang="en-US" dirty="0" err="1"/>
              <a:t>не</a:t>
            </a:r>
            <a:r>
              <a:rPr lang="en-US" dirty="0"/>
              <a:t> </a:t>
            </a:r>
            <a:r>
              <a:rPr lang="mk-MK" dirty="0"/>
              <a:t>ги посетуваат</a:t>
            </a:r>
            <a:r>
              <a:rPr lang="en-US" dirty="0"/>
              <a:t>.</a:t>
            </a:r>
          </a:p>
        </p:txBody>
      </p:sp>
    </p:spTree>
    <p:extLst>
      <p:ext uri="{BB962C8B-B14F-4D97-AF65-F5344CB8AC3E}">
        <p14:creationId xmlns:p14="http://schemas.microsoft.com/office/powerpoint/2010/main" val="101988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578"/>
            <a:ext cx="10515600" cy="1325563"/>
          </a:xfrm>
        </p:spPr>
        <p:txBody>
          <a:bodyPr>
            <a:normAutofit/>
          </a:bodyPr>
          <a:lstStyle/>
          <a:p>
            <a:pPr algn="l" rtl="0"/>
            <a:r>
              <a:rPr lang="en-US" sz="2400" dirty="0"/>
              <a:t>Кој превоз најчесто </a:t>
            </a:r>
            <a:r>
              <a:rPr lang="en-US" sz="2400" dirty="0" err="1"/>
              <a:t>го</a:t>
            </a:r>
            <a:r>
              <a:rPr lang="en-US" sz="2400" dirty="0"/>
              <a:t> </a:t>
            </a:r>
            <a:r>
              <a:rPr lang="ru-RU" sz="2400" dirty="0"/>
              <a:t>користите за да стигнете до следниве локации?</a:t>
            </a:r>
            <a:br>
              <a:rPr lang="en-US" sz="2400" dirty="0"/>
            </a:br>
            <a:r>
              <a:rPr lang="en-US" sz="2400" dirty="0" err="1"/>
              <a:t>Стари</a:t>
            </a:r>
            <a:r>
              <a:rPr lang="en-US" sz="2400" dirty="0"/>
              <a:t> </a:t>
            </a:r>
            <a:r>
              <a:rPr lang="mk-MK" sz="2400" dirty="0"/>
              <a:t>лица</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4277579593"/>
              </p:ext>
            </p:extLst>
          </p:nvPr>
        </p:nvGraphicFramePr>
        <p:xfrm>
          <a:off x="274320" y="1031966"/>
          <a:ext cx="11678193" cy="46961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74805" y="5933353"/>
            <a:ext cx="10574241" cy="369332"/>
          </a:xfrm>
          <a:prstGeom prst="rect">
            <a:avLst/>
          </a:prstGeom>
          <a:noFill/>
        </p:spPr>
        <p:txBody>
          <a:bodyPr wrap="none" rtlCol="0">
            <a:spAutoFit/>
          </a:bodyPr>
          <a:lstStyle/>
          <a:p>
            <a:pPr algn="l" rtl="0"/>
            <a:r>
              <a:rPr lang="en-US" dirty="0"/>
              <a:t>Повеќето </a:t>
            </a:r>
            <a:r>
              <a:rPr lang="en-US" dirty="0" err="1"/>
              <a:t>од</a:t>
            </a:r>
            <a:r>
              <a:rPr lang="en-US" dirty="0"/>
              <a:t> </a:t>
            </a:r>
            <a:r>
              <a:rPr lang="mk-MK" dirty="0"/>
              <a:t>старите лица </a:t>
            </a:r>
            <a:r>
              <a:rPr lang="en-US" dirty="0" err="1"/>
              <a:t>ги</a:t>
            </a:r>
            <a:r>
              <a:rPr lang="en-US" dirty="0"/>
              <a:t> користат </a:t>
            </a:r>
            <a:r>
              <a:rPr lang="en-US" dirty="0" err="1"/>
              <a:t>услугите</a:t>
            </a:r>
            <a:r>
              <a:rPr lang="en-US" dirty="0"/>
              <a:t> </a:t>
            </a:r>
            <a:r>
              <a:rPr lang="mk-MK" dirty="0"/>
              <a:t>з</a:t>
            </a:r>
            <a:r>
              <a:rPr lang="en-US" dirty="0"/>
              <a:t>а јавен превоз за </a:t>
            </a:r>
            <a:r>
              <a:rPr lang="en-US" dirty="0" err="1"/>
              <a:t>да</a:t>
            </a:r>
            <a:r>
              <a:rPr lang="en-US" dirty="0"/>
              <a:t> </a:t>
            </a:r>
            <a:r>
              <a:rPr lang="mk-MK" dirty="0"/>
              <a:t>дојдат до местата </a:t>
            </a:r>
            <a:r>
              <a:rPr lang="en-US" dirty="0" err="1"/>
              <a:t>што</a:t>
            </a:r>
            <a:r>
              <a:rPr lang="en-US" dirty="0"/>
              <a:t> ги посетуваат.</a:t>
            </a:r>
          </a:p>
        </p:txBody>
      </p:sp>
    </p:spTree>
    <p:extLst>
      <p:ext uri="{BB962C8B-B14F-4D97-AF65-F5344CB8AC3E}">
        <p14:creationId xmlns:p14="http://schemas.microsoft.com/office/powerpoint/2010/main" val="89163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300" dirty="0"/>
              <a:t>Стари лица - </a:t>
            </a:r>
            <a:r>
              <a:rPr lang="mk-MK" sz="2300" dirty="0"/>
              <a:t>степен на образование</a:t>
            </a:r>
            <a:r>
              <a:rPr lang="en-US" sz="2300" dirty="0"/>
              <a:t> на членовите на семејството</a:t>
            </a:r>
          </a:p>
        </p:txBody>
      </p:sp>
      <p:graphicFrame>
        <p:nvGraphicFramePr>
          <p:cNvPr id="4" name="Chart 3"/>
          <p:cNvGraphicFramePr>
            <a:graphicFrameLocks/>
          </p:cNvGraphicFramePr>
          <p:nvPr>
            <p:extLst>
              <p:ext uri="{D42A27DB-BD31-4B8C-83A1-F6EECF244321}">
                <p14:modId xmlns:p14="http://schemas.microsoft.com/office/powerpoint/2010/main" val="578805948"/>
              </p:ext>
            </p:extLst>
          </p:nvPr>
        </p:nvGraphicFramePr>
        <p:xfrm>
          <a:off x="430924" y="1597573"/>
          <a:ext cx="11267090" cy="44668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46674" y="6064469"/>
            <a:ext cx="9073894" cy="646331"/>
          </a:xfrm>
          <a:prstGeom prst="rect">
            <a:avLst/>
          </a:prstGeom>
          <a:noFill/>
        </p:spPr>
        <p:txBody>
          <a:bodyPr wrap="none" rtlCol="0">
            <a:spAutoFit/>
          </a:bodyPr>
          <a:lstStyle/>
          <a:p>
            <a:pPr algn="l" rtl="0"/>
            <a:r>
              <a:rPr lang="en-US" dirty="0"/>
              <a:t>Во </a:t>
            </a:r>
            <a:r>
              <a:rPr lang="en-US" dirty="0" err="1"/>
              <a:t>групата</a:t>
            </a:r>
            <a:r>
              <a:rPr lang="en-US" dirty="0"/>
              <a:t> </a:t>
            </a:r>
            <a:r>
              <a:rPr lang="mk-MK" dirty="0"/>
              <a:t>на </a:t>
            </a:r>
            <a:r>
              <a:rPr lang="en-US" dirty="0" err="1"/>
              <a:t>стари</a:t>
            </a:r>
            <a:r>
              <a:rPr lang="en-US" dirty="0"/>
              <a:t> лица, ситуацијата е слична како и кај </a:t>
            </a:r>
            <a:r>
              <a:rPr lang="en-US" dirty="0" err="1"/>
              <a:t>групата</a:t>
            </a:r>
            <a:r>
              <a:rPr lang="en-US" dirty="0"/>
              <a:t> </a:t>
            </a:r>
            <a:r>
              <a:rPr lang="mk-MK" dirty="0"/>
              <a:t>на </a:t>
            </a:r>
            <a:r>
              <a:rPr lang="en-US" dirty="0" err="1"/>
              <a:t>лица</a:t>
            </a:r>
            <a:r>
              <a:rPr lang="en-US" dirty="0"/>
              <a:t> </a:t>
            </a:r>
            <a:r>
              <a:rPr lang="en-US" dirty="0" err="1"/>
              <a:t>со</a:t>
            </a:r>
            <a:r>
              <a:rPr lang="en-US" dirty="0"/>
              <a:t> </a:t>
            </a:r>
            <a:r>
              <a:rPr lang="mk-MK" dirty="0"/>
              <a:t>инвалидитет</a:t>
            </a:r>
            <a:r>
              <a:rPr lang="en-US" dirty="0"/>
              <a:t>. </a:t>
            </a:r>
            <a:endParaRPr lang="mk-MK" dirty="0"/>
          </a:p>
          <a:p>
            <a:pPr algn="l" rtl="0"/>
            <a:r>
              <a:rPr lang="en-US" dirty="0" err="1"/>
              <a:t>Најмалку</a:t>
            </a:r>
            <a:r>
              <a:rPr lang="en-US" dirty="0"/>
              <a:t> 56% </a:t>
            </a:r>
            <a:r>
              <a:rPr lang="en-US" dirty="0" err="1"/>
              <a:t>од</a:t>
            </a:r>
            <a:r>
              <a:rPr lang="en-US" dirty="0"/>
              <a:t> </a:t>
            </a:r>
            <a:r>
              <a:rPr lang="en-US" dirty="0" err="1"/>
              <a:t>испитаниците</a:t>
            </a:r>
            <a:r>
              <a:rPr lang="mk-MK" dirty="0"/>
              <a:t> в</a:t>
            </a:r>
            <a:r>
              <a:rPr lang="en-US" dirty="0"/>
              <a:t>о двете групи немаат завршено основно образование.</a:t>
            </a:r>
          </a:p>
        </p:txBody>
      </p:sp>
    </p:spTree>
    <p:extLst>
      <p:ext uri="{BB962C8B-B14F-4D97-AF65-F5344CB8AC3E}">
        <p14:creationId xmlns:p14="http://schemas.microsoft.com/office/powerpoint/2010/main" val="1781986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3961"/>
            <a:ext cx="10515600" cy="1325563"/>
          </a:xfrm>
        </p:spPr>
        <p:txBody>
          <a:bodyPr>
            <a:normAutofit/>
          </a:bodyPr>
          <a:lstStyle/>
          <a:p>
            <a:pPr algn="l" rtl="0"/>
            <a:r>
              <a:rPr lang="en-US" sz="2400" dirty="0"/>
              <a:t>Колку време ви е потребно за да стигнете до овие </a:t>
            </a:r>
            <a:r>
              <a:rPr lang="en-US" sz="2400" dirty="0" err="1"/>
              <a:t>локации</a:t>
            </a:r>
            <a:r>
              <a:rPr lang="en-US" sz="2400" dirty="0"/>
              <a:t> </a:t>
            </a:r>
            <a:r>
              <a:rPr lang="mk-MK" sz="2400" dirty="0"/>
              <a:t>(во минути)</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4155720373"/>
              </p:ext>
            </p:extLst>
          </p:nvPr>
        </p:nvGraphicFramePr>
        <p:xfrm>
          <a:off x="352697" y="679269"/>
          <a:ext cx="11547566" cy="517499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5578" y="5854262"/>
            <a:ext cx="10406567" cy="646331"/>
          </a:xfrm>
          <a:prstGeom prst="rect">
            <a:avLst/>
          </a:prstGeom>
          <a:noFill/>
        </p:spPr>
        <p:txBody>
          <a:bodyPr wrap="none" rtlCol="0">
            <a:spAutoFit/>
          </a:bodyPr>
          <a:lstStyle/>
          <a:p>
            <a:pPr algn="l" rtl="0"/>
            <a:r>
              <a:rPr lang="en-US" dirty="0"/>
              <a:t>Освен училиштата, автобуските постојки или работните места за оние што работат, сите други </a:t>
            </a:r>
            <a:r>
              <a:rPr lang="en-US" dirty="0" err="1"/>
              <a:t>локации</a:t>
            </a:r>
            <a:r>
              <a:rPr lang="en-US" dirty="0"/>
              <a:t> </a:t>
            </a:r>
            <a:endParaRPr lang="mk-MK" dirty="0"/>
          </a:p>
          <a:p>
            <a:pPr algn="l" rtl="0"/>
            <a:r>
              <a:rPr lang="en-US" dirty="0" err="1"/>
              <a:t>се</a:t>
            </a:r>
            <a:r>
              <a:rPr lang="en-US" dirty="0"/>
              <a:t> </a:t>
            </a:r>
            <a:r>
              <a:rPr lang="mk-MK" dirty="0"/>
              <a:t>оддалечени </a:t>
            </a:r>
            <a:r>
              <a:rPr lang="en-US" dirty="0" err="1"/>
              <a:t>најмалку</a:t>
            </a:r>
            <a:r>
              <a:rPr lang="en-US" dirty="0"/>
              <a:t> 30 </a:t>
            </a:r>
            <a:r>
              <a:rPr lang="en-US" dirty="0" err="1"/>
              <a:t>минути</a:t>
            </a:r>
            <a:r>
              <a:rPr lang="mk-MK" dirty="0"/>
              <a:t> </a:t>
            </a:r>
            <a:r>
              <a:rPr lang="en-US" dirty="0" err="1"/>
              <a:t>од</a:t>
            </a:r>
            <a:r>
              <a:rPr lang="en-US" dirty="0"/>
              <a:t> местото на живеење.</a:t>
            </a:r>
          </a:p>
        </p:txBody>
      </p:sp>
    </p:spTree>
    <p:extLst>
      <p:ext uri="{BB962C8B-B14F-4D97-AF65-F5344CB8AC3E}">
        <p14:creationId xmlns:p14="http://schemas.microsoft.com/office/powerpoint/2010/main" val="2614573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60428178"/>
              </p:ext>
            </p:extLst>
          </p:nvPr>
        </p:nvGraphicFramePr>
        <p:xfrm>
          <a:off x="457199" y="359229"/>
          <a:ext cx="11377749" cy="14227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507120641"/>
              </p:ext>
            </p:extLst>
          </p:nvPr>
        </p:nvGraphicFramePr>
        <p:xfrm>
          <a:off x="2756264" y="2435776"/>
          <a:ext cx="9078684" cy="17894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82835" y="133588"/>
            <a:ext cx="7842724" cy="369332"/>
          </a:xfrm>
          <a:prstGeom prst="rect">
            <a:avLst/>
          </a:prstGeom>
          <a:noFill/>
        </p:spPr>
        <p:txBody>
          <a:bodyPr wrap="none" rtlCol="0">
            <a:spAutoFit/>
          </a:bodyPr>
          <a:lstStyle/>
          <a:p>
            <a:pPr algn="l" rtl="0"/>
            <a:r>
              <a:rPr lang="en-US" dirty="0"/>
              <a:t>Како би го оцениле вашето домаќинство во однос на </a:t>
            </a:r>
            <a:r>
              <a:rPr lang="en-US" dirty="0" err="1"/>
              <a:t>економската</a:t>
            </a:r>
            <a:r>
              <a:rPr lang="en-US" dirty="0"/>
              <a:t> </a:t>
            </a:r>
            <a:r>
              <a:rPr lang="mk-MK" dirty="0"/>
              <a:t>сигурност</a:t>
            </a:r>
            <a:r>
              <a:rPr lang="en-US" dirty="0"/>
              <a:t>?</a:t>
            </a:r>
          </a:p>
        </p:txBody>
      </p:sp>
      <p:sp>
        <p:nvSpPr>
          <p:cNvPr id="7" name="TextBox 6"/>
          <p:cNvSpPr txBox="1"/>
          <p:nvPr/>
        </p:nvSpPr>
        <p:spPr>
          <a:xfrm>
            <a:off x="306978" y="2448427"/>
            <a:ext cx="2690949" cy="830997"/>
          </a:xfrm>
          <a:prstGeom prst="rect">
            <a:avLst/>
          </a:prstGeom>
          <a:noFill/>
        </p:spPr>
        <p:txBody>
          <a:bodyPr wrap="square" rtlCol="0">
            <a:spAutoFit/>
          </a:bodyPr>
          <a:lstStyle/>
          <a:p>
            <a:pPr algn="l" rtl="0"/>
            <a:r>
              <a:rPr lang="en-US" sz="1600" dirty="0"/>
              <a:t>Загадување, нечистотија, проблеми со животната средина </a:t>
            </a:r>
            <a:r>
              <a:rPr lang="en-US" sz="1600" dirty="0" err="1"/>
              <a:t>во</a:t>
            </a:r>
            <a:r>
              <a:rPr lang="en-US" sz="1600" dirty="0"/>
              <a:t> </a:t>
            </a:r>
            <a:r>
              <a:rPr lang="mk-MK" sz="1600" dirty="0"/>
              <a:t>подрачјето</a:t>
            </a:r>
            <a:endParaRPr lang="en-US" sz="1600" dirty="0"/>
          </a:p>
        </p:txBody>
      </p:sp>
      <p:sp>
        <p:nvSpPr>
          <p:cNvPr id="8" name="TextBox 7"/>
          <p:cNvSpPr txBox="1"/>
          <p:nvPr/>
        </p:nvSpPr>
        <p:spPr>
          <a:xfrm>
            <a:off x="306978" y="3497133"/>
            <a:ext cx="2534194" cy="584775"/>
          </a:xfrm>
          <a:prstGeom prst="rect">
            <a:avLst/>
          </a:prstGeom>
          <a:noFill/>
        </p:spPr>
        <p:txBody>
          <a:bodyPr wrap="square" rtlCol="0">
            <a:spAutoFit/>
          </a:bodyPr>
          <a:lstStyle/>
          <a:p>
            <a:pPr algn="l" rtl="0"/>
            <a:r>
              <a:rPr lang="en-US" sz="1600" dirty="0"/>
              <a:t>Криминал, насилство, вандализам </a:t>
            </a:r>
            <a:r>
              <a:rPr lang="en-US" sz="1600" dirty="0" err="1"/>
              <a:t>во</a:t>
            </a:r>
            <a:r>
              <a:rPr lang="en-US" sz="1600" dirty="0"/>
              <a:t> </a:t>
            </a:r>
            <a:r>
              <a:rPr lang="mk-MK" sz="1600" dirty="0"/>
              <a:t>подрачјето</a:t>
            </a:r>
            <a:endParaRPr lang="en-US" sz="1600" dirty="0"/>
          </a:p>
        </p:txBody>
      </p:sp>
      <p:graphicFrame>
        <p:nvGraphicFramePr>
          <p:cNvPr id="9" name="Chart 8"/>
          <p:cNvGraphicFramePr>
            <a:graphicFrameLocks/>
          </p:cNvGraphicFramePr>
          <p:nvPr>
            <p:extLst>
              <p:ext uri="{D42A27DB-BD31-4B8C-83A1-F6EECF244321}">
                <p14:modId xmlns:p14="http://schemas.microsoft.com/office/powerpoint/2010/main" val="4087809680"/>
              </p:ext>
            </p:extLst>
          </p:nvPr>
        </p:nvGraphicFramePr>
        <p:xfrm>
          <a:off x="2756265" y="4558490"/>
          <a:ext cx="8765176" cy="188435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91886" y="4927821"/>
            <a:ext cx="2103120" cy="830997"/>
          </a:xfrm>
          <a:prstGeom prst="rect">
            <a:avLst/>
          </a:prstGeom>
          <a:noFill/>
        </p:spPr>
        <p:txBody>
          <a:bodyPr wrap="square" rtlCol="0">
            <a:spAutoFit/>
          </a:bodyPr>
          <a:lstStyle/>
          <a:p>
            <a:pPr algn="l" rtl="0"/>
            <a:r>
              <a:rPr lang="en-US" sz="1600" dirty="0"/>
              <a:t>Кој јазик го користите најмногу дома?</a:t>
            </a:r>
          </a:p>
        </p:txBody>
      </p:sp>
      <p:sp>
        <p:nvSpPr>
          <p:cNvPr id="2" name="TextBox 1"/>
          <p:cNvSpPr txBox="1"/>
          <p:nvPr/>
        </p:nvSpPr>
        <p:spPr>
          <a:xfrm>
            <a:off x="560052" y="1745874"/>
            <a:ext cx="7118680" cy="369332"/>
          </a:xfrm>
          <a:prstGeom prst="rect">
            <a:avLst/>
          </a:prstGeom>
          <a:noFill/>
        </p:spPr>
        <p:txBody>
          <a:bodyPr wrap="none" rtlCol="0">
            <a:spAutoFit/>
          </a:bodyPr>
          <a:lstStyle/>
          <a:p>
            <a:pPr algn="l" rtl="0"/>
            <a:r>
              <a:rPr lang="en-US" dirty="0"/>
              <a:t>Во просек околу 80% од испитаниците живеат во економска неизвесност.</a:t>
            </a:r>
          </a:p>
        </p:txBody>
      </p:sp>
      <p:sp>
        <p:nvSpPr>
          <p:cNvPr id="3" name="TextBox 2"/>
          <p:cNvSpPr txBox="1"/>
          <p:nvPr/>
        </p:nvSpPr>
        <p:spPr>
          <a:xfrm>
            <a:off x="2212836" y="4144195"/>
            <a:ext cx="8865953" cy="369332"/>
          </a:xfrm>
          <a:prstGeom prst="rect">
            <a:avLst/>
          </a:prstGeom>
          <a:noFill/>
        </p:spPr>
        <p:txBody>
          <a:bodyPr wrap="none" rtlCol="0">
            <a:spAutoFit/>
          </a:bodyPr>
          <a:lstStyle/>
          <a:p>
            <a:pPr algn="l" rtl="0"/>
            <a:r>
              <a:rPr lang="en-US" dirty="0"/>
              <a:t>Криминалот/насилството и вандализмот се генерално поприсутни отколку еколошките проблеми. </a:t>
            </a:r>
          </a:p>
        </p:txBody>
      </p:sp>
      <p:sp>
        <p:nvSpPr>
          <p:cNvPr id="11" name="TextBox 10"/>
          <p:cNvSpPr txBox="1"/>
          <p:nvPr/>
        </p:nvSpPr>
        <p:spPr>
          <a:xfrm>
            <a:off x="2291255" y="6358412"/>
            <a:ext cx="9019329" cy="369332"/>
          </a:xfrm>
          <a:prstGeom prst="rect">
            <a:avLst/>
          </a:prstGeom>
          <a:noFill/>
        </p:spPr>
        <p:txBody>
          <a:bodyPr wrap="none" rtlCol="0">
            <a:spAutoFit/>
          </a:bodyPr>
          <a:lstStyle/>
          <a:p>
            <a:pPr algn="l" rtl="0"/>
            <a:r>
              <a:rPr lang="en-US" dirty="0"/>
              <a:t>Најголем дел од испитаниците користат македонски јазик дома, а </a:t>
            </a:r>
            <a:r>
              <a:rPr lang="en-US" dirty="0" err="1"/>
              <a:t>потоа</a:t>
            </a:r>
            <a:r>
              <a:rPr lang="en-US" dirty="0"/>
              <a:t> </a:t>
            </a:r>
            <a:r>
              <a:rPr lang="mk-MK" dirty="0"/>
              <a:t>ромски</a:t>
            </a:r>
            <a:r>
              <a:rPr lang="en-US" dirty="0"/>
              <a:t> и турски.</a:t>
            </a:r>
          </a:p>
        </p:txBody>
      </p:sp>
    </p:spTree>
    <p:extLst>
      <p:ext uri="{BB962C8B-B14F-4D97-AF65-F5344CB8AC3E}">
        <p14:creationId xmlns:p14="http://schemas.microsoft.com/office/powerpoint/2010/main" val="620780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2564524" y="1093076"/>
            <a:ext cx="6989379" cy="50659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TextBox 4"/>
          <p:cNvSpPr txBox="1"/>
          <p:nvPr/>
        </p:nvSpPr>
        <p:spPr>
          <a:xfrm>
            <a:off x="4632301" y="2705864"/>
            <a:ext cx="2853823" cy="1200329"/>
          </a:xfrm>
          <a:prstGeom prst="rect">
            <a:avLst/>
          </a:prstGeom>
          <a:noFill/>
        </p:spPr>
        <p:txBody>
          <a:bodyPr wrap="square" rtlCol="0">
            <a:spAutoFit/>
          </a:bodyPr>
          <a:lstStyle/>
          <a:p>
            <a:pPr algn="ctr" rtl="0"/>
            <a:r>
              <a:rPr lang="en-US" sz="3600" b="1" dirty="0" err="1">
                <a:solidFill>
                  <a:schemeClr val="bg1"/>
                </a:solidFill>
              </a:rPr>
              <a:t>Дел</a:t>
            </a:r>
            <a:r>
              <a:rPr lang="mk-MK" sz="3600" b="1" dirty="0">
                <a:solidFill>
                  <a:schemeClr val="bg1"/>
                </a:solidFill>
              </a:rPr>
              <a:t> -</a:t>
            </a:r>
            <a:br>
              <a:rPr lang="en-US" sz="3600" b="1" dirty="0">
                <a:solidFill>
                  <a:schemeClr val="bg1"/>
                </a:solidFill>
              </a:rPr>
            </a:br>
            <a:r>
              <a:rPr lang="en-US" sz="3600" b="1" dirty="0">
                <a:solidFill>
                  <a:schemeClr val="bg1"/>
                </a:solidFill>
              </a:rPr>
              <a:t>Образование</a:t>
            </a:r>
          </a:p>
        </p:txBody>
      </p:sp>
    </p:spTree>
    <p:extLst>
      <p:ext uri="{BB962C8B-B14F-4D97-AF65-F5344CB8AC3E}">
        <p14:creationId xmlns:p14="http://schemas.microsoft.com/office/powerpoint/2010/main" val="68515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6" y="-128223"/>
            <a:ext cx="11984421" cy="1325563"/>
          </a:xfrm>
        </p:spPr>
        <p:txBody>
          <a:bodyPr>
            <a:normAutofit/>
          </a:bodyPr>
          <a:lstStyle/>
          <a:p>
            <a:pPr algn="l" rtl="0"/>
            <a:r>
              <a:rPr lang="en-US" sz="2000" dirty="0"/>
              <a:t>100% од </a:t>
            </a:r>
            <a:r>
              <a:rPr lang="en-US" sz="2000" dirty="0" err="1"/>
              <a:t>децата</a:t>
            </a:r>
            <a:r>
              <a:rPr lang="en-US" sz="2000" dirty="0"/>
              <a:t> </a:t>
            </a:r>
            <a:r>
              <a:rPr lang="en-US" sz="2000" dirty="0" err="1"/>
              <a:t>во</a:t>
            </a:r>
            <a:r>
              <a:rPr lang="en-US" sz="2000" dirty="0"/>
              <a:t> групата </a:t>
            </a:r>
            <a:r>
              <a:rPr lang="en-US" sz="2000" dirty="0" err="1"/>
              <a:t>со</a:t>
            </a:r>
            <a:r>
              <a:rPr lang="en-US" sz="2000" dirty="0"/>
              <a:t> </a:t>
            </a:r>
            <a:r>
              <a:rPr lang="mk-MK" sz="2000" dirty="0"/>
              <a:t>лица со инвалидитет</a:t>
            </a:r>
            <a:r>
              <a:rPr lang="en-US" sz="2000" dirty="0"/>
              <a:t> и </a:t>
            </a:r>
            <a:r>
              <a:rPr lang="mk-MK" sz="2000" dirty="0"/>
              <a:t>во </a:t>
            </a:r>
            <a:r>
              <a:rPr lang="en-US" sz="2000" dirty="0" err="1"/>
              <a:t>групите</a:t>
            </a:r>
            <a:r>
              <a:rPr lang="en-US" sz="2000" dirty="0"/>
              <a:t> </a:t>
            </a:r>
            <a:r>
              <a:rPr lang="mk-MK" sz="2000" dirty="0"/>
              <a:t>на семејства со самохран родител </a:t>
            </a:r>
            <a:r>
              <a:rPr lang="en-US" sz="2000" dirty="0" err="1"/>
              <a:t>не</a:t>
            </a:r>
            <a:r>
              <a:rPr lang="en-US" sz="2000" dirty="0"/>
              <a:t> </a:t>
            </a:r>
            <a:r>
              <a:rPr lang="mk-MK" sz="2000" dirty="0"/>
              <a:t>одат на ниту една група за играње, </a:t>
            </a:r>
            <a:r>
              <a:rPr lang="en-US" sz="2000" dirty="0" err="1"/>
              <a:t>предучилишна</a:t>
            </a:r>
            <a:r>
              <a:rPr lang="en-US" sz="2000" dirty="0"/>
              <a:t> </a:t>
            </a:r>
            <a:r>
              <a:rPr lang="mk-MK" sz="2000" dirty="0"/>
              <a:t>установа </a:t>
            </a:r>
            <a:r>
              <a:rPr lang="en-US" sz="2000" dirty="0" err="1"/>
              <a:t>или</a:t>
            </a:r>
            <a:r>
              <a:rPr lang="en-US" sz="2000" dirty="0"/>
              <a:t> градинка. Најчестите причини за тоа </a:t>
            </a:r>
            <a:r>
              <a:rPr lang="en-US" sz="2000" dirty="0" err="1"/>
              <a:t>не</a:t>
            </a:r>
            <a:r>
              <a:rPr lang="en-US" sz="2000" dirty="0"/>
              <a:t> </a:t>
            </a:r>
            <a:r>
              <a:rPr lang="en-US" sz="2000" dirty="0" err="1"/>
              <a:t>се</a:t>
            </a:r>
            <a:r>
              <a:rPr lang="en-US" sz="2000" dirty="0"/>
              <a:t> немање доволно пари, немање доволно облека, еден од родителите е болен, </a:t>
            </a:r>
            <a:r>
              <a:rPr lang="mk-MK" sz="2000" dirty="0"/>
              <a:t>Ковид-19</a:t>
            </a:r>
            <a:r>
              <a:rPr lang="en-US" sz="2000" dirty="0"/>
              <a:t> итн.</a:t>
            </a:r>
          </a:p>
        </p:txBody>
      </p:sp>
      <p:graphicFrame>
        <p:nvGraphicFramePr>
          <p:cNvPr id="4" name="Chart 3"/>
          <p:cNvGraphicFramePr>
            <a:graphicFrameLocks/>
          </p:cNvGraphicFramePr>
          <p:nvPr>
            <p:extLst>
              <p:ext uri="{D42A27DB-BD31-4B8C-83A1-F6EECF244321}">
                <p14:modId xmlns:p14="http://schemas.microsoft.com/office/powerpoint/2010/main" val="1698386073"/>
              </p:ext>
            </p:extLst>
          </p:nvPr>
        </p:nvGraphicFramePr>
        <p:xfrm>
          <a:off x="178676" y="1081089"/>
          <a:ext cx="11887200" cy="19038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824200" y="896422"/>
            <a:ext cx="6929013" cy="369332"/>
          </a:xfrm>
          <a:prstGeom prst="rect">
            <a:avLst/>
          </a:prstGeom>
          <a:noFill/>
        </p:spPr>
        <p:txBody>
          <a:bodyPr wrap="none" rtlCol="0">
            <a:spAutoFit/>
          </a:bodyPr>
          <a:lstStyle/>
          <a:p>
            <a:pPr algn="l" rtl="0"/>
            <a:r>
              <a:rPr lang="en-US" dirty="0"/>
              <a:t>Кој се грижи за децата </a:t>
            </a:r>
            <a:r>
              <a:rPr lang="en-US" dirty="0" err="1"/>
              <a:t>додека</a:t>
            </a:r>
            <a:r>
              <a:rPr lang="en-US" dirty="0"/>
              <a:t> </a:t>
            </a:r>
            <a:r>
              <a:rPr lang="en-US" dirty="0" err="1"/>
              <a:t>родителите</a:t>
            </a:r>
            <a:r>
              <a:rPr lang="en-US" dirty="0"/>
              <a:t>/</a:t>
            </a:r>
            <a:r>
              <a:rPr lang="mk-MK" dirty="0"/>
              <a:t> родителот</a:t>
            </a:r>
            <a:r>
              <a:rPr lang="en-US" dirty="0"/>
              <a:t> </a:t>
            </a:r>
            <a:r>
              <a:rPr lang="en-US" dirty="0" err="1"/>
              <a:t>се</a:t>
            </a:r>
            <a:r>
              <a:rPr lang="en-US" dirty="0"/>
              <a:t>/е отсутни.</a:t>
            </a:r>
          </a:p>
        </p:txBody>
      </p:sp>
      <p:graphicFrame>
        <p:nvGraphicFramePr>
          <p:cNvPr id="6" name="Chart 5"/>
          <p:cNvGraphicFramePr>
            <a:graphicFrameLocks/>
          </p:cNvGraphicFramePr>
          <p:nvPr>
            <p:extLst>
              <p:ext uri="{D42A27DB-BD31-4B8C-83A1-F6EECF244321}">
                <p14:modId xmlns:p14="http://schemas.microsoft.com/office/powerpoint/2010/main" val="798812682"/>
              </p:ext>
            </p:extLst>
          </p:nvPr>
        </p:nvGraphicFramePr>
        <p:xfrm>
          <a:off x="81456" y="3824288"/>
          <a:ext cx="11753192" cy="22296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429126" y="3463172"/>
            <a:ext cx="7464351" cy="369332"/>
          </a:xfrm>
          <a:prstGeom prst="rect">
            <a:avLst/>
          </a:prstGeom>
          <a:noFill/>
        </p:spPr>
        <p:txBody>
          <a:bodyPr wrap="none" rtlCol="0">
            <a:spAutoFit/>
          </a:bodyPr>
          <a:lstStyle/>
          <a:p>
            <a:pPr algn="l" rtl="0"/>
            <a:r>
              <a:rPr lang="mk-MK" dirty="0"/>
              <a:t>Од каде </a:t>
            </a:r>
            <a:r>
              <a:rPr lang="en-US" dirty="0" err="1"/>
              <a:t>испитаниците</a:t>
            </a:r>
            <a:r>
              <a:rPr lang="en-US" dirty="0"/>
              <a:t> </a:t>
            </a:r>
            <a:r>
              <a:rPr lang="mk-MK" dirty="0"/>
              <a:t>добиваат </a:t>
            </a:r>
            <a:r>
              <a:rPr lang="en-US" dirty="0" err="1"/>
              <a:t>информации</a:t>
            </a:r>
            <a:r>
              <a:rPr lang="en-US" dirty="0"/>
              <a:t> од развојот на нивното дете</a:t>
            </a:r>
          </a:p>
        </p:txBody>
      </p:sp>
      <p:sp>
        <p:nvSpPr>
          <p:cNvPr id="3" name="TextBox 2"/>
          <p:cNvSpPr txBox="1"/>
          <p:nvPr/>
        </p:nvSpPr>
        <p:spPr>
          <a:xfrm>
            <a:off x="230157" y="2952641"/>
            <a:ext cx="11881458" cy="369332"/>
          </a:xfrm>
          <a:prstGeom prst="rect">
            <a:avLst/>
          </a:prstGeom>
          <a:noFill/>
        </p:spPr>
        <p:txBody>
          <a:bodyPr wrap="none" rtlCol="0">
            <a:spAutoFit/>
          </a:bodyPr>
          <a:lstStyle/>
          <a:p>
            <a:pPr algn="l" rtl="0"/>
            <a:r>
              <a:rPr lang="en-US" dirty="0"/>
              <a:t>За децата се грижат бабите и дедовците, роднините </a:t>
            </a:r>
            <a:r>
              <a:rPr lang="en-US" dirty="0" err="1"/>
              <a:t>или</a:t>
            </a:r>
            <a:r>
              <a:rPr lang="en-US" dirty="0"/>
              <a:t> </a:t>
            </a:r>
            <a:r>
              <a:rPr lang="mk-MK" dirty="0"/>
              <a:t>нивното братче/ сестриче </a:t>
            </a:r>
            <a:r>
              <a:rPr lang="en-US" dirty="0" err="1"/>
              <a:t>додека</a:t>
            </a:r>
            <a:r>
              <a:rPr lang="en-US" dirty="0"/>
              <a:t> главниот старател е отсутен.</a:t>
            </a:r>
          </a:p>
        </p:txBody>
      </p:sp>
      <p:sp>
        <p:nvSpPr>
          <p:cNvPr id="8" name="TextBox 7"/>
          <p:cNvSpPr txBox="1"/>
          <p:nvPr/>
        </p:nvSpPr>
        <p:spPr>
          <a:xfrm>
            <a:off x="230157" y="6013560"/>
            <a:ext cx="10708957" cy="646331"/>
          </a:xfrm>
          <a:prstGeom prst="rect">
            <a:avLst/>
          </a:prstGeom>
          <a:noFill/>
        </p:spPr>
        <p:txBody>
          <a:bodyPr wrap="none" rtlCol="0">
            <a:spAutoFit/>
          </a:bodyPr>
          <a:lstStyle/>
          <a:p>
            <a:pPr algn="l" rtl="0"/>
            <a:r>
              <a:rPr lang="en-US" dirty="0"/>
              <a:t>Лекари, наставници, членови на семејството и </a:t>
            </a:r>
            <a:r>
              <a:rPr lang="en-US" dirty="0" err="1"/>
              <a:t>пријатели</a:t>
            </a:r>
            <a:r>
              <a:rPr lang="en-US" dirty="0"/>
              <a:t>/</a:t>
            </a:r>
            <a:r>
              <a:rPr lang="mk-MK" dirty="0"/>
              <a:t> </a:t>
            </a:r>
            <a:r>
              <a:rPr lang="en-US" dirty="0" err="1"/>
              <a:t>соседи</a:t>
            </a:r>
            <a:r>
              <a:rPr lang="en-US" dirty="0"/>
              <a:t> </a:t>
            </a:r>
            <a:r>
              <a:rPr lang="en-US" dirty="0" err="1"/>
              <a:t>се</a:t>
            </a:r>
            <a:r>
              <a:rPr lang="en-US" dirty="0"/>
              <a:t> </a:t>
            </a:r>
            <a:r>
              <a:rPr lang="en-US" dirty="0" err="1"/>
              <a:t>извори</a:t>
            </a:r>
            <a:r>
              <a:rPr lang="en-US" dirty="0"/>
              <a:t> </a:t>
            </a:r>
            <a:r>
              <a:rPr lang="mk-MK" dirty="0"/>
              <a:t>на информации за родителите</a:t>
            </a:r>
            <a:endParaRPr lang="en-US" dirty="0"/>
          </a:p>
          <a:p>
            <a:pPr algn="l" rtl="0"/>
            <a:r>
              <a:rPr lang="en-US" dirty="0"/>
              <a:t>поврзани со процесот на развој на детето.</a:t>
            </a:r>
          </a:p>
        </p:txBody>
      </p:sp>
    </p:spTree>
    <p:extLst>
      <p:ext uri="{BB962C8B-B14F-4D97-AF65-F5344CB8AC3E}">
        <p14:creationId xmlns:p14="http://schemas.microsoft.com/office/powerpoint/2010/main" val="2816451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2312895" y="892884"/>
            <a:ext cx="7347472" cy="4894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4000" b="1" dirty="0"/>
          </a:p>
          <a:p>
            <a:pPr algn="ctr" rtl="0"/>
            <a:endParaRPr lang="en-US" sz="4000" b="1" dirty="0"/>
          </a:p>
          <a:p>
            <a:pPr algn="ctr" rtl="0"/>
            <a:r>
              <a:rPr lang="en-US" sz="4000" b="1" dirty="0" err="1"/>
              <a:t>Дел</a:t>
            </a:r>
            <a:r>
              <a:rPr lang="mk-MK" sz="4000" b="1" dirty="0"/>
              <a:t> -</a:t>
            </a:r>
            <a:br>
              <a:rPr lang="en-US" sz="4000" b="1" dirty="0"/>
            </a:br>
            <a:r>
              <a:rPr lang="mk-MK" sz="4000" b="1" dirty="0"/>
              <a:t>Здравство</a:t>
            </a:r>
            <a:endParaRPr lang="en-US" sz="4000" b="1" dirty="0"/>
          </a:p>
        </p:txBody>
      </p:sp>
    </p:spTree>
    <p:extLst>
      <p:ext uri="{BB962C8B-B14F-4D97-AF65-F5344CB8AC3E}">
        <p14:creationId xmlns:p14="http://schemas.microsoft.com/office/powerpoint/2010/main" val="96004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6856036"/>
              </p:ext>
            </p:extLst>
          </p:nvPr>
        </p:nvGraphicFramePr>
        <p:xfrm>
          <a:off x="178676" y="461665"/>
          <a:ext cx="11855669" cy="551646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39918" y="325821"/>
            <a:ext cx="4879541" cy="369332"/>
          </a:xfrm>
          <a:prstGeom prst="rect">
            <a:avLst/>
          </a:prstGeom>
          <a:noFill/>
        </p:spPr>
        <p:txBody>
          <a:bodyPr wrap="none" rtlCol="0">
            <a:spAutoFit/>
          </a:bodyPr>
          <a:lstStyle/>
          <a:p>
            <a:pPr algn="l" rtl="0"/>
            <a:r>
              <a:rPr lang="en-US" dirty="0"/>
              <a:t>Како е </a:t>
            </a:r>
            <a:r>
              <a:rPr lang="mk-MK" dirty="0"/>
              <a:t>општото </a:t>
            </a:r>
            <a:r>
              <a:rPr lang="en-US" dirty="0" err="1"/>
              <a:t>здравјето</a:t>
            </a:r>
            <a:r>
              <a:rPr lang="en-US" dirty="0"/>
              <a:t> </a:t>
            </a:r>
            <a:r>
              <a:rPr lang="en-US" dirty="0" err="1"/>
              <a:t>на</a:t>
            </a:r>
            <a:r>
              <a:rPr lang="en-US" dirty="0"/>
              <a:t> </a:t>
            </a:r>
            <a:r>
              <a:rPr lang="mk-MK" dirty="0"/>
              <a:t>(име и презиме)</a:t>
            </a:r>
            <a:r>
              <a:rPr lang="en-US" dirty="0"/>
              <a:t>?</a:t>
            </a:r>
          </a:p>
        </p:txBody>
      </p:sp>
      <p:sp>
        <p:nvSpPr>
          <p:cNvPr id="6" name="TextBox 5"/>
          <p:cNvSpPr txBox="1"/>
          <p:nvPr/>
        </p:nvSpPr>
        <p:spPr>
          <a:xfrm>
            <a:off x="6417740" y="0"/>
            <a:ext cx="5394362" cy="923330"/>
          </a:xfrm>
          <a:prstGeom prst="rect">
            <a:avLst/>
          </a:prstGeom>
          <a:noFill/>
        </p:spPr>
        <p:txBody>
          <a:bodyPr wrap="none" rtlCol="0">
            <a:spAutoFit/>
          </a:bodyPr>
          <a:lstStyle/>
          <a:p>
            <a:pPr algn="l" rtl="0"/>
            <a:r>
              <a:rPr lang="en-US" dirty="0" err="1"/>
              <a:t>Дали</a:t>
            </a:r>
            <a:r>
              <a:rPr lang="en-US" dirty="0"/>
              <a:t> </a:t>
            </a:r>
            <a:r>
              <a:rPr lang="mk-MK" dirty="0"/>
              <a:t>(име и презиме)</a:t>
            </a:r>
            <a:r>
              <a:rPr lang="en-US" dirty="0"/>
              <a:t> има медицинско осигурување</a:t>
            </a:r>
          </a:p>
          <a:p>
            <a:pPr algn="l" rtl="0"/>
            <a:r>
              <a:rPr lang="en-US" dirty="0"/>
              <a:t>на негово/нејзино име или преку друг член</a:t>
            </a:r>
          </a:p>
          <a:p>
            <a:pPr algn="l" rtl="0"/>
            <a:r>
              <a:rPr lang="en-US" dirty="0"/>
              <a:t>на домаќинството?</a:t>
            </a:r>
          </a:p>
        </p:txBody>
      </p:sp>
      <p:sp>
        <p:nvSpPr>
          <p:cNvPr id="2" name="TextBox 1"/>
          <p:cNvSpPr txBox="1"/>
          <p:nvPr/>
        </p:nvSpPr>
        <p:spPr>
          <a:xfrm>
            <a:off x="462456" y="6070459"/>
            <a:ext cx="10759933" cy="646331"/>
          </a:xfrm>
          <a:prstGeom prst="rect">
            <a:avLst/>
          </a:prstGeom>
          <a:noFill/>
        </p:spPr>
        <p:txBody>
          <a:bodyPr wrap="none" rtlCol="0">
            <a:spAutoFit/>
          </a:bodyPr>
          <a:lstStyle/>
          <a:p>
            <a:pPr algn="l" rtl="0"/>
            <a:r>
              <a:rPr lang="en-US" dirty="0" err="1"/>
              <a:t>Испитаниците</a:t>
            </a:r>
            <a:r>
              <a:rPr lang="en-US" dirty="0"/>
              <a:t> </a:t>
            </a:r>
            <a:r>
              <a:rPr lang="mk-MK" dirty="0"/>
              <a:t>од семејства со самохрани родители</a:t>
            </a:r>
            <a:r>
              <a:rPr lang="en-US" dirty="0"/>
              <a:t> </a:t>
            </a:r>
            <a:r>
              <a:rPr lang="mk-MK" dirty="0"/>
              <a:t>се оние кои </a:t>
            </a:r>
            <a:r>
              <a:rPr lang="en-US" dirty="0" err="1"/>
              <a:t>најчесто</a:t>
            </a:r>
            <a:r>
              <a:rPr lang="en-US" dirty="0"/>
              <a:t> </a:t>
            </a:r>
            <a:r>
              <a:rPr lang="en-US" dirty="0" err="1"/>
              <a:t>се</a:t>
            </a:r>
            <a:r>
              <a:rPr lang="en-US" dirty="0"/>
              <a:t> </a:t>
            </a:r>
            <a:r>
              <a:rPr lang="mk-MK" dirty="0"/>
              <a:t>засегнати со </a:t>
            </a:r>
            <a:r>
              <a:rPr lang="en-US" dirty="0" err="1"/>
              <a:t>лоша</a:t>
            </a:r>
            <a:r>
              <a:rPr lang="en-US" dirty="0"/>
              <a:t> </a:t>
            </a:r>
            <a:r>
              <a:rPr lang="en-US" dirty="0" err="1"/>
              <a:t>здравствена</a:t>
            </a:r>
            <a:r>
              <a:rPr lang="en-US" dirty="0"/>
              <a:t> </a:t>
            </a:r>
            <a:endParaRPr lang="mk-MK" dirty="0"/>
          </a:p>
          <a:p>
            <a:pPr algn="l" rtl="0"/>
            <a:r>
              <a:rPr lang="en-US" dirty="0" err="1"/>
              <a:t>состојба</a:t>
            </a:r>
            <a:r>
              <a:rPr lang="en-US" dirty="0"/>
              <a:t> и ½ од нив немаат никакво медицинско осигурување.</a:t>
            </a:r>
          </a:p>
        </p:txBody>
      </p:sp>
    </p:spTree>
    <p:extLst>
      <p:ext uri="{BB962C8B-B14F-4D97-AF65-F5344CB8AC3E}">
        <p14:creationId xmlns:p14="http://schemas.microsoft.com/office/powerpoint/2010/main" val="2901963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248496473"/>
              </p:ext>
            </p:extLst>
          </p:nvPr>
        </p:nvGraphicFramePr>
        <p:xfrm>
          <a:off x="441064" y="473336"/>
          <a:ext cx="11467651" cy="57230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56587" y="104004"/>
            <a:ext cx="10274095" cy="646331"/>
          </a:xfrm>
          <a:prstGeom prst="rect">
            <a:avLst/>
          </a:prstGeom>
          <a:noFill/>
        </p:spPr>
        <p:txBody>
          <a:bodyPr wrap="none" rtlCol="0">
            <a:spAutoFit/>
          </a:bodyPr>
          <a:lstStyle/>
          <a:p>
            <a:pPr algn="l" rtl="0"/>
            <a:r>
              <a:rPr lang="en-US" dirty="0"/>
              <a:t>Дали (</a:t>
            </a:r>
            <a:r>
              <a:rPr lang="en-US" dirty="0" err="1"/>
              <a:t>име</a:t>
            </a:r>
            <a:r>
              <a:rPr lang="mk-MK" dirty="0"/>
              <a:t> и презиме</a:t>
            </a:r>
            <a:r>
              <a:rPr lang="en-US" dirty="0"/>
              <a:t>) има какви било физички </a:t>
            </a:r>
            <a:r>
              <a:rPr lang="en-US" dirty="0" err="1"/>
              <a:t>или</a:t>
            </a:r>
            <a:r>
              <a:rPr lang="en-US" dirty="0"/>
              <a:t> </a:t>
            </a:r>
            <a:r>
              <a:rPr lang="mk-MK" dirty="0"/>
              <a:t>психички </a:t>
            </a:r>
            <a:r>
              <a:rPr lang="en-US" dirty="0" err="1"/>
              <a:t>здравствени</a:t>
            </a:r>
            <a:r>
              <a:rPr lang="en-US" dirty="0"/>
              <a:t> состојби што траеле или </a:t>
            </a:r>
            <a:r>
              <a:rPr lang="en-US" dirty="0" err="1"/>
              <a:t>се</a:t>
            </a:r>
            <a:r>
              <a:rPr lang="en-US" dirty="0"/>
              <a:t> </a:t>
            </a:r>
            <a:endParaRPr lang="mk-MK" dirty="0"/>
          </a:p>
          <a:p>
            <a:pPr algn="l" rtl="0"/>
            <a:r>
              <a:rPr lang="en-US" dirty="0" err="1"/>
              <a:t>очекува</a:t>
            </a:r>
            <a:r>
              <a:rPr lang="en-US" dirty="0"/>
              <a:t> да траат 6 месеци или подолго</a:t>
            </a:r>
          </a:p>
        </p:txBody>
      </p:sp>
      <p:sp>
        <p:nvSpPr>
          <p:cNvPr id="2" name="TextBox 1"/>
          <p:cNvSpPr txBox="1"/>
          <p:nvPr/>
        </p:nvSpPr>
        <p:spPr>
          <a:xfrm>
            <a:off x="783014" y="6274676"/>
            <a:ext cx="10437857" cy="646331"/>
          </a:xfrm>
          <a:prstGeom prst="rect">
            <a:avLst/>
          </a:prstGeom>
          <a:noFill/>
        </p:spPr>
        <p:txBody>
          <a:bodyPr wrap="none" rtlCol="0">
            <a:spAutoFit/>
          </a:bodyPr>
          <a:lstStyle/>
          <a:p>
            <a:pPr algn="l" rtl="0"/>
            <a:r>
              <a:rPr lang="en-US" dirty="0"/>
              <a:t>Мобилноста, умешноста, </a:t>
            </a:r>
            <a:r>
              <a:rPr lang="mk-MK" dirty="0" err="1"/>
              <a:t>умственото</a:t>
            </a:r>
            <a:r>
              <a:rPr lang="mk-MK" dirty="0"/>
              <a:t> </a:t>
            </a:r>
            <a:r>
              <a:rPr lang="en-US" dirty="0" err="1"/>
              <a:t>здравје</a:t>
            </a:r>
            <a:r>
              <a:rPr lang="en-US" dirty="0"/>
              <a:t> и издржливоста се најголемите здравствени проблеми </a:t>
            </a:r>
            <a:r>
              <a:rPr lang="en-US" dirty="0" err="1"/>
              <a:t>со</a:t>
            </a:r>
            <a:r>
              <a:rPr lang="en-US" dirty="0"/>
              <a:t> </a:t>
            </a:r>
            <a:endParaRPr lang="mk-MK" dirty="0"/>
          </a:p>
          <a:p>
            <a:pPr algn="l" rtl="0"/>
            <a:r>
              <a:rPr lang="en-US" dirty="0" err="1"/>
              <a:t>кои</a:t>
            </a:r>
            <a:r>
              <a:rPr lang="en-US" dirty="0"/>
              <a:t> се соочуваат испитаниците.</a:t>
            </a:r>
          </a:p>
        </p:txBody>
      </p:sp>
    </p:spTree>
    <p:extLst>
      <p:ext uri="{BB962C8B-B14F-4D97-AF65-F5344CB8AC3E}">
        <p14:creationId xmlns:p14="http://schemas.microsoft.com/office/powerpoint/2010/main" val="4281458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55296983"/>
              </p:ext>
            </p:extLst>
          </p:nvPr>
        </p:nvGraphicFramePr>
        <p:xfrm>
          <a:off x="26125" y="238508"/>
          <a:ext cx="11861074" cy="2420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76356295"/>
              </p:ext>
            </p:extLst>
          </p:nvPr>
        </p:nvGraphicFramePr>
        <p:xfrm>
          <a:off x="26125" y="3605350"/>
          <a:ext cx="11834949" cy="24296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67543" y="0"/>
            <a:ext cx="10293531" cy="646331"/>
          </a:xfrm>
          <a:prstGeom prst="rect">
            <a:avLst/>
          </a:prstGeom>
          <a:noFill/>
        </p:spPr>
        <p:txBody>
          <a:bodyPr wrap="square" rtlCol="0">
            <a:spAutoFit/>
          </a:bodyPr>
          <a:lstStyle/>
          <a:p>
            <a:pPr algn="l" rtl="0"/>
            <a:r>
              <a:rPr lang="en-US" dirty="0" err="1"/>
              <a:t>Дали</a:t>
            </a:r>
            <a:r>
              <a:rPr lang="en-US" dirty="0"/>
              <a:t> </a:t>
            </a:r>
            <a:r>
              <a:rPr lang="en-US" dirty="0" err="1"/>
              <a:t>некој</a:t>
            </a:r>
            <a:r>
              <a:rPr lang="en-US" dirty="0"/>
              <a:t> </a:t>
            </a:r>
            <a:r>
              <a:rPr lang="en-US" dirty="0" err="1"/>
              <a:t>од</a:t>
            </a:r>
            <a:r>
              <a:rPr lang="en-US" dirty="0"/>
              <a:t> </a:t>
            </a:r>
            <a:r>
              <a:rPr lang="mk-MK" dirty="0"/>
              <a:t>состојбите на (име и презиме)</a:t>
            </a:r>
            <a:r>
              <a:rPr lang="en-US" dirty="0"/>
              <a:t> ја намалува </a:t>
            </a:r>
            <a:r>
              <a:rPr lang="en-US" dirty="0" err="1"/>
              <a:t>неговата</a:t>
            </a:r>
            <a:r>
              <a:rPr lang="en-US" dirty="0"/>
              <a:t>/</a:t>
            </a:r>
            <a:r>
              <a:rPr lang="mk-MK" dirty="0"/>
              <a:t> </a:t>
            </a:r>
            <a:r>
              <a:rPr lang="en-US" dirty="0" err="1"/>
              <a:t>нејзината</a:t>
            </a:r>
            <a:r>
              <a:rPr lang="en-US" dirty="0"/>
              <a:t> способност </a:t>
            </a:r>
            <a:r>
              <a:rPr lang="en-US" dirty="0" err="1"/>
              <a:t>за</a:t>
            </a:r>
            <a:r>
              <a:rPr lang="en-US" dirty="0"/>
              <a:t> </a:t>
            </a:r>
            <a:r>
              <a:rPr lang="en-US" dirty="0" err="1"/>
              <a:t>извршување</a:t>
            </a:r>
            <a:r>
              <a:rPr lang="mk-MK" dirty="0"/>
              <a:t> </a:t>
            </a:r>
            <a:r>
              <a:rPr lang="en-US" dirty="0" err="1"/>
              <a:t>секојдневни</a:t>
            </a:r>
            <a:r>
              <a:rPr lang="en-US" dirty="0"/>
              <a:t> активности</a:t>
            </a:r>
          </a:p>
        </p:txBody>
      </p:sp>
      <p:sp>
        <p:nvSpPr>
          <p:cNvPr id="8" name="TextBox 7"/>
          <p:cNvSpPr txBox="1"/>
          <p:nvPr/>
        </p:nvSpPr>
        <p:spPr>
          <a:xfrm>
            <a:off x="1567543" y="3420684"/>
            <a:ext cx="10116167" cy="369332"/>
          </a:xfrm>
          <a:prstGeom prst="rect">
            <a:avLst/>
          </a:prstGeom>
          <a:noFill/>
        </p:spPr>
        <p:txBody>
          <a:bodyPr wrap="none" rtlCol="0">
            <a:spAutoFit/>
          </a:bodyPr>
          <a:lstStyle/>
          <a:p>
            <a:pPr algn="l" rtl="0"/>
            <a:r>
              <a:rPr lang="en-US" dirty="0"/>
              <a:t>Колку долго е намалена способноста </a:t>
            </a:r>
            <a:r>
              <a:rPr lang="en-US" dirty="0" err="1"/>
              <a:t>на</a:t>
            </a:r>
            <a:r>
              <a:rPr lang="en-US" dirty="0"/>
              <a:t> </a:t>
            </a:r>
            <a:r>
              <a:rPr lang="mk-MK" dirty="0"/>
              <a:t>(име и презиме)</a:t>
            </a:r>
            <a:r>
              <a:rPr lang="en-US" dirty="0"/>
              <a:t> за </a:t>
            </a:r>
            <a:r>
              <a:rPr lang="en-US" dirty="0" err="1"/>
              <a:t>извршување</a:t>
            </a:r>
            <a:r>
              <a:rPr lang="en-US" dirty="0"/>
              <a:t> </a:t>
            </a:r>
            <a:r>
              <a:rPr lang="mk-MK" dirty="0"/>
              <a:t>на </a:t>
            </a:r>
            <a:r>
              <a:rPr lang="en-US" dirty="0" err="1"/>
              <a:t>секојдневни</a:t>
            </a:r>
            <a:r>
              <a:rPr lang="en-US" dirty="0"/>
              <a:t> активности?</a:t>
            </a:r>
          </a:p>
        </p:txBody>
      </p:sp>
      <p:sp>
        <p:nvSpPr>
          <p:cNvPr id="2" name="TextBox 1"/>
          <p:cNvSpPr txBox="1"/>
          <p:nvPr/>
        </p:nvSpPr>
        <p:spPr>
          <a:xfrm>
            <a:off x="178525" y="2574459"/>
            <a:ext cx="10429394" cy="646331"/>
          </a:xfrm>
          <a:prstGeom prst="rect">
            <a:avLst/>
          </a:prstGeom>
          <a:noFill/>
        </p:spPr>
        <p:txBody>
          <a:bodyPr wrap="none" rtlCol="0">
            <a:spAutoFit/>
          </a:bodyPr>
          <a:lstStyle/>
          <a:p>
            <a:pPr algn="l" rtl="0"/>
            <a:r>
              <a:rPr lang="en-US" dirty="0"/>
              <a:t>Во просек, 90% од </a:t>
            </a:r>
            <a:r>
              <a:rPr lang="en-US" dirty="0" err="1"/>
              <a:t>испитаниците</a:t>
            </a:r>
            <a:r>
              <a:rPr lang="en-US" dirty="0"/>
              <a:t> </a:t>
            </a:r>
            <a:r>
              <a:rPr lang="mk-MK" dirty="0"/>
              <a:t>во сите групи</a:t>
            </a:r>
            <a:r>
              <a:rPr lang="en-US" dirty="0"/>
              <a:t> имаат проблеми да извршуваат секојдневни </a:t>
            </a:r>
            <a:r>
              <a:rPr lang="en-US" dirty="0" err="1"/>
              <a:t>активности</a:t>
            </a:r>
            <a:r>
              <a:rPr lang="en-US" dirty="0"/>
              <a:t> </a:t>
            </a:r>
            <a:endParaRPr lang="mk-MK" dirty="0"/>
          </a:p>
          <a:p>
            <a:pPr algn="l" rtl="0"/>
            <a:r>
              <a:rPr lang="en-US" dirty="0" err="1"/>
              <a:t>поради</a:t>
            </a:r>
            <a:r>
              <a:rPr lang="en-US" dirty="0"/>
              <a:t> здравствени проблеми.</a:t>
            </a:r>
          </a:p>
        </p:txBody>
      </p:sp>
      <p:sp>
        <p:nvSpPr>
          <p:cNvPr id="3" name="TextBox 2"/>
          <p:cNvSpPr txBox="1"/>
          <p:nvPr/>
        </p:nvSpPr>
        <p:spPr>
          <a:xfrm>
            <a:off x="403985" y="6219706"/>
            <a:ext cx="10925170" cy="369332"/>
          </a:xfrm>
          <a:prstGeom prst="rect">
            <a:avLst/>
          </a:prstGeom>
          <a:noFill/>
        </p:spPr>
        <p:txBody>
          <a:bodyPr wrap="none" rtlCol="0">
            <a:spAutoFit/>
          </a:bodyPr>
          <a:lstStyle/>
          <a:p>
            <a:pPr algn="l" rtl="0"/>
            <a:r>
              <a:rPr lang="en-US" dirty="0"/>
              <a:t>Во просек, 80</a:t>
            </a:r>
            <a:r>
              <a:rPr lang="mk-MK" dirty="0"/>
              <a:t>%</a:t>
            </a:r>
            <a:r>
              <a:rPr lang="en-US" dirty="0"/>
              <a:t> од </a:t>
            </a:r>
            <a:r>
              <a:rPr lang="en-US" dirty="0" err="1"/>
              <a:t>испитаниците</a:t>
            </a:r>
            <a:r>
              <a:rPr lang="en-US" dirty="0"/>
              <a:t> </a:t>
            </a:r>
            <a:r>
              <a:rPr lang="mk-MK" dirty="0"/>
              <a:t>сега имаат </a:t>
            </a:r>
            <a:r>
              <a:rPr lang="en-US" dirty="0" err="1"/>
              <a:t>здравствени</a:t>
            </a:r>
            <a:r>
              <a:rPr lang="en-US" dirty="0"/>
              <a:t> </a:t>
            </a:r>
            <a:r>
              <a:rPr lang="en-US" dirty="0" err="1"/>
              <a:t>проблеми</a:t>
            </a:r>
            <a:r>
              <a:rPr lang="en-US" dirty="0"/>
              <a:t> </a:t>
            </a:r>
            <a:r>
              <a:rPr lang="mk-MK" dirty="0"/>
              <a:t>кои ги имаат </a:t>
            </a:r>
            <a:r>
              <a:rPr lang="en-US" dirty="0" err="1"/>
              <a:t>веќе</a:t>
            </a:r>
            <a:r>
              <a:rPr lang="en-US" dirty="0"/>
              <a:t> 12 месеци или повеќе.</a:t>
            </a:r>
          </a:p>
        </p:txBody>
      </p:sp>
    </p:spTree>
    <p:extLst>
      <p:ext uri="{BB962C8B-B14F-4D97-AF65-F5344CB8AC3E}">
        <p14:creationId xmlns:p14="http://schemas.microsoft.com/office/powerpoint/2010/main" val="568372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82211036"/>
              </p:ext>
            </p:extLst>
          </p:nvPr>
        </p:nvGraphicFramePr>
        <p:xfrm>
          <a:off x="424543" y="3317965"/>
          <a:ext cx="1150184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758483632"/>
              </p:ext>
            </p:extLst>
          </p:nvPr>
        </p:nvGraphicFramePr>
        <p:xfrm>
          <a:off x="424542" y="515981"/>
          <a:ext cx="11501845" cy="17969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46811" y="217623"/>
            <a:ext cx="8594725" cy="369332"/>
          </a:xfrm>
          <a:prstGeom prst="rect">
            <a:avLst/>
          </a:prstGeom>
          <a:noFill/>
        </p:spPr>
        <p:txBody>
          <a:bodyPr wrap="none" rtlCol="0">
            <a:spAutoFit/>
          </a:bodyPr>
          <a:lstStyle/>
          <a:p>
            <a:pPr algn="l" rtl="0"/>
            <a:r>
              <a:rPr lang="en-US" dirty="0" err="1"/>
              <a:t>Дали</a:t>
            </a:r>
            <a:r>
              <a:rPr lang="en-US" dirty="0"/>
              <a:t> </a:t>
            </a:r>
            <a:r>
              <a:rPr lang="mk-MK" dirty="0"/>
              <a:t>(име и презиме)</a:t>
            </a:r>
            <a:r>
              <a:rPr lang="en-US" dirty="0"/>
              <a:t> </a:t>
            </a:r>
            <a:r>
              <a:rPr lang="mk-MK" dirty="0"/>
              <a:t>помина низ постапка </a:t>
            </a:r>
            <a:r>
              <a:rPr lang="en-US" dirty="0" err="1"/>
              <a:t>на</a:t>
            </a:r>
            <a:r>
              <a:rPr lang="en-US" dirty="0"/>
              <a:t> формална проценка </a:t>
            </a:r>
            <a:r>
              <a:rPr lang="en-US" dirty="0" err="1"/>
              <a:t>на</a:t>
            </a:r>
            <a:r>
              <a:rPr lang="en-US" dirty="0"/>
              <a:t> </a:t>
            </a:r>
            <a:r>
              <a:rPr lang="mk-MK" dirty="0"/>
              <a:t>инвалидитет</a:t>
            </a:r>
            <a:r>
              <a:rPr lang="en-US" dirty="0"/>
              <a:t>а?</a:t>
            </a:r>
          </a:p>
        </p:txBody>
      </p:sp>
      <p:sp>
        <p:nvSpPr>
          <p:cNvPr id="8" name="TextBox 7"/>
          <p:cNvSpPr txBox="1"/>
          <p:nvPr/>
        </p:nvSpPr>
        <p:spPr>
          <a:xfrm>
            <a:off x="1427118" y="2978995"/>
            <a:ext cx="11177898" cy="646331"/>
          </a:xfrm>
          <a:prstGeom prst="rect">
            <a:avLst/>
          </a:prstGeom>
          <a:noFill/>
        </p:spPr>
        <p:txBody>
          <a:bodyPr wrap="square" rtlCol="0">
            <a:spAutoFit/>
          </a:bodyPr>
          <a:lstStyle/>
          <a:p>
            <a:pPr algn="l" rtl="0"/>
            <a:r>
              <a:rPr lang="en-US" dirty="0"/>
              <a:t>Дали </a:t>
            </a:r>
            <a:r>
              <a:rPr lang="en-US" dirty="0" err="1"/>
              <a:t>имало</a:t>
            </a:r>
            <a:r>
              <a:rPr lang="en-US" dirty="0"/>
              <a:t> </a:t>
            </a:r>
            <a:r>
              <a:rPr lang="mk-MK" dirty="0"/>
              <a:t>период </a:t>
            </a:r>
            <a:r>
              <a:rPr lang="en-US" dirty="0" err="1"/>
              <a:t>кога</a:t>
            </a:r>
            <a:r>
              <a:rPr lang="mk-MK" dirty="0"/>
              <a:t>,</a:t>
            </a:r>
            <a:r>
              <a:rPr lang="en-US" dirty="0"/>
              <a:t> според вашето </a:t>
            </a:r>
            <a:r>
              <a:rPr lang="en-US" dirty="0" err="1"/>
              <a:t>мислење</a:t>
            </a:r>
            <a:r>
              <a:rPr lang="en-US" dirty="0"/>
              <a:t> </a:t>
            </a:r>
            <a:r>
              <a:rPr lang="mk-MK" dirty="0"/>
              <a:t>на (име и презиме)</a:t>
            </a:r>
            <a:r>
              <a:rPr lang="en-US" dirty="0"/>
              <a:t> </a:t>
            </a:r>
            <a:r>
              <a:rPr lang="mk-MK" dirty="0"/>
              <a:t>му </a:t>
            </a:r>
            <a:r>
              <a:rPr lang="en-US" dirty="0"/>
              <a:t>е потребна медицинска помош</a:t>
            </a:r>
          </a:p>
          <a:p>
            <a:pPr algn="l" rtl="0"/>
            <a:r>
              <a:rPr lang="en-US" dirty="0"/>
              <a:t>или стоматолошки преглед или третман, но </a:t>
            </a:r>
            <a:r>
              <a:rPr lang="en-US" dirty="0" err="1"/>
              <a:t>не</a:t>
            </a:r>
            <a:r>
              <a:rPr lang="en-US" dirty="0"/>
              <a:t> </a:t>
            </a:r>
            <a:r>
              <a:rPr lang="mk-MK" dirty="0"/>
              <a:t>го добил</a:t>
            </a:r>
            <a:r>
              <a:rPr lang="en-US" dirty="0"/>
              <a:t>?</a:t>
            </a:r>
          </a:p>
        </p:txBody>
      </p:sp>
      <p:sp>
        <p:nvSpPr>
          <p:cNvPr id="2" name="TextBox 1"/>
          <p:cNvSpPr txBox="1"/>
          <p:nvPr/>
        </p:nvSpPr>
        <p:spPr>
          <a:xfrm>
            <a:off x="591671" y="2426586"/>
            <a:ext cx="11319637" cy="369332"/>
          </a:xfrm>
          <a:prstGeom prst="rect">
            <a:avLst/>
          </a:prstGeom>
          <a:noFill/>
        </p:spPr>
        <p:txBody>
          <a:bodyPr wrap="none" rtlCol="0">
            <a:spAutoFit/>
          </a:bodyPr>
          <a:lstStyle/>
          <a:p>
            <a:pPr algn="l" rtl="0"/>
            <a:r>
              <a:rPr lang="en-US" dirty="0" err="1"/>
              <a:t>Повеќе</a:t>
            </a:r>
            <a:r>
              <a:rPr lang="mk-MK" dirty="0" err="1"/>
              <a:t>то</a:t>
            </a:r>
            <a:r>
              <a:rPr lang="en-US" dirty="0"/>
              <a:t> </a:t>
            </a:r>
            <a:r>
              <a:rPr lang="en-US" dirty="0" err="1"/>
              <a:t>испитаници</a:t>
            </a:r>
            <a:r>
              <a:rPr lang="en-US" dirty="0"/>
              <a:t> </a:t>
            </a:r>
            <a:r>
              <a:rPr lang="mk-MK" dirty="0"/>
              <a:t>не поминале низ </a:t>
            </a:r>
            <a:r>
              <a:rPr lang="en-US" dirty="0" err="1"/>
              <a:t>формална</a:t>
            </a:r>
            <a:r>
              <a:rPr lang="en-US" dirty="0"/>
              <a:t> проценка </a:t>
            </a:r>
            <a:r>
              <a:rPr lang="en-US" dirty="0" err="1"/>
              <a:t>на</a:t>
            </a:r>
            <a:r>
              <a:rPr lang="en-US" dirty="0"/>
              <a:t> </a:t>
            </a:r>
            <a:r>
              <a:rPr lang="mk-MK" dirty="0"/>
              <a:t>инвалидитет</a:t>
            </a:r>
            <a:r>
              <a:rPr lang="en-US" dirty="0"/>
              <a:t> </a:t>
            </a:r>
            <a:r>
              <a:rPr lang="mk-MK" dirty="0"/>
              <a:t>во споредба со </a:t>
            </a:r>
            <a:r>
              <a:rPr lang="en-US" dirty="0" err="1"/>
              <a:t>оние</a:t>
            </a:r>
            <a:r>
              <a:rPr lang="en-US" dirty="0"/>
              <a:t> </a:t>
            </a:r>
            <a:r>
              <a:rPr lang="en-US" dirty="0" err="1"/>
              <a:t>што</a:t>
            </a:r>
            <a:r>
              <a:rPr lang="en-US" dirty="0"/>
              <a:t> </a:t>
            </a:r>
            <a:r>
              <a:rPr lang="mk-MK" dirty="0"/>
              <a:t>поминале</a:t>
            </a:r>
            <a:r>
              <a:rPr lang="en-US" dirty="0"/>
              <a:t>.</a:t>
            </a:r>
          </a:p>
        </p:txBody>
      </p:sp>
      <p:sp>
        <p:nvSpPr>
          <p:cNvPr id="3" name="TextBox 2"/>
          <p:cNvSpPr txBox="1"/>
          <p:nvPr/>
        </p:nvSpPr>
        <p:spPr>
          <a:xfrm>
            <a:off x="677731" y="6076969"/>
            <a:ext cx="8358570" cy="646331"/>
          </a:xfrm>
          <a:prstGeom prst="rect">
            <a:avLst/>
          </a:prstGeom>
          <a:noFill/>
        </p:spPr>
        <p:txBody>
          <a:bodyPr wrap="none" rtlCol="0">
            <a:spAutoFit/>
          </a:bodyPr>
          <a:lstStyle/>
          <a:p>
            <a:pPr algn="l" rtl="0"/>
            <a:r>
              <a:rPr lang="en-US" dirty="0"/>
              <a:t>Испитаниците </a:t>
            </a:r>
            <a:r>
              <a:rPr lang="en-US" dirty="0" err="1"/>
              <a:t>од</a:t>
            </a:r>
            <a:r>
              <a:rPr lang="en-US" dirty="0"/>
              <a:t> </a:t>
            </a:r>
            <a:r>
              <a:rPr lang="mk-MK" dirty="0"/>
              <a:t>групата на стари лица</a:t>
            </a:r>
            <a:r>
              <a:rPr lang="en-US" dirty="0"/>
              <a:t> имале најголема потреба </a:t>
            </a:r>
            <a:r>
              <a:rPr lang="en-US" dirty="0" err="1"/>
              <a:t>од</a:t>
            </a:r>
            <a:r>
              <a:rPr lang="en-US" dirty="0"/>
              <a:t> </a:t>
            </a:r>
            <a:r>
              <a:rPr lang="mk-MK" dirty="0"/>
              <a:t>медицински/ </a:t>
            </a:r>
          </a:p>
          <a:p>
            <a:pPr algn="l" rtl="0"/>
            <a:r>
              <a:rPr lang="mk-MK" dirty="0"/>
              <a:t>стоматолошки преглед но не го </a:t>
            </a:r>
            <a:r>
              <a:rPr lang="en-US" dirty="0" err="1"/>
              <a:t>добиле</a:t>
            </a:r>
            <a:r>
              <a:rPr lang="en-US" dirty="0"/>
              <a:t>.</a:t>
            </a:r>
          </a:p>
        </p:txBody>
      </p:sp>
    </p:spTree>
    <p:extLst>
      <p:ext uri="{BB962C8B-B14F-4D97-AF65-F5344CB8AC3E}">
        <p14:creationId xmlns:p14="http://schemas.microsoft.com/office/powerpoint/2010/main" val="1871709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289739" y="1093076"/>
            <a:ext cx="5286704" cy="4719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200" dirty="0"/>
          </a:p>
          <a:p>
            <a:pPr algn="ctr" rtl="0"/>
            <a:endParaRPr lang="en-US" sz="3200" dirty="0"/>
          </a:p>
          <a:p>
            <a:pPr algn="ctr" rtl="0"/>
            <a:endParaRPr lang="en-US" sz="3200" dirty="0"/>
          </a:p>
          <a:p>
            <a:pPr algn="ctr" rtl="0"/>
            <a:r>
              <a:rPr lang="en-US" sz="3200" dirty="0" err="1"/>
              <a:t>Дел</a:t>
            </a:r>
            <a:r>
              <a:rPr lang="mk-MK" sz="3200" dirty="0"/>
              <a:t> - </a:t>
            </a:r>
            <a:br>
              <a:rPr lang="en-US" sz="3200" dirty="0"/>
            </a:br>
            <a:r>
              <a:rPr lang="en-US" sz="3200" dirty="0"/>
              <a:t>Пензии и социјална помош</a:t>
            </a:r>
          </a:p>
        </p:txBody>
      </p:sp>
    </p:spTree>
    <p:extLst>
      <p:ext uri="{BB962C8B-B14F-4D97-AF65-F5344CB8AC3E}">
        <p14:creationId xmlns:p14="http://schemas.microsoft.com/office/powerpoint/2010/main" val="173143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45864"/>
            <a:ext cx="10515600" cy="1325563"/>
          </a:xfrm>
        </p:spPr>
        <p:txBody>
          <a:bodyPr>
            <a:normAutofit/>
          </a:bodyPr>
          <a:lstStyle/>
          <a:p>
            <a:pPr algn="l" rtl="0"/>
            <a:r>
              <a:rPr lang="en-US" sz="2400" dirty="0"/>
              <a:t>Самохрани родители - </a:t>
            </a:r>
            <a:r>
              <a:rPr lang="mk-MK" sz="2400" dirty="0"/>
              <a:t>степен на образование</a:t>
            </a:r>
            <a:r>
              <a:rPr lang="en-US" sz="2400" dirty="0"/>
              <a:t> на членовите </a:t>
            </a:r>
            <a:r>
              <a:rPr lang="en-US" sz="2400" dirty="0" err="1"/>
              <a:t>на</a:t>
            </a:r>
            <a:r>
              <a:rPr lang="en-US" sz="2400" dirty="0"/>
              <a:t> </a:t>
            </a:r>
            <a:r>
              <a:rPr lang="mk-MK" sz="2400" noProof="0" dirty="0"/>
              <a:t>семејството</a:t>
            </a:r>
          </a:p>
        </p:txBody>
      </p:sp>
      <p:graphicFrame>
        <p:nvGraphicFramePr>
          <p:cNvPr id="4" name="Chart 3"/>
          <p:cNvGraphicFramePr>
            <a:graphicFrameLocks/>
          </p:cNvGraphicFramePr>
          <p:nvPr>
            <p:extLst>
              <p:ext uri="{D42A27DB-BD31-4B8C-83A1-F6EECF244321}">
                <p14:modId xmlns:p14="http://schemas.microsoft.com/office/powerpoint/2010/main" val="3673371445"/>
              </p:ext>
            </p:extLst>
          </p:nvPr>
        </p:nvGraphicFramePr>
        <p:xfrm>
          <a:off x="587829" y="1405081"/>
          <a:ext cx="10998925" cy="467092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87829" y="6157704"/>
            <a:ext cx="8015844" cy="646331"/>
          </a:xfrm>
          <a:prstGeom prst="rect">
            <a:avLst/>
          </a:prstGeom>
          <a:noFill/>
        </p:spPr>
        <p:txBody>
          <a:bodyPr wrap="square" rtlCol="0">
            <a:spAutoFit/>
          </a:bodyPr>
          <a:lstStyle/>
          <a:p>
            <a:pPr algn="l" rtl="0"/>
            <a:r>
              <a:rPr lang="en-US" dirty="0"/>
              <a:t>Во семејствата со самохрани </a:t>
            </a:r>
            <a:r>
              <a:rPr lang="en-US" dirty="0" err="1"/>
              <a:t>родители</a:t>
            </a:r>
            <a:r>
              <a:rPr lang="en-US" dirty="0"/>
              <a:t> </a:t>
            </a:r>
            <a:r>
              <a:rPr lang="mk-MK" dirty="0"/>
              <a:t>кај сите групи</a:t>
            </a:r>
            <a:r>
              <a:rPr lang="en-US" dirty="0"/>
              <a:t>, најмалку 47% од испитаниците немаат завршено основно образование.</a:t>
            </a:r>
          </a:p>
        </p:txBody>
      </p:sp>
    </p:spTree>
    <p:extLst>
      <p:ext uri="{BB962C8B-B14F-4D97-AF65-F5344CB8AC3E}">
        <p14:creationId xmlns:p14="http://schemas.microsoft.com/office/powerpoint/2010/main" val="3320885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0124384"/>
              </p:ext>
            </p:extLst>
          </p:nvPr>
        </p:nvGraphicFramePr>
        <p:xfrm>
          <a:off x="777766" y="701566"/>
          <a:ext cx="10184524" cy="21572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13066" y="150648"/>
            <a:ext cx="9777548" cy="646331"/>
          </a:xfrm>
          <a:prstGeom prst="rect">
            <a:avLst/>
          </a:prstGeom>
          <a:noFill/>
        </p:spPr>
        <p:txBody>
          <a:bodyPr wrap="none" rtlCol="0">
            <a:spAutoFit/>
          </a:bodyPr>
          <a:lstStyle/>
          <a:p>
            <a:pPr algn="l" rtl="0"/>
            <a:r>
              <a:rPr lang="en-US" dirty="0"/>
              <a:t>Во текот </a:t>
            </a:r>
            <a:r>
              <a:rPr lang="en-US" dirty="0" err="1"/>
              <a:t>на</a:t>
            </a:r>
            <a:r>
              <a:rPr lang="en-US" dirty="0"/>
              <a:t> </a:t>
            </a:r>
            <a:r>
              <a:rPr lang="en-US" dirty="0" err="1"/>
              <a:t>последни</a:t>
            </a:r>
            <a:r>
              <a:rPr lang="mk-MK" dirty="0"/>
              <a:t>ве</a:t>
            </a:r>
            <a:r>
              <a:rPr lang="en-US" dirty="0"/>
              <a:t> 12 месеци, </a:t>
            </a:r>
            <a:r>
              <a:rPr lang="en-US" dirty="0" err="1"/>
              <a:t>дали</a:t>
            </a:r>
            <a:r>
              <a:rPr lang="en-US" dirty="0"/>
              <a:t> </a:t>
            </a:r>
            <a:r>
              <a:rPr lang="mk-MK" dirty="0"/>
              <a:t>лицата</a:t>
            </a:r>
            <a:r>
              <a:rPr lang="en-US" dirty="0"/>
              <a:t> во ова домаќинство добија каква било форма на</a:t>
            </a:r>
          </a:p>
          <a:p>
            <a:pPr algn="l" rtl="0"/>
            <a:r>
              <a:rPr lang="mk-MK" dirty="0"/>
              <a:t>п</a:t>
            </a:r>
            <a:r>
              <a:rPr lang="en-US" dirty="0" err="1"/>
              <a:t>ензија</a:t>
            </a:r>
            <a:r>
              <a:rPr lang="en-US" dirty="0"/>
              <a:t>, </a:t>
            </a:r>
            <a:r>
              <a:rPr lang="en-US" dirty="0" err="1"/>
              <a:t>вклучително</a:t>
            </a:r>
            <a:r>
              <a:rPr lang="en-US" dirty="0"/>
              <a:t> </a:t>
            </a:r>
            <a:r>
              <a:rPr lang="en-US" dirty="0" err="1"/>
              <a:t>старосна</a:t>
            </a:r>
            <a:r>
              <a:rPr lang="en-US" dirty="0"/>
              <a:t> пензија, инвалидска пензија итн.</a:t>
            </a:r>
          </a:p>
        </p:txBody>
      </p:sp>
      <p:graphicFrame>
        <p:nvGraphicFramePr>
          <p:cNvPr id="6" name="Chart 5"/>
          <p:cNvGraphicFramePr>
            <a:graphicFrameLocks/>
          </p:cNvGraphicFramePr>
          <p:nvPr>
            <p:extLst>
              <p:ext uri="{D42A27DB-BD31-4B8C-83A1-F6EECF244321}">
                <p14:modId xmlns:p14="http://schemas.microsoft.com/office/powerpoint/2010/main" val="2226810793"/>
              </p:ext>
            </p:extLst>
          </p:nvPr>
        </p:nvGraphicFramePr>
        <p:xfrm>
          <a:off x="777766" y="3706734"/>
          <a:ext cx="10373710" cy="20507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11062" y="3198903"/>
            <a:ext cx="5866029" cy="369332"/>
          </a:xfrm>
          <a:prstGeom prst="rect">
            <a:avLst/>
          </a:prstGeom>
          <a:noFill/>
        </p:spPr>
        <p:txBody>
          <a:bodyPr wrap="none" rtlCol="0">
            <a:spAutoFit/>
          </a:bodyPr>
          <a:lstStyle/>
          <a:p>
            <a:pPr algn="l" rtl="0"/>
            <a:r>
              <a:rPr lang="mk-MK" dirty="0"/>
              <a:t>Каква тип на </a:t>
            </a:r>
            <a:r>
              <a:rPr lang="en-US" dirty="0" err="1"/>
              <a:t>пензија</a:t>
            </a:r>
            <a:r>
              <a:rPr lang="en-US" dirty="0"/>
              <a:t> </a:t>
            </a:r>
            <a:r>
              <a:rPr lang="mk-MK" dirty="0"/>
              <a:t>добиле лицата </a:t>
            </a:r>
            <a:r>
              <a:rPr lang="en-US" dirty="0" err="1"/>
              <a:t>во</a:t>
            </a:r>
            <a:r>
              <a:rPr lang="en-US" dirty="0"/>
              <a:t> ова домаќинство?</a:t>
            </a:r>
          </a:p>
        </p:txBody>
      </p:sp>
      <p:sp>
        <p:nvSpPr>
          <p:cNvPr id="8" name="TextBox 7"/>
          <p:cNvSpPr txBox="1"/>
          <p:nvPr/>
        </p:nvSpPr>
        <p:spPr>
          <a:xfrm>
            <a:off x="1521723" y="6212942"/>
            <a:ext cx="8467639" cy="369332"/>
          </a:xfrm>
          <a:prstGeom prst="rect">
            <a:avLst/>
          </a:prstGeom>
          <a:noFill/>
        </p:spPr>
        <p:txBody>
          <a:bodyPr wrap="none" rtlCol="0">
            <a:spAutoFit/>
          </a:bodyPr>
          <a:lstStyle/>
          <a:p>
            <a:pPr algn="l" rtl="0"/>
            <a:r>
              <a:rPr lang="en-US" dirty="0"/>
              <a:t>Нема доволно податоци </a:t>
            </a:r>
            <a:r>
              <a:rPr lang="en-US" dirty="0" err="1"/>
              <a:t>за</a:t>
            </a:r>
            <a:r>
              <a:rPr lang="en-US" dirty="0"/>
              <a:t> </a:t>
            </a:r>
            <a:r>
              <a:rPr lang="en-US" dirty="0" err="1"/>
              <a:t>ова</a:t>
            </a:r>
            <a:r>
              <a:rPr lang="mk-MK" dirty="0"/>
              <a:t>а</a:t>
            </a:r>
            <a:r>
              <a:rPr lang="en-US" dirty="0"/>
              <a:t> </a:t>
            </a:r>
            <a:r>
              <a:rPr lang="en-US" dirty="0" err="1"/>
              <a:t>ставка</a:t>
            </a:r>
            <a:r>
              <a:rPr lang="en-US" dirty="0"/>
              <a:t> </a:t>
            </a:r>
            <a:r>
              <a:rPr lang="mk-MK" dirty="0"/>
              <a:t>од </a:t>
            </a:r>
            <a:r>
              <a:rPr lang="en-US" dirty="0" err="1"/>
              <a:t>испитаниците</a:t>
            </a:r>
            <a:r>
              <a:rPr lang="en-US" dirty="0"/>
              <a:t> </a:t>
            </a:r>
            <a:r>
              <a:rPr lang="mk-MK" dirty="0"/>
              <a:t>кои се </a:t>
            </a:r>
            <a:r>
              <a:rPr lang="en-US" dirty="0" err="1"/>
              <a:t>самохрани</a:t>
            </a:r>
            <a:r>
              <a:rPr lang="en-US" dirty="0"/>
              <a:t> родители</a:t>
            </a:r>
          </a:p>
        </p:txBody>
      </p:sp>
      <p:sp>
        <p:nvSpPr>
          <p:cNvPr id="2" name="TextBox 1"/>
          <p:cNvSpPr txBox="1"/>
          <p:nvPr/>
        </p:nvSpPr>
        <p:spPr>
          <a:xfrm>
            <a:off x="442572" y="2604898"/>
            <a:ext cx="10982045" cy="646331"/>
          </a:xfrm>
          <a:prstGeom prst="rect">
            <a:avLst/>
          </a:prstGeom>
          <a:noFill/>
        </p:spPr>
        <p:txBody>
          <a:bodyPr wrap="none" rtlCol="0">
            <a:spAutoFit/>
          </a:bodyPr>
          <a:lstStyle/>
          <a:p>
            <a:pPr algn="l" rtl="0"/>
            <a:r>
              <a:rPr lang="en-US" dirty="0"/>
              <a:t>¾ од </a:t>
            </a:r>
            <a:r>
              <a:rPr lang="en-US" dirty="0" err="1"/>
              <a:t>испитаниците</a:t>
            </a:r>
            <a:r>
              <a:rPr lang="en-US" dirty="0"/>
              <a:t> </a:t>
            </a:r>
            <a:r>
              <a:rPr lang="mk-MK" dirty="0"/>
              <a:t>од групата на стари лица добиле </a:t>
            </a:r>
            <a:r>
              <a:rPr lang="en-US" dirty="0" err="1"/>
              <a:t>пензија</a:t>
            </a:r>
            <a:r>
              <a:rPr lang="en-US" dirty="0"/>
              <a:t> </a:t>
            </a:r>
            <a:r>
              <a:rPr lang="en-US" dirty="0" err="1"/>
              <a:t>во</a:t>
            </a:r>
            <a:r>
              <a:rPr lang="en-US" dirty="0"/>
              <a:t> </a:t>
            </a:r>
            <a:r>
              <a:rPr lang="en-US" dirty="0" err="1"/>
              <a:t>последни</a:t>
            </a:r>
            <a:r>
              <a:rPr lang="mk-MK" dirty="0"/>
              <a:t>в</a:t>
            </a:r>
            <a:r>
              <a:rPr lang="en-US" dirty="0"/>
              <a:t>е 12 месеци, додека скоро </a:t>
            </a:r>
            <a:r>
              <a:rPr lang="en-US" dirty="0" err="1"/>
              <a:t>сите</a:t>
            </a:r>
            <a:r>
              <a:rPr lang="en-US" dirty="0"/>
              <a:t> </a:t>
            </a:r>
            <a:r>
              <a:rPr lang="mk-MK" dirty="0"/>
              <a:t>од </a:t>
            </a:r>
          </a:p>
          <a:p>
            <a:pPr algn="l" rtl="0"/>
            <a:r>
              <a:rPr lang="mk-MK" dirty="0"/>
              <a:t>семејствата со самохрани родители </a:t>
            </a:r>
            <a:r>
              <a:rPr lang="en-US" dirty="0" err="1"/>
              <a:t>не</a:t>
            </a:r>
            <a:r>
              <a:rPr lang="en-US" dirty="0"/>
              <a:t> </a:t>
            </a:r>
            <a:r>
              <a:rPr lang="mk-MK" dirty="0"/>
              <a:t>добила </a:t>
            </a:r>
            <a:r>
              <a:rPr lang="en-US" dirty="0" err="1"/>
              <a:t>никаква</a:t>
            </a:r>
            <a:r>
              <a:rPr lang="en-US" dirty="0"/>
              <a:t> </a:t>
            </a:r>
            <a:r>
              <a:rPr lang="en-US" dirty="0" err="1"/>
              <a:t>помош</a:t>
            </a:r>
            <a:r>
              <a:rPr lang="mk-MK" dirty="0"/>
              <a:t>, како </a:t>
            </a:r>
            <a:r>
              <a:rPr lang="en-US" dirty="0"/>
              <a:t>2/3 </a:t>
            </a:r>
            <a:r>
              <a:rPr lang="en-US" dirty="0" err="1"/>
              <a:t>од</a:t>
            </a:r>
            <a:r>
              <a:rPr lang="en-US" dirty="0"/>
              <a:t> </a:t>
            </a:r>
            <a:r>
              <a:rPr lang="mk-MK" dirty="0"/>
              <a:t>лицата со инвалидитет</a:t>
            </a:r>
            <a:r>
              <a:rPr lang="en-US" dirty="0"/>
              <a:t>.</a:t>
            </a:r>
          </a:p>
        </p:txBody>
      </p:sp>
      <p:sp>
        <p:nvSpPr>
          <p:cNvPr id="3" name="TextBox 2"/>
          <p:cNvSpPr txBox="1"/>
          <p:nvPr/>
        </p:nvSpPr>
        <p:spPr>
          <a:xfrm>
            <a:off x="557048" y="5780520"/>
            <a:ext cx="7434471" cy="369332"/>
          </a:xfrm>
          <a:prstGeom prst="rect">
            <a:avLst/>
          </a:prstGeom>
          <a:noFill/>
        </p:spPr>
        <p:txBody>
          <a:bodyPr wrap="none" rtlCol="0">
            <a:spAutoFit/>
          </a:bodyPr>
          <a:lstStyle/>
          <a:p>
            <a:pPr algn="l" rtl="0"/>
            <a:r>
              <a:rPr lang="en-US" dirty="0"/>
              <a:t>Повеќето од </a:t>
            </a:r>
            <a:r>
              <a:rPr lang="en-US" dirty="0" err="1"/>
              <a:t>испитаниците</a:t>
            </a:r>
            <a:r>
              <a:rPr lang="en-US" dirty="0"/>
              <a:t> </a:t>
            </a:r>
            <a:r>
              <a:rPr lang="mk-MK" dirty="0"/>
              <a:t>добиле </a:t>
            </a:r>
            <a:r>
              <a:rPr lang="en-US" dirty="0" err="1"/>
              <a:t>старосна</a:t>
            </a:r>
            <a:r>
              <a:rPr lang="en-US" dirty="0"/>
              <a:t> пензија </a:t>
            </a:r>
            <a:r>
              <a:rPr lang="en-US" dirty="0" err="1"/>
              <a:t>или</a:t>
            </a:r>
            <a:r>
              <a:rPr lang="en-US" dirty="0"/>
              <a:t> </a:t>
            </a:r>
            <a:r>
              <a:rPr lang="en-US" dirty="0" err="1"/>
              <a:t>семејн</a:t>
            </a:r>
            <a:r>
              <a:rPr lang="mk-MK" dirty="0"/>
              <a:t>а</a:t>
            </a:r>
            <a:r>
              <a:rPr lang="en-US" dirty="0"/>
              <a:t> </a:t>
            </a:r>
            <a:r>
              <a:rPr lang="mk-MK" dirty="0"/>
              <a:t>пензија</a:t>
            </a:r>
            <a:r>
              <a:rPr lang="en-US" dirty="0"/>
              <a:t>.</a:t>
            </a:r>
          </a:p>
        </p:txBody>
      </p:sp>
    </p:spTree>
    <p:extLst>
      <p:ext uri="{BB962C8B-B14F-4D97-AF65-F5344CB8AC3E}">
        <p14:creationId xmlns:p14="http://schemas.microsoft.com/office/powerpoint/2010/main" val="3493161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321875130"/>
              </p:ext>
            </p:extLst>
          </p:nvPr>
        </p:nvGraphicFramePr>
        <p:xfrm>
          <a:off x="1161825" y="486783"/>
          <a:ext cx="971415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27294" y="117451"/>
            <a:ext cx="5186100" cy="369332"/>
          </a:xfrm>
          <a:prstGeom prst="rect">
            <a:avLst/>
          </a:prstGeom>
          <a:noFill/>
        </p:spPr>
        <p:txBody>
          <a:bodyPr wrap="none" rtlCol="0">
            <a:spAutoFit/>
          </a:bodyPr>
          <a:lstStyle/>
          <a:p>
            <a:pPr algn="l" rtl="0"/>
            <a:r>
              <a:rPr lang="en-US" dirty="0"/>
              <a:t>Просечен приход по </a:t>
            </a:r>
            <a:r>
              <a:rPr lang="en-US" dirty="0" err="1"/>
              <a:t>лице</a:t>
            </a:r>
            <a:r>
              <a:rPr lang="en-US" dirty="0"/>
              <a:t> </a:t>
            </a:r>
            <a:r>
              <a:rPr lang="mk-MK" dirty="0"/>
              <a:t>за разни </a:t>
            </a:r>
            <a:r>
              <a:rPr lang="en-US" dirty="0" err="1"/>
              <a:t>вид</a:t>
            </a:r>
            <a:r>
              <a:rPr lang="mk-MK" dirty="0" err="1"/>
              <a:t>ови</a:t>
            </a:r>
            <a:r>
              <a:rPr lang="mk-MK" dirty="0"/>
              <a:t> пензија</a:t>
            </a:r>
            <a:endParaRPr lang="en-US" dirty="0"/>
          </a:p>
        </p:txBody>
      </p:sp>
      <p:sp>
        <p:nvSpPr>
          <p:cNvPr id="6" name="TextBox 5"/>
          <p:cNvSpPr txBox="1"/>
          <p:nvPr/>
        </p:nvSpPr>
        <p:spPr>
          <a:xfrm>
            <a:off x="0" y="3091484"/>
            <a:ext cx="12070080" cy="369332"/>
          </a:xfrm>
          <a:prstGeom prst="rect">
            <a:avLst/>
          </a:prstGeom>
          <a:noFill/>
        </p:spPr>
        <p:txBody>
          <a:bodyPr wrap="square" rtlCol="0">
            <a:spAutoFit/>
          </a:bodyPr>
          <a:lstStyle/>
          <a:p>
            <a:pPr algn="l" rtl="0"/>
            <a:r>
              <a:rPr lang="en-US" dirty="0"/>
              <a:t>Сите испитаници </a:t>
            </a:r>
            <a:r>
              <a:rPr lang="en-US" dirty="0" err="1"/>
              <a:t>кои</a:t>
            </a:r>
            <a:r>
              <a:rPr lang="en-US" dirty="0"/>
              <a:t> </a:t>
            </a:r>
            <a:r>
              <a:rPr lang="mk-MK" dirty="0"/>
              <a:t>добиле</a:t>
            </a:r>
            <a:r>
              <a:rPr lang="en-US" dirty="0"/>
              <a:t> </a:t>
            </a:r>
            <a:r>
              <a:rPr lang="en-US" dirty="0" err="1"/>
              <a:t>пензија</a:t>
            </a:r>
            <a:r>
              <a:rPr lang="mk-MK" dirty="0"/>
              <a:t>, ја добиле во </a:t>
            </a:r>
            <a:r>
              <a:rPr lang="en-US" dirty="0" err="1"/>
              <a:t>последни</a:t>
            </a:r>
            <a:r>
              <a:rPr lang="mk-MK" dirty="0"/>
              <a:t>в</a:t>
            </a:r>
            <a:r>
              <a:rPr lang="en-US" dirty="0"/>
              <a:t>е 12 месеци, </a:t>
            </a:r>
            <a:r>
              <a:rPr lang="mk-MK" dirty="0"/>
              <a:t>и тоа </a:t>
            </a:r>
            <a:r>
              <a:rPr lang="en-US" dirty="0" err="1"/>
              <a:t>од</a:t>
            </a:r>
            <a:r>
              <a:rPr lang="en-US" dirty="0"/>
              <a:t> околу 130 евра до 220 евра.</a:t>
            </a:r>
          </a:p>
        </p:txBody>
      </p:sp>
      <p:graphicFrame>
        <p:nvGraphicFramePr>
          <p:cNvPr id="7" name="Chart 6"/>
          <p:cNvGraphicFramePr>
            <a:graphicFrameLocks/>
          </p:cNvGraphicFramePr>
          <p:nvPr>
            <p:extLst>
              <p:ext uri="{D42A27DB-BD31-4B8C-83A1-F6EECF244321}">
                <p14:modId xmlns:p14="http://schemas.microsoft.com/office/powerpoint/2010/main" val="2300767702"/>
              </p:ext>
            </p:extLst>
          </p:nvPr>
        </p:nvGraphicFramePr>
        <p:xfrm>
          <a:off x="414169" y="4014387"/>
          <a:ext cx="11209468" cy="207444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161825" y="3564378"/>
            <a:ext cx="10281597" cy="646331"/>
          </a:xfrm>
          <a:prstGeom prst="rect">
            <a:avLst/>
          </a:prstGeom>
          <a:noFill/>
        </p:spPr>
        <p:txBody>
          <a:bodyPr wrap="none" rtlCol="0">
            <a:spAutoFit/>
          </a:bodyPr>
          <a:lstStyle/>
          <a:p>
            <a:pPr algn="l" rtl="0"/>
            <a:r>
              <a:rPr lang="en-US" dirty="0" err="1"/>
              <a:t>Во</a:t>
            </a:r>
            <a:r>
              <a:rPr lang="en-US" dirty="0"/>
              <a:t> </a:t>
            </a:r>
            <a:r>
              <a:rPr lang="en-US" dirty="0" err="1"/>
              <a:t>последни</a:t>
            </a:r>
            <a:r>
              <a:rPr lang="mk-MK" dirty="0"/>
              <a:t>в</a:t>
            </a:r>
            <a:r>
              <a:rPr lang="en-US" dirty="0"/>
              <a:t>е 12 месеци, </a:t>
            </a:r>
            <a:r>
              <a:rPr lang="en-US" dirty="0" err="1"/>
              <a:t>дали</a:t>
            </a:r>
            <a:r>
              <a:rPr lang="en-US" dirty="0"/>
              <a:t> </a:t>
            </a:r>
            <a:r>
              <a:rPr lang="mk-MK" dirty="0"/>
              <a:t>лице од </a:t>
            </a:r>
            <a:r>
              <a:rPr lang="en-US" dirty="0" err="1"/>
              <a:t>ова</a:t>
            </a:r>
            <a:r>
              <a:rPr lang="en-US" dirty="0"/>
              <a:t> домаќинство добил каква било форма на додаток</a:t>
            </a:r>
          </a:p>
          <a:p>
            <a:pPr algn="l" rtl="0"/>
            <a:r>
              <a:rPr lang="mk-MK" dirty="0"/>
              <a:t>и</a:t>
            </a:r>
            <a:r>
              <a:rPr lang="en-US" dirty="0" err="1"/>
              <a:t>ли</a:t>
            </a:r>
            <a:r>
              <a:rPr lang="en-US" dirty="0"/>
              <a:t> </a:t>
            </a:r>
            <a:r>
              <a:rPr lang="en-US" dirty="0" err="1"/>
              <a:t>помош</a:t>
            </a:r>
            <a:r>
              <a:rPr lang="mk-MK" dirty="0"/>
              <a:t>,</a:t>
            </a:r>
            <a:r>
              <a:rPr lang="en-US" dirty="0"/>
              <a:t> како што </a:t>
            </a:r>
            <a:r>
              <a:rPr lang="en-US" dirty="0" err="1"/>
              <a:t>се</a:t>
            </a:r>
            <a:r>
              <a:rPr lang="en-US" dirty="0"/>
              <a:t> </a:t>
            </a:r>
            <a:r>
              <a:rPr lang="mk-MK" dirty="0"/>
              <a:t>исплати за </a:t>
            </a:r>
            <a:r>
              <a:rPr lang="en-US" dirty="0" err="1"/>
              <a:t>боледување</a:t>
            </a:r>
            <a:r>
              <a:rPr lang="en-US" dirty="0"/>
              <a:t>, </a:t>
            </a:r>
            <a:r>
              <a:rPr lang="mk-MK" dirty="0"/>
              <a:t>бенефити за </a:t>
            </a:r>
            <a:r>
              <a:rPr lang="en-US" dirty="0" err="1"/>
              <a:t>невработеност</a:t>
            </a:r>
            <a:r>
              <a:rPr lang="en-US" dirty="0"/>
              <a:t>, </a:t>
            </a:r>
            <a:r>
              <a:rPr lang="mk-MK" dirty="0"/>
              <a:t>породилно отсуство,</a:t>
            </a:r>
            <a:r>
              <a:rPr lang="en-US" dirty="0"/>
              <a:t> итн.</a:t>
            </a:r>
          </a:p>
        </p:txBody>
      </p:sp>
      <p:sp>
        <p:nvSpPr>
          <p:cNvPr id="2" name="TextBox 1"/>
          <p:cNvSpPr txBox="1"/>
          <p:nvPr/>
        </p:nvSpPr>
        <p:spPr>
          <a:xfrm>
            <a:off x="414169" y="5904162"/>
            <a:ext cx="11588942" cy="646331"/>
          </a:xfrm>
          <a:prstGeom prst="rect">
            <a:avLst/>
          </a:prstGeom>
          <a:noFill/>
        </p:spPr>
        <p:txBody>
          <a:bodyPr wrap="none" rtlCol="0">
            <a:spAutoFit/>
          </a:bodyPr>
          <a:lstStyle/>
          <a:p>
            <a:pPr algn="l" rtl="0"/>
            <a:r>
              <a:rPr lang="ru-RU" dirty="0"/>
              <a:t>Испитаниците од групата на лица со инвалидитет</a:t>
            </a:r>
            <a:r>
              <a:rPr lang="en-US" dirty="0"/>
              <a:t> </a:t>
            </a:r>
            <a:r>
              <a:rPr lang="mk-MK" dirty="0"/>
              <a:t>добиле </a:t>
            </a:r>
            <a:r>
              <a:rPr lang="en-US" dirty="0" err="1"/>
              <a:t>најголема</a:t>
            </a:r>
            <a:r>
              <a:rPr lang="en-US" dirty="0"/>
              <a:t> </a:t>
            </a:r>
            <a:r>
              <a:rPr lang="en-US" dirty="0" err="1"/>
              <a:t>помош</a:t>
            </a:r>
            <a:r>
              <a:rPr lang="en-US" dirty="0"/>
              <a:t>/</a:t>
            </a:r>
            <a:r>
              <a:rPr lang="mk-MK" dirty="0"/>
              <a:t> </a:t>
            </a:r>
            <a:r>
              <a:rPr lang="en-US" dirty="0" err="1"/>
              <a:t>додаток</a:t>
            </a:r>
            <a:r>
              <a:rPr lang="en-US" dirty="0"/>
              <a:t>, додека 91% од </a:t>
            </a:r>
            <a:r>
              <a:rPr lang="en-US" dirty="0" err="1"/>
              <a:t>испитаниците</a:t>
            </a:r>
            <a:r>
              <a:rPr lang="en-US" dirty="0"/>
              <a:t> </a:t>
            </a:r>
            <a:endParaRPr lang="mk-MK" dirty="0"/>
          </a:p>
          <a:p>
            <a:pPr algn="l" rtl="0"/>
            <a:r>
              <a:rPr lang="en-US" dirty="0" err="1"/>
              <a:t>од</a:t>
            </a:r>
            <a:r>
              <a:rPr lang="en-US" dirty="0"/>
              <a:t> </a:t>
            </a:r>
            <a:r>
              <a:rPr lang="mk-MK" dirty="0"/>
              <a:t>старите лица </a:t>
            </a:r>
            <a:r>
              <a:rPr lang="en-US" dirty="0" err="1"/>
              <a:t>не</a:t>
            </a:r>
            <a:r>
              <a:rPr lang="en-US" dirty="0"/>
              <a:t> </a:t>
            </a:r>
            <a:r>
              <a:rPr lang="mk-MK" dirty="0"/>
              <a:t>добиле ништо</a:t>
            </a:r>
            <a:r>
              <a:rPr lang="en-US" dirty="0"/>
              <a:t>.</a:t>
            </a:r>
          </a:p>
        </p:txBody>
      </p:sp>
    </p:spTree>
    <p:extLst>
      <p:ext uri="{BB962C8B-B14F-4D97-AF65-F5344CB8AC3E}">
        <p14:creationId xmlns:p14="http://schemas.microsoft.com/office/powerpoint/2010/main" val="2149542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3555345"/>
              </p:ext>
            </p:extLst>
          </p:nvPr>
        </p:nvGraphicFramePr>
        <p:xfrm>
          <a:off x="483476" y="262759"/>
          <a:ext cx="10930759" cy="20931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680138" y="78093"/>
            <a:ext cx="6856942" cy="369332"/>
          </a:xfrm>
          <a:prstGeom prst="rect">
            <a:avLst/>
          </a:prstGeom>
          <a:noFill/>
        </p:spPr>
        <p:txBody>
          <a:bodyPr wrap="none" rtlCol="0">
            <a:spAutoFit/>
          </a:bodyPr>
          <a:lstStyle/>
          <a:p>
            <a:pPr algn="l" rtl="0"/>
            <a:r>
              <a:rPr lang="en-US" dirty="0"/>
              <a:t>Какви видови </a:t>
            </a:r>
            <a:r>
              <a:rPr lang="en-US" dirty="0" err="1"/>
              <a:t>помош</a:t>
            </a:r>
            <a:r>
              <a:rPr lang="en-US" dirty="0"/>
              <a:t>/</a:t>
            </a:r>
            <a:r>
              <a:rPr lang="mk-MK" dirty="0"/>
              <a:t> </a:t>
            </a:r>
            <a:r>
              <a:rPr lang="en-US" dirty="0" err="1"/>
              <a:t>додаток</a:t>
            </a:r>
            <a:r>
              <a:rPr lang="en-US" dirty="0"/>
              <a:t> </a:t>
            </a:r>
            <a:r>
              <a:rPr lang="en-US" dirty="0" err="1"/>
              <a:t>доби</a:t>
            </a:r>
            <a:r>
              <a:rPr lang="mk-MK" dirty="0"/>
              <a:t>ле</a:t>
            </a:r>
            <a:r>
              <a:rPr lang="en-US" dirty="0"/>
              <a:t> </a:t>
            </a:r>
            <a:r>
              <a:rPr lang="mk-MK" dirty="0"/>
              <a:t>лицата во ова домаќинство?</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34291479"/>
              </p:ext>
            </p:extLst>
          </p:nvPr>
        </p:nvGraphicFramePr>
        <p:xfrm>
          <a:off x="987973" y="3350172"/>
          <a:ext cx="968002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141076" y="2980840"/>
            <a:ext cx="4831451" cy="369332"/>
          </a:xfrm>
          <a:prstGeom prst="rect">
            <a:avLst/>
          </a:prstGeom>
          <a:noFill/>
        </p:spPr>
        <p:txBody>
          <a:bodyPr wrap="none" rtlCol="0">
            <a:spAutoFit/>
          </a:bodyPr>
          <a:lstStyle/>
          <a:p>
            <a:pPr algn="l" rtl="0"/>
            <a:r>
              <a:rPr lang="en-US" dirty="0"/>
              <a:t>Просечен износ по добиена </a:t>
            </a:r>
            <a:r>
              <a:rPr lang="en-US" dirty="0" err="1"/>
              <a:t>помош</a:t>
            </a:r>
            <a:r>
              <a:rPr lang="en-US" dirty="0"/>
              <a:t>/</a:t>
            </a:r>
            <a:r>
              <a:rPr lang="mk-MK" dirty="0"/>
              <a:t> поддршка</a:t>
            </a:r>
            <a:endParaRPr lang="en-US" dirty="0"/>
          </a:p>
        </p:txBody>
      </p:sp>
      <p:sp>
        <p:nvSpPr>
          <p:cNvPr id="2" name="TextBox 1"/>
          <p:cNvSpPr txBox="1"/>
          <p:nvPr/>
        </p:nvSpPr>
        <p:spPr>
          <a:xfrm>
            <a:off x="602428" y="2603351"/>
            <a:ext cx="9993761" cy="369332"/>
          </a:xfrm>
          <a:prstGeom prst="rect">
            <a:avLst/>
          </a:prstGeom>
          <a:noFill/>
        </p:spPr>
        <p:txBody>
          <a:bodyPr wrap="none" rtlCol="0">
            <a:spAutoFit/>
          </a:bodyPr>
          <a:lstStyle/>
          <a:p>
            <a:pPr algn="l" rtl="0"/>
            <a:r>
              <a:rPr lang="en-US" dirty="0"/>
              <a:t>Од испитаниците кои добиле додаток, повеќето од нив добиле додаток за грижа за друго лице.</a:t>
            </a:r>
          </a:p>
        </p:txBody>
      </p:sp>
      <p:sp>
        <p:nvSpPr>
          <p:cNvPr id="8" name="TextBox 7"/>
          <p:cNvSpPr txBox="1"/>
          <p:nvPr/>
        </p:nvSpPr>
        <p:spPr>
          <a:xfrm>
            <a:off x="602428" y="6093372"/>
            <a:ext cx="10643106" cy="369332"/>
          </a:xfrm>
          <a:prstGeom prst="rect">
            <a:avLst/>
          </a:prstGeom>
          <a:noFill/>
        </p:spPr>
        <p:txBody>
          <a:bodyPr wrap="none" rtlCol="0">
            <a:spAutoFit/>
          </a:bodyPr>
          <a:lstStyle/>
          <a:p>
            <a:pPr algn="l" rtl="0"/>
            <a:r>
              <a:rPr lang="en-US" dirty="0"/>
              <a:t>Опсегот на финансиска </a:t>
            </a:r>
            <a:r>
              <a:rPr lang="en-US" dirty="0" err="1"/>
              <a:t>помош</a:t>
            </a:r>
            <a:r>
              <a:rPr lang="en-US" dirty="0"/>
              <a:t> </a:t>
            </a:r>
            <a:r>
              <a:rPr lang="mk-MK" dirty="0"/>
              <a:t>варира од </a:t>
            </a:r>
            <a:r>
              <a:rPr lang="en-US" dirty="0" err="1"/>
              <a:t>околу</a:t>
            </a:r>
            <a:r>
              <a:rPr lang="en-US" dirty="0"/>
              <a:t> 20 евра до 130 </a:t>
            </a:r>
            <a:r>
              <a:rPr lang="en-US" dirty="0" err="1"/>
              <a:t>евра</a:t>
            </a:r>
            <a:r>
              <a:rPr lang="mk-MK" dirty="0"/>
              <a:t>,</a:t>
            </a:r>
            <a:r>
              <a:rPr lang="en-US" dirty="0"/>
              <a:t> во зависност од видот на помошта.</a:t>
            </a:r>
          </a:p>
        </p:txBody>
      </p:sp>
    </p:spTree>
    <p:extLst>
      <p:ext uri="{BB962C8B-B14F-4D97-AF65-F5344CB8AC3E}">
        <p14:creationId xmlns:p14="http://schemas.microsoft.com/office/powerpoint/2010/main" val="432123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586272100"/>
              </p:ext>
            </p:extLst>
          </p:nvPr>
        </p:nvGraphicFramePr>
        <p:xfrm>
          <a:off x="-126124" y="396766"/>
          <a:ext cx="11908221" cy="23464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48607" y="73600"/>
            <a:ext cx="8217121" cy="646331"/>
          </a:xfrm>
          <a:prstGeom prst="rect">
            <a:avLst/>
          </a:prstGeom>
          <a:noFill/>
        </p:spPr>
        <p:txBody>
          <a:bodyPr wrap="none" rtlCol="0">
            <a:spAutoFit/>
          </a:bodyPr>
          <a:lstStyle/>
          <a:p>
            <a:pPr algn="l" rtl="0"/>
            <a:r>
              <a:rPr lang="en-US" dirty="0"/>
              <a:t>Во текот </a:t>
            </a:r>
            <a:r>
              <a:rPr lang="en-US" dirty="0" err="1"/>
              <a:t>на</a:t>
            </a:r>
            <a:r>
              <a:rPr lang="en-US" dirty="0"/>
              <a:t> </a:t>
            </a:r>
            <a:r>
              <a:rPr lang="mk-MK" dirty="0"/>
              <a:t>последниве 12 месеци</a:t>
            </a:r>
            <a:r>
              <a:rPr lang="en-US" dirty="0"/>
              <a:t>, </a:t>
            </a:r>
            <a:r>
              <a:rPr lang="en-US" dirty="0" err="1"/>
              <a:t>дали</a:t>
            </a:r>
            <a:r>
              <a:rPr lang="en-US" dirty="0"/>
              <a:t> </a:t>
            </a:r>
            <a:r>
              <a:rPr lang="mk-MK" dirty="0"/>
              <a:t>лицата во ова семејство</a:t>
            </a:r>
            <a:r>
              <a:rPr lang="en-US" dirty="0"/>
              <a:t> </a:t>
            </a:r>
            <a:r>
              <a:rPr lang="en-US" dirty="0" err="1"/>
              <a:t>добиле</a:t>
            </a:r>
            <a:r>
              <a:rPr lang="en-US" dirty="0"/>
              <a:t> </a:t>
            </a:r>
            <a:r>
              <a:rPr lang="mk-MK" dirty="0"/>
              <a:t>некаква</a:t>
            </a:r>
            <a:endParaRPr lang="en-US" dirty="0"/>
          </a:p>
          <a:p>
            <a:pPr algn="l" rtl="0"/>
            <a:r>
              <a:rPr lang="en-US" dirty="0" err="1"/>
              <a:t>помош</a:t>
            </a:r>
            <a:r>
              <a:rPr lang="en-US" dirty="0"/>
              <a:t> од Владата?</a:t>
            </a:r>
          </a:p>
        </p:txBody>
      </p:sp>
      <p:graphicFrame>
        <p:nvGraphicFramePr>
          <p:cNvPr id="8" name="Chart 7"/>
          <p:cNvGraphicFramePr>
            <a:graphicFrameLocks/>
          </p:cNvGraphicFramePr>
          <p:nvPr>
            <p:extLst>
              <p:ext uri="{D42A27DB-BD31-4B8C-83A1-F6EECF244321}">
                <p14:modId xmlns:p14="http://schemas.microsoft.com/office/powerpoint/2010/main" val="1707104905"/>
              </p:ext>
            </p:extLst>
          </p:nvPr>
        </p:nvGraphicFramePr>
        <p:xfrm>
          <a:off x="588579" y="3549868"/>
          <a:ext cx="10604938" cy="229467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42927" y="3278466"/>
            <a:ext cx="10389575" cy="369332"/>
          </a:xfrm>
          <a:prstGeom prst="rect">
            <a:avLst/>
          </a:prstGeom>
          <a:noFill/>
        </p:spPr>
        <p:txBody>
          <a:bodyPr wrap="none" rtlCol="0">
            <a:spAutoFit/>
          </a:bodyPr>
          <a:lstStyle/>
          <a:p>
            <a:pPr algn="l" rtl="0"/>
            <a:r>
              <a:rPr lang="en-US" dirty="0"/>
              <a:t>Каква </a:t>
            </a:r>
            <a:r>
              <a:rPr lang="en-US" dirty="0" err="1"/>
              <a:t>помош</a:t>
            </a:r>
            <a:r>
              <a:rPr lang="en-US" dirty="0"/>
              <a:t>/</a:t>
            </a:r>
            <a:r>
              <a:rPr lang="mk-MK" dirty="0"/>
              <a:t> поддршка од државата добиле </a:t>
            </a:r>
            <a:r>
              <a:rPr lang="en-US" dirty="0" err="1"/>
              <a:t>во</a:t>
            </a:r>
            <a:r>
              <a:rPr lang="en-US" dirty="0"/>
              <a:t> </a:t>
            </a:r>
            <a:r>
              <a:rPr lang="mk-MK" dirty="0"/>
              <a:t>последниве 12 месеци</a:t>
            </a:r>
            <a:r>
              <a:rPr lang="en-US" dirty="0"/>
              <a:t> </a:t>
            </a:r>
            <a:r>
              <a:rPr lang="mk-MK" dirty="0"/>
              <a:t>лицата во ова домаќинство?</a:t>
            </a:r>
            <a:endParaRPr lang="en-US" dirty="0"/>
          </a:p>
        </p:txBody>
      </p:sp>
      <p:sp>
        <p:nvSpPr>
          <p:cNvPr id="10" name="TextBox 9"/>
          <p:cNvSpPr txBox="1"/>
          <p:nvPr/>
        </p:nvSpPr>
        <p:spPr>
          <a:xfrm>
            <a:off x="5287044" y="6361072"/>
            <a:ext cx="4419543" cy="369332"/>
          </a:xfrm>
          <a:prstGeom prst="rect">
            <a:avLst/>
          </a:prstGeom>
          <a:noFill/>
        </p:spPr>
        <p:txBody>
          <a:bodyPr wrap="none" rtlCol="0">
            <a:spAutoFit/>
          </a:bodyPr>
          <a:lstStyle/>
          <a:p>
            <a:pPr algn="l" rtl="0"/>
            <a:r>
              <a:rPr lang="en-US" dirty="0"/>
              <a:t>Нема доволно податоци за категоријата стари лица</a:t>
            </a:r>
          </a:p>
        </p:txBody>
      </p:sp>
      <p:sp>
        <p:nvSpPr>
          <p:cNvPr id="2" name="TextBox 1"/>
          <p:cNvSpPr txBox="1"/>
          <p:nvPr/>
        </p:nvSpPr>
        <p:spPr>
          <a:xfrm>
            <a:off x="277019" y="2632135"/>
            <a:ext cx="10020051" cy="646331"/>
          </a:xfrm>
          <a:prstGeom prst="rect">
            <a:avLst/>
          </a:prstGeom>
          <a:noFill/>
        </p:spPr>
        <p:txBody>
          <a:bodyPr wrap="none" rtlCol="0">
            <a:spAutoFit/>
          </a:bodyPr>
          <a:lstStyle/>
          <a:p>
            <a:pPr algn="l" rtl="0"/>
            <a:r>
              <a:rPr lang="en-US" dirty="0"/>
              <a:t>Најмалку 2/3 од испитаниците во сите групи </a:t>
            </a:r>
            <a:r>
              <a:rPr lang="en-US" dirty="0" err="1"/>
              <a:t>не</a:t>
            </a:r>
            <a:r>
              <a:rPr lang="en-US" dirty="0"/>
              <a:t> </a:t>
            </a:r>
            <a:r>
              <a:rPr lang="mk-MK" dirty="0"/>
              <a:t>добиле никаква </a:t>
            </a:r>
            <a:r>
              <a:rPr lang="en-US" dirty="0" err="1"/>
              <a:t>помош</a:t>
            </a:r>
            <a:r>
              <a:rPr lang="en-US" dirty="0"/>
              <a:t> а само 4% од </a:t>
            </a:r>
            <a:r>
              <a:rPr lang="en-US" dirty="0" err="1"/>
              <a:t>испитаниците</a:t>
            </a:r>
            <a:r>
              <a:rPr lang="en-US" dirty="0"/>
              <a:t> </a:t>
            </a:r>
            <a:endParaRPr lang="mk-MK" dirty="0"/>
          </a:p>
          <a:p>
            <a:pPr algn="l" rtl="0"/>
            <a:r>
              <a:rPr lang="mk-MK" dirty="0"/>
              <a:t>Од семејствата со самохран родител добиле </a:t>
            </a:r>
            <a:r>
              <a:rPr lang="en-US" dirty="0" err="1"/>
              <a:t>таква</a:t>
            </a:r>
            <a:r>
              <a:rPr lang="en-US" dirty="0"/>
              <a:t> помош</a:t>
            </a:r>
          </a:p>
        </p:txBody>
      </p:sp>
      <p:sp>
        <p:nvSpPr>
          <p:cNvPr id="3" name="TextBox 2"/>
          <p:cNvSpPr txBox="1"/>
          <p:nvPr/>
        </p:nvSpPr>
        <p:spPr>
          <a:xfrm>
            <a:off x="128028" y="5825806"/>
            <a:ext cx="9325373" cy="646331"/>
          </a:xfrm>
          <a:prstGeom prst="rect">
            <a:avLst/>
          </a:prstGeom>
          <a:noFill/>
        </p:spPr>
        <p:txBody>
          <a:bodyPr wrap="none" rtlCol="0">
            <a:spAutoFit/>
          </a:bodyPr>
          <a:lstStyle/>
          <a:p>
            <a:pPr algn="l" rtl="0"/>
            <a:r>
              <a:rPr lang="en-US" dirty="0"/>
              <a:t>Од оние </a:t>
            </a:r>
            <a:r>
              <a:rPr lang="en-US" dirty="0" err="1"/>
              <a:t>кои</a:t>
            </a:r>
            <a:r>
              <a:rPr lang="en-US" dirty="0"/>
              <a:t> </a:t>
            </a:r>
            <a:r>
              <a:rPr lang="mk-MK" dirty="0"/>
              <a:t>добиле финансиска </a:t>
            </a:r>
            <a:r>
              <a:rPr lang="en-US" dirty="0" err="1"/>
              <a:t>помош</a:t>
            </a:r>
            <a:r>
              <a:rPr lang="en-US" dirty="0"/>
              <a:t>, најголемиот </a:t>
            </a:r>
            <a:r>
              <a:rPr lang="en-US" dirty="0" err="1"/>
              <a:t>дел</a:t>
            </a:r>
            <a:r>
              <a:rPr lang="en-US" dirty="0"/>
              <a:t> </a:t>
            </a:r>
            <a:r>
              <a:rPr lang="mk-MK" dirty="0"/>
              <a:t>бил во однос на </a:t>
            </a:r>
            <a:r>
              <a:rPr lang="en-US" dirty="0" err="1"/>
              <a:t>социјална</a:t>
            </a:r>
            <a:r>
              <a:rPr lang="en-US" dirty="0"/>
              <a:t> </a:t>
            </a:r>
            <a:r>
              <a:rPr lang="en-US" dirty="0" err="1"/>
              <a:t>помош</a:t>
            </a:r>
            <a:r>
              <a:rPr lang="en-US" dirty="0"/>
              <a:t> </a:t>
            </a:r>
            <a:endParaRPr lang="mk-MK" dirty="0"/>
          </a:p>
          <a:p>
            <a:pPr algn="l" rtl="0"/>
            <a:r>
              <a:rPr lang="en-US" dirty="0" err="1"/>
              <a:t>или</a:t>
            </a:r>
            <a:r>
              <a:rPr lang="en-US" dirty="0"/>
              <a:t> еднократна финансиска помош.</a:t>
            </a:r>
          </a:p>
        </p:txBody>
      </p:sp>
    </p:spTree>
    <p:extLst>
      <p:ext uri="{BB962C8B-B14F-4D97-AF65-F5344CB8AC3E}">
        <p14:creationId xmlns:p14="http://schemas.microsoft.com/office/powerpoint/2010/main" val="258156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9303282"/>
              </p:ext>
            </p:extLst>
          </p:nvPr>
        </p:nvGraphicFramePr>
        <p:xfrm>
          <a:off x="220717" y="512380"/>
          <a:ext cx="11519338" cy="1961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678952960"/>
              </p:ext>
            </p:extLst>
          </p:nvPr>
        </p:nvGraphicFramePr>
        <p:xfrm>
          <a:off x="525517" y="3602420"/>
          <a:ext cx="10909738" cy="213140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85848" y="84082"/>
            <a:ext cx="8366008" cy="646331"/>
          </a:xfrm>
          <a:prstGeom prst="rect">
            <a:avLst/>
          </a:prstGeom>
          <a:noFill/>
        </p:spPr>
        <p:txBody>
          <a:bodyPr wrap="none" rtlCol="0">
            <a:spAutoFit/>
          </a:bodyPr>
          <a:lstStyle/>
          <a:p>
            <a:pPr algn="l" rtl="0"/>
            <a:r>
              <a:rPr lang="en-US" dirty="0" err="1"/>
              <a:t>Дали</a:t>
            </a:r>
            <a:r>
              <a:rPr lang="en-US" dirty="0"/>
              <a:t> </a:t>
            </a:r>
            <a:r>
              <a:rPr lang="mk-MK" dirty="0"/>
              <a:t>лицето во ова домаќинство</a:t>
            </a:r>
            <a:r>
              <a:rPr lang="en-US" dirty="0"/>
              <a:t> треба </a:t>
            </a:r>
            <a:r>
              <a:rPr lang="en-US" dirty="0" err="1"/>
              <a:t>да</a:t>
            </a:r>
            <a:r>
              <a:rPr lang="en-US" dirty="0"/>
              <a:t> </a:t>
            </a:r>
            <a:r>
              <a:rPr lang="mk-MK" dirty="0"/>
              <a:t>отплаќа евентуална </a:t>
            </a:r>
            <a:r>
              <a:rPr lang="en-US" dirty="0" err="1"/>
              <a:t>кредитна</a:t>
            </a:r>
            <a:r>
              <a:rPr lang="en-US" dirty="0"/>
              <a:t> картичка, </a:t>
            </a:r>
            <a:endParaRPr lang="mk-MK" dirty="0"/>
          </a:p>
          <a:p>
            <a:pPr algn="l" rtl="0"/>
            <a:r>
              <a:rPr lang="en-US" dirty="0" err="1"/>
              <a:t>да</a:t>
            </a:r>
            <a:r>
              <a:rPr lang="en-US" dirty="0"/>
              <a:t> </a:t>
            </a:r>
            <a:r>
              <a:rPr lang="mk-MK" dirty="0"/>
              <a:t>зема потрошувачки кредит </a:t>
            </a:r>
            <a:r>
              <a:rPr lang="en-US" dirty="0" err="1"/>
              <a:t>или</a:t>
            </a:r>
            <a:r>
              <a:rPr lang="en-US" dirty="0"/>
              <a:t> </a:t>
            </a:r>
            <a:r>
              <a:rPr lang="en-US" dirty="0" err="1"/>
              <a:t>друг</a:t>
            </a:r>
            <a:r>
              <a:rPr lang="en-US" dirty="0"/>
              <a:t> </a:t>
            </a:r>
            <a:r>
              <a:rPr lang="en-US" dirty="0" err="1"/>
              <a:t>заем</a:t>
            </a:r>
            <a:r>
              <a:rPr lang="en-US" dirty="0"/>
              <a:t>?</a:t>
            </a:r>
          </a:p>
        </p:txBody>
      </p:sp>
      <p:sp>
        <p:nvSpPr>
          <p:cNvPr id="7" name="TextBox 6"/>
          <p:cNvSpPr txBox="1"/>
          <p:nvPr/>
        </p:nvSpPr>
        <p:spPr>
          <a:xfrm>
            <a:off x="2856297" y="3058510"/>
            <a:ext cx="5825056" cy="646331"/>
          </a:xfrm>
          <a:prstGeom prst="rect">
            <a:avLst/>
          </a:prstGeom>
          <a:noFill/>
        </p:spPr>
        <p:txBody>
          <a:bodyPr wrap="none" rtlCol="0">
            <a:spAutoFit/>
          </a:bodyPr>
          <a:lstStyle/>
          <a:p>
            <a:pPr algn="l" rtl="0"/>
            <a:r>
              <a:rPr lang="en-US" dirty="0"/>
              <a:t>Колку отплатата на таквите заеми и </a:t>
            </a:r>
            <a:r>
              <a:rPr lang="mk-MK" dirty="0"/>
              <a:t>камати </a:t>
            </a:r>
            <a:r>
              <a:rPr lang="en-US" dirty="0"/>
              <a:t>е </a:t>
            </a:r>
            <a:r>
              <a:rPr lang="en-US" dirty="0" err="1"/>
              <a:t>финансиск</a:t>
            </a:r>
            <a:r>
              <a:rPr lang="mk-MK" dirty="0"/>
              <a:t>о</a:t>
            </a:r>
            <a:endParaRPr lang="en-US" dirty="0"/>
          </a:p>
          <a:p>
            <a:pPr algn="l" rtl="0"/>
            <a:r>
              <a:rPr lang="mk-MK" dirty="0" err="1"/>
              <a:t>оптоварувањ</a:t>
            </a:r>
            <a:r>
              <a:rPr lang="mk-MK" dirty="0"/>
              <a:t> за </a:t>
            </a:r>
            <a:r>
              <a:rPr lang="en-US" dirty="0" err="1"/>
              <a:t>за</a:t>
            </a:r>
            <a:r>
              <a:rPr lang="en-US" dirty="0"/>
              <a:t> вашето домаќинство?</a:t>
            </a:r>
          </a:p>
        </p:txBody>
      </p:sp>
      <p:sp>
        <p:nvSpPr>
          <p:cNvPr id="2" name="TextBox 1"/>
          <p:cNvSpPr txBox="1"/>
          <p:nvPr/>
        </p:nvSpPr>
        <p:spPr>
          <a:xfrm>
            <a:off x="344245" y="2484342"/>
            <a:ext cx="7661777" cy="369332"/>
          </a:xfrm>
          <a:prstGeom prst="rect">
            <a:avLst/>
          </a:prstGeom>
          <a:noFill/>
        </p:spPr>
        <p:txBody>
          <a:bodyPr wrap="none" rtlCol="0">
            <a:spAutoFit/>
          </a:bodyPr>
          <a:lstStyle/>
          <a:p>
            <a:pPr algn="l" rtl="0"/>
            <a:r>
              <a:rPr lang="en-US" dirty="0"/>
              <a:t>Во просек, само 15% од испитаниците од секоја група имаат заеми за отплата.</a:t>
            </a:r>
          </a:p>
        </p:txBody>
      </p:sp>
      <p:sp>
        <p:nvSpPr>
          <p:cNvPr id="3" name="TextBox 2"/>
          <p:cNvSpPr txBox="1"/>
          <p:nvPr/>
        </p:nvSpPr>
        <p:spPr>
          <a:xfrm>
            <a:off x="742278" y="5908404"/>
            <a:ext cx="9570697" cy="369332"/>
          </a:xfrm>
          <a:prstGeom prst="rect">
            <a:avLst/>
          </a:prstGeom>
          <a:noFill/>
        </p:spPr>
        <p:txBody>
          <a:bodyPr wrap="none" rtlCol="0">
            <a:spAutoFit/>
          </a:bodyPr>
          <a:lstStyle/>
          <a:p>
            <a:pPr algn="l" rtl="0"/>
            <a:r>
              <a:rPr lang="en-US" dirty="0"/>
              <a:t>Од оние кои отплаќаат </a:t>
            </a:r>
            <a:r>
              <a:rPr lang="en-US" dirty="0" err="1"/>
              <a:t>такви</a:t>
            </a:r>
            <a:r>
              <a:rPr lang="en-US" dirty="0"/>
              <a:t> </a:t>
            </a:r>
            <a:r>
              <a:rPr lang="en-US" dirty="0" err="1"/>
              <a:t>заеми</a:t>
            </a:r>
            <a:r>
              <a:rPr lang="mk-MK" dirty="0"/>
              <a:t>, просечно </a:t>
            </a:r>
            <a:r>
              <a:rPr lang="en-US" dirty="0"/>
              <a:t>80% </a:t>
            </a:r>
            <a:r>
              <a:rPr lang="mk-MK" dirty="0"/>
              <a:t>ги </a:t>
            </a:r>
            <a:r>
              <a:rPr lang="en-US" dirty="0" err="1"/>
              <a:t>гледаат</a:t>
            </a:r>
            <a:r>
              <a:rPr lang="en-US" dirty="0"/>
              <a:t> како тежок </a:t>
            </a:r>
            <a:r>
              <a:rPr lang="en-US" dirty="0" err="1"/>
              <a:t>товар</a:t>
            </a:r>
            <a:r>
              <a:rPr lang="en-US" dirty="0"/>
              <a:t>/</a:t>
            </a:r>
            <a:r>
              <a:rPr lang="mk-MK" dirty="0"/>
              <a:t> оптоварување</a:t>
            </a:r>
            <a:r>
              <a:rPr lang="en-US" dirty="0"/>
              <a:t>.</a:t>
            </a:r>
          </a:p>
        </p:txBody>
      </p:sp>
    </p:spTree>
    <p:extLst>
      <p:ext uri="{BB962C8B-B14F-4D97-AF65-F5344CB8AC3E}">
        <p14:creationId xmlns:p14="http://schemas.microsoft.com/office/powerpoint/2010/main" val="2699387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163614" y="1187669"/>
            <a:ext cx="6369269" cy="4687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200" b="1" dirty="0"/>
          </a:p>
          <a:p>
            <a:pPr algn="ctr" rtl="0"/>
            <a:endParaRPr lang="en-US" sz="3200" b="1" dirty="0"/>
          </a:p>
          <a:p>
            <a:pPr algn="ctr" rtl="0"/>
            <a:endParaRPr lang="en-US" sz="3200" b="1" dirty="0"/>
          </a:p>
          <a:p>
            <a:pPr algn="ctr" rtl="0"/>
            <a:r>
              <a:rPr lang="en-US" sz="3200" b="1" dirty="0" err="1"/>
              <a:t>Дел</a:t>
            </a:r>
            <a:r>
              <a:rPr lang="en-US" sz="3200" b="1" dirty="0"/>
              <a:t> </a:t>
            </a:r>
            <a:r>
              <a:rPr lang="mk-MK" sz="3200" b="1" dirty="0"/>
              <a:t>- </a:t>
            </a:r>
            <a:endParaRPr lang="en-US" sz="3200" b="1" dirty="0"/>
          </a:p>
          <a:p>
            <a:pPr algn="ctr" rtl="0"/>
            <a:r>
              <a:rPr lang="en-US" sz="3200" b="1" dirty="0"/>
              <a:t>Природни опасности</a:t>
            </a:r>
          </a:p>
        </p:txBody>
      </p:sp>
    </p:spTree>
    <p:extLst>
      <p:ext uri="{BB962C8B-B14F-4D97-AF65-F5344CB8AC3E}">
        <p14:creationId xmlns:p14="http://schemas.microsoft.com/office/powerpoint/2010/main" val="2596854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4444336"/>
              </p:ext>
            </p:extLst>
          </p:nvPr>
        </p:nvGraphicFramePr>
        <p:xfrm>
          <a:off x="332060" y="646331"/>
          <a:ext cx="11450036" cy="51526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703051" y="0"/>
            <a:ext cx="7928774" cy="646331"/>
          </a:xfrm>
          <a:prstGeom prst="rect">
            <a:avLst/>
          </a:prstGeom>
          <a:noFill/>
        </p:spPr>
        <p:txBody>
          <a:bodyPr wrap="none" rtlCol="0">
            <a:spAutoFit/>
          </a:bodyPr>
          <a:lstStyle/>
          <a:p>
            <a:pPr algn="l" rtl="0"/>
            <a:r>
              <a:rPr lang="en-US" dirty="0" err="1"/>
              <a:t>Кој</a:t>
            </a:r>
            <a:r>
              <a:rPr lang="mk-MK" dirty="0"/>
              <a:t>а</a:t>
            </a:r>
            <a:r>
              <a:rPr lang="en-US" dirty="0"/>
              <a:t> од следниве природни </a:t>
            </a:r>
            <a:r>
              <a:rPr lang="en-US" dirty="0" err="1"/>
              <a:t>опасности</a:t>
            </a:r>
            <a:r>
              <a:rPr lang="en-US" dirty="0"/>
              <a:t> </a:t>
            </a:r>
            <a:r>
              <a:rPr lang="mk-MK" dirty="0"/>
              <a:t>сте ја искусиле вие или член на вашето </a:t>
            </a:r>
          </a:p>
          <a:p>
            <a:pPr algn="l" rtl="0"/>
            <a:r>
              <a:rPr lang="en-US" dirty="0" err="1"/>
              <a:t>домаќинство</a:t>
            </a:r>
            <a:r>
              <a:rPr lang="en-US" dirty="0"/>
              <a:t> </a:t>
            </a:r>
            <a:r>
              <a:rPr lang="en-US" dirty="0" err="1"/>
              <a:t>во</a:t>
            </a:r>
            <a:r>
              <a:rPr lang="en-US" dirty="0"/>
              <a:t> </a:t>
            </a:r>
            <a:r>
              <a:rPr lang="en-US" dirty="0" err="1"/>
              <a:t>изминати</a:t>
            </a:r>
            <a:r>
              <a:rPr lang="mk-MK" dirty="0"/>
              <a:t>в</a:t>
            </a:r>
            <a:r>
              <a:rPr lang="en-US" dirty="0"/>
              <a:t>е 25 години?</a:t>
            </a:r>
          </a:p>
        </p:txBody>
      </p:sp>
      <p:sp>
        <p:nvSpPr>
          <p:cNvPr id="2" name="TextBox 1"/>
          <p:cNvSpPr txBox="1"/>
          <p:nvPr/>
        </p:nvSpPr>
        <p:spPr>
          <a:xfrm flipH="1">
            <a:off x="445112" y="5799028"/>
            <a:ext cx="11076328" cy="646331"/>
          </a:xfrm>
          <a:prstGeom prst="rect">
            <a:avLst/>
          </a:prstGeom>
          <a:noFill/>
        </p:spPr>
        <p:txBody>
          <a:bodyPr wrap="square" rtlCol="0">
            <a:spAutoFit/>
          </a:bodyPr>
          <a:lstStyle/>
          <a:p>
            <a:pPr algn="l" rtl="0"/>
            <a:r>
              <a:rPr lang="en-US" dirty="0"/>
              <a:t>Земјотреси, екстремни горештини, поплави, тешки временски услови и епидемија/пандемија се најчестите природни опасности со кои се соочиле испитаниците.</a:t>
            </a:r>
          </a:p>
        </p:txBody>
      </p:sp>
    </p:spTree>
    <p:extLst>
      <p:ext uri="{BB962C8B-B14F-4D97-AF65-F5344CB8AC3E}">
        <p14:creationId xmlns:p14="http://schemas.microsoft.com/office/powerpoint/2010/main" val="4268012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496"/>
            <a:ext cx="11932920" cy="1325563"/>
          </a:xfrm>
        </p:spPr>
        <p:txBody>
          <a:bodyPr>
            <a:normAutofit/>
          </a:bodyPr>
          <a:lstStyle/>
          <a:p>
            <a:pPr algn="l" rtl="0"/>
            <a:r>
              <a:rPr lang="en-US" sz="2400" dirty="0"/>
              <a:t>Колку сте загрижени </a:t>
            </a:r>
            <a:r>
              <a:rPr lang="en-US" sz="2400" dirty="0" err="1"/>
              <a:t>дека</a:t>
            </a:r>
            <a:r>
              <a:rPr lang="en-US" sz="2400" dirty="0"/>
              <a:t> </a:t>
            </a:r>
            <a:r>
              <a:rPr lang="en-US" sz="2400" dirty="0" err="1"/>
              <a:t>следни</a:t>
            </a:r>
            <a:r>
              <a:rPr lang="mk-MK" sz="2400" dirty="0"/>
              <a:t>в</a:t>
            </a:r>
            <a:r>
              <a:rPr lang="en-US" sz="2400" dirty="0"/>
              <a:t>е опасности предизвикани од човекот ќе </a:t>
            </a:r>
            <a:r>
              <a:rPr lang="en-US" sz="2400" dirty="0" err="1"/>
              <a:t>влијаат</a:t>
            </a:r>
            <a:r>
              <a:rPr lang="en-US" sz="2400" dirty="0"/>
              <a:t> </a:t>
            </a:r>
            <a:r>
              <a:rPr lang="mk-MK" sz="2400" dirty="0"/>
              <a:t>на местото </a:t>
            </a:r>
            <a:r>
              <a:rPr lang="en-US" sz="2400" dirty="0" err="1"/>
              <a:t>каде</a:t>
            </a:r>
            <a:r>
              <a:rPr lang="en-US" sz="2400" dirty="0"/>
              <a:t> живеете?</a:t>
            </a:r>
            <a:br>
              <a:rPr lang="en-US" sz="2400" dirty="0"/>
            </a:br>
            <a:r>
              <a:rPr lang="mk-MK" sz="2400" dirty="0"/>
              <a:t>Лица со инвалидитет</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2515641124"/>
              </p:ext>
            </p:extLst>
          </p:nvPr>
        </p:nvGraphicFramePr>
        <p:xfrm>
          <a:off x="210207" y="1060067"/>
          <a:ext cx="11561379" cy="50359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0207" y="6042660"/>
            <a:ext cx="10783614" cy="923330"/>
          </a:xfrm>
          <a:prstGeom prst="rect">
            <a:avLst/>
          </a:prstGeom>
          <a:noFill/>
        </p:spPr>
        <p:txBody>
          <a:bodyPr wrap="square" rtlCol="0">
            <a:spAutoFit/>
          </a:bodyPr>
          <a:lstStyle/>
          <a:p>
            <a:pPr algn="l" rtl="0"/>
            <a:r>
              <a:rPr lang="ru-RU" dirty="0"/>
              <a:t>Испитаниците од групата на лица со инвалидитет</a:t>
            </a:r>
            <a:r>
              <a:rPr lang="en-US" dirty="0"/>
              <a:t> се </a:t>
            </a:r>
            <a:r>
              <a:rPr lang="en-US" dirty="0" err="1"/>
              <a:t>најзагрижени</a:t>
            </a:r>
            <a:r>
              <a:rPr lang="en-US" dirty="0"/>
              <a:t> </a:t>
            </a:r>
            <a:r>
              <a:rPr lang="en-US" dirty="0" err="1"/>
              <a:t>за</a:t>
            </a:r>
            <a:r>
              <a:rPr lang="mk-MK" dirty="0"/>
              <a:t> следново</a:t>
            </a:r>
            <a:r>
              <a:rPr lang="en-US" dirty="0"/>
              <a:t>: епидемија/пандемија, свлечишта, замрзнување и екстремно лоши временски услови. Тие не се толку </a:t>
            </a:r>
            <a:r>
              <a:rPr lang="en-US" dirty="0" err="1"/>
              <a:t>загрижени</a:t>
            </a:r>
            <a:r>
              <a:rPr lang="en-US" dirty="0"/>
              <a:t> </a:t>
            </a:r>
            <a:r>
              <a:rPr lang="en-US" dirty="0" err="1"/>
              <a:t>за</a:t>
            </a:r>
            <a:r>
              <a:rPr lang="mk-MK" dirty="0"/>
              <a:t> следново</a:t>
            </a:r>
            <a:r>
              <a:rPr lang="en-US" dirty="0"/>
              <a:t>: </a:t>
            </a:r>
            <a:r>
              <a:rPr lang="mk-MK" dirty="0" err="1"/>
              <a:t>западнонилска</a:t>
            </a:r>
            <a:r>
              <a:rPr lang="en-US" dirty="0"/>
              <a:t> треска, магла, </a:t>
            </a:r>
            <a:r>
              <a:rPr lang="en-US" dirty="0" err="1"/>
              <a:t>опасни</a:t>
            </a:r>
            <a:r>
              <a:rPr lang="en-US" dirty="0"/>
              <a:t> </a:t>
            </a:r>
            <a:r>
              <a:rPr lang="mk-MK" dirty="0"/>
              <a:t>материи</a:t>
            </a:r>
            <a:r>
              <a:rPr lang="en-US" dirty="0"/>
              <a:t>, тероризам, </a:t>
            </a:r>
            <a:r>
              <a:rPr lang="mk-MK" dirty="0"/>
              <a:t>урагани</a:t>
            </a:r>
            <a:r>
              <a:rPr lang="en-US" dirty="0"/>
              <a:t> и сл.</a:t>
            </a:r>
          </a:p>
        </p:txBody>
      </p:sp>
    </p:spTree>
    <p:extLst>
      <p:ext uri="{BB962C8B-B14F-4D97-AF65-F5344CB8AC3E}">
        <p14:creationId xmlns:p14="http://schemas.microsoft.com/office/powerpoint/2010/main" val="1678834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966" y="-139371"/>
            <a:ext cx="11162188" cy="1325563"/>
          </a:xfrm>
        </p:spPr>
        <p:txBody>
          <a:bodyPr>
            <a:normAutofit/>
          </a:bodyPr>
          <a:lstStyle/>
          <a:p>
            <a:r>
              <a:rPr lang="en-US" sz="2400" dirty="0" err="1"/>
              <a:t>Колку</a:t>
            </a:r>
            <a:r>
              <a:rPr lang="en-US" sz="2400" dirty="0"/>
              <a:t> </a:t>
            </a:r>
            <a:r>
              <a:rPr lang="en-US" sz="2400" dirty="0" err="1"/>
              <a:t>сте</a:t>
            </a:r>
            <a:r>
              <a:rPr lang="en-US" sz="2400" dirty="0"/>
              <a:t> </a:t>
            </a:r>
            <a:r>
              <a:rPr lang="en-US" sz="2400" dirty="0" err="1"/>
              <a:t>загрижени</a:t>
            </a:r>
            <a:r>
              <a:rPr lang="en-US" sz="2400" dirty="0"/>
              <a:t> </a:t>
            </a:r>
            <a:r>
              <a:rPr lang="en-US" sz="2400" dirty="0" err="1"/>
              <a:t>дека</a:t>
            </a:r>
            <a:r>
              <a:rPr lang="en-US" sz="2400" dirty="0"/>
              <a:t> </a:t>
            </a:r>
            <a:r>
              <a:rPr lang="en-US" sz="2400" dirty="0" err="1"/>
              <a:t>следни</a:t>
            </a:r>
            <a:r>
              <a:rPr lang="mk-MK" sz="2400" dirty="0"/>
              <a:t>в</a:t>
            </a:r>
            <a:r>
              <a:rPr lang="en-US" sz="2400" dirty="0"/>
              <a:t>е </a:t>
            </a:r>
            <a:r>
              <a:rPr lang="en-US" sz="2400" dirty="0" err="1"/>
              <a:t>опасности</a:t>
            </a:r>
            <a:r>
              <a:rPr lang="en-US" sz="2400" dirty="0"/>
              <a:t> </a:t>
            </a:r>
            <a:r>
              <a:rPr lang="en-US" sz="2400" dirty="0" err="1"/>
              <a:t>предизвикани</a:t>
            </a:r>
            <a:r>
              <a:rPr lang="en-US" sz="2400" dirty="0"/>
              <a:t> </a:t>
            </a:r>
            <a:r>
              <a:rPr lang="en-US" sz="2400" dirty="0" err="1"/>
              <a:t>од</a:t>
            </a:r>
            <a:r>
              <a:rPr lang="en-US" sz="2400" dirty="0"/>
              <a:t> </a:t>
            </a:r>
            <a:r>
              <a:rPr lang="en-US" sz="2400" dirty="0" err="1"/>
              <a:t>човекот</a:t>
            </a:r>
            <a:r>
              <a:rPr lang="en-US" sz="2400" dirty="0"/>
              <a:t> </a:t>
            </a:r>
            <a:r>
              <a:rPr lang="en-US" sz="2400" dirty="0" err="1"/>
              <a:t>ќе</a:t>
            </a:r>
            <a:r>
              <a:rPr lang="en-US" sz="2400" dirty="0"/>
              <a:t> </a:t>
            </a:r>
            <a:r>
              <a:rPr lang="en-US" sz="2400" dirty="0" err="1"/>
              <a:t>влијаат</a:t>
            </a:r>
            <a:r>
              <a:rPr lang="en-US" sz="2400" dirty="0"/>
              <a:t> </a:t>
            </a:r>
            <a:r>
              <a:rPr lang="mk-MK" sz="2400" dirty="0"/>
              <a:t>на местото </a:t>
            </a:r>
            <a:r>
              <a:rPr lang="en-US" sz="2400" dirty="0" err="1"/>
              <a:t>каде</a:t>
            </a:r>
            <a:r>
              <a:rPr lang="en-US" sz="2400" dirty="0"/>
              <a:t> </a:t>
            </a:r>
            <a:r>
              <a:rPr lang="en-US" sz="2400" dirty="0" err="1"/>
              <a:t>живеете</a:t>
            </a:r>
            <a:r>
              <a:rPr lang="en-US" sz="2400" dirty="0"/>
              <a:t>?</a:t>
            </a:r>
            <a:br>
              <a:rPr lang="en-US" sz="2400" dirty="0"/>
            </a:br>
            <a:r>
              <a:rPr lang="en-US" sz="2400" dirty="0"/>
              <a:t>Самохрани родители</a:t>
            </a:r>
          </a:p>
        </p:txBody>
      </p:sp>
      <p:graphicFrame>
        <p:nvGraphicFramePr>
          <p:cNvPr id="5" name="Chart 4"/>
          <p:cNvGraphicFramePr>
            <a:graphicFrameLocks/>
          </p:cNvGraphicFramePr>
          <p:nvPr>
            <p:extLst>
              <p:ext uri="{D42A27DB-BD31-4B8C-83A1-F6EECF244321}">
                <p14:modId xmlns:p14="http://schemas.microsoft.com/office/powerpoint/2010/main" val="4098013672"/>
              </p:ext>
            </p:extLst>
          </p:nvPr>
        </p:nvGraphicFramePr>
        <p:xfrm>
          <a:off x="168165" y="956442"/>
          <a:ext cx="11698013"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86407" y="6138042"/>
            <a:ext cx="11579771" cy="646331"/>
          </a:xfrm>
          <a:prstGeom prst="rect">
            <a:avLst/>
          </a:prstGeom>
        </p:spPr>
        <p:txBody>
          <a:bodyPr wrap="square">
            <a:spAutoFit/>
          </a:bodyPr>
          <a:lstStyle/>
          <a:p>
            <a:pPr algn="l" rtl="0"/>
            <a:r>
              <a:rPr lang="en-US" dirty="0" err="1"/>
              <a:t>Испитаниците</a:t>
            </a:r>
            <a:r>
              <a:rPr lang="en-US" dirty="0"/>
              <a:t> </a:t>
            </a:r>
            <a:r>
              <a:rPr lang="mk-MK" dirty="0"/>
              <a:t>од</a:t>
            </a:r>
            <a:r>
              <a:rPr lang="en-US" dirty="0"/>
              <a:t> </a:t>
            </a:r>
            <a:r>
              <a:rPr lang="mk-MK" dirty="0"/>
              <a:t>семејства со самохрани родители</a:t>
            </a:r>
            <a:r>
              <a:rPr lang="en-US" dirty="0"/>
              <a:t> се најзагрижени за: епидемија/пандемија, </a:t>
            </a:r>
            <a:r>
              <a:rPr lang="en-US" dirty="0" err="1"/>
              <a:t>свлечишт</a:t>
            </a:r>
            <a:r>
              <a:rPr lang="mk-MK" dirty="0"/>
              <a:t>а</a:t>
            </a:r>
            <a:r>
              <a:rPr lang="en-US" dirty="0"/>
              <a:t> и </a:t>
            </a:r>
            <a:r>
              <a:rPr lang="en-US" dirty="0" err="1"/>
              <a:t>земјотрес</a:t>
            </a:r>
            <a:r>
              <a:rPr lang="mk-MK" dirty="0"/>
              <a:t>и</a:t>
            </a:r>
            <a:r>
              <a:rPr lang="en-US" dirty="0"/>
              <a:t>. Тие не се толку загрижени за: </a:t>
            </a:r>
            <a:r>
              <a:rPr lang="mk-MK" dirty="0" err="1"/>
              <a:t>западнонилска</a:t>
            </a:r>
            <a:r>
              <a:rPr lang="mk-MK" dirty="0"/>
              <a:t> треска</a:t>
            </a:r>
            <a:r>
              <a:rPr lang="en-US" dirty="0"/>
              <a:t>, неексплодирани мини, </a:t>
            </a:r>
            <a:r>
              <a:rPr lang="mk-MK" dirty="0"/>
              <a:t>урагани</a:t>
            </a:r>
            <a:r>
              <a:rPr lang="en-US" dirty="0"/>
              <a:t>, тероризам итн. </a:t>
            </a:r>
          </a:p>
        </p:txBody>
      </p:sp>
    </p:spTree>
    <p:extLst>
      <p:ext uri="{BB962C8B-B14F-4D97-AF65-F5344CB8AC3E}">
        <p14:creationId xmlns:p14="http://schemas.microsoft.com/office/powerpoint/2010/main" val="4214141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392"/>
            <a:ext cx="11044238" cy="1325563"/>
          </a:xfrm>
        </p:spPr>
        <p:txBody>
          <a:bodyPr>
            <a:normAutofit/>
          </a:bodyPr>
          <a:lstStyle/>
          <a:p>
            <a:r>
              <a:rPr lang="en-US" sz="2400" dirty="0" err="1"/>
              <a:t>Колку</a:t>
            </a:r>
            <a:r>
              <a:rPr lang="en-US" sz="2400" dirty="0"/>
              <a:t> </a:t>
            </a:r>
            <a:r>
              <a:rPr lang="en-US" sz="2400" dirty="0" err="1"/>
              <a:t>сте</a:t>
            </a:r>
            <a:r>
              <a:rPr lang="en-US" sz="2400" dirty="0"/>
              <a:t> </a:t>
            </a:r>
            <a:r>
              <a:rPr lang="en-US" sz="2400" dirty="0" err="1"/>
              <a:t>загрижени</a:t>
            </a:r>
            <a:r>
              <a:rPr lang="en-US" sz="2400" dirty="0"/>
              <a:t> </a:t>
            </a:r>
            <a:r>
              <a:rPr lang="en-US" sz="2400" dirty="0" err="1"/>
              <a:t>дека</a:t>
            </a:r>
            <a:r>
              <a:rPr lang="en-US" sz="2400" dirty="0"/>
              <a:t> </a:t>
            </a:r>
            <a:r>
              <a:rPr lang="en-US" sz="2400" dirty="0" err="1"/>
              <a:t>следни</a:t>
            </a:r>
            <a:r>
              <a:rPr lang="mk-MK" sz="2400" dirty="0"/>
              <a:t>в</a:t>
            </a:r>
            <a:r>
              <a:rPr lang="en-US" sz="2400" dirty="0"/>
              <a:t>е </a:t>
            </a:r>
            <a:r>
              <a:rPr lang="en-US" sz="2400" dirty="0" err="1"/>
              <a:t>опасности</a:t>
            </a:r>
            <a:r>
              <a:rPr lang="en-US" sz="2400" dirty="0"/>
              <a:t> </a:t>
            </a:r>
            <a:r>
              <a:rPr lang="en-US" sz="2400" dirty="0" err="1"/>
              <a:t>предизвикани</a:t>
            </a:r>
            <a:r>
              <a:rPr lang="en-US" sz="2400" dirty="0"/>
              <a:t> </a:t>
            </a:r>
            <a:r>
              <a:rPr lang="en-US" sz="2400" dirty="0" err="1"/>
              <a:t>од</a:t>
            </a:r>
            <a:r>
              <a:rPr lang="en-US" sz="2400" dirty="0"/>
              <a:t> </a:t>
            </a:r>
            <a:r>
              <a:rPr lang="en-US" sz="2400" dirty="0" err="1"/>
              <a:t>човекот</a:t>
            </a:r>
            <a:r>
              <a:rPr lang="en-US" sz="2400" dirty="0"/>
              <a:t> </a:t>
            </a:r>
            <a:r>
              <a:rPr lang="en-US" sz="2400" dirty="0" err="1"/>
              <a:t>ќе</a:t>
            </a:r>
            <a:r>
              <a:rPr lang="en-US" sz="2400" dirty="0"/>
              <a:t> </a:t>
            </a:r>
            <a:r>
              <a:rPr lang="en-US" sz="2400" dirty="0" err="1"/>
              <a:t>влијаат</a:t>
            </a:r>
            <a:r>
              <a:rPr lang="en-US" sz="2400" dirty="0"/>
              <a:t> </a:t>
            </a:r>
            <a:r>
              <a:rPr lang="mk-MK" sz="2400" dirty="0"/>
              <a:t>на местото </a:t>
            </a:r>
            <a:r>
              <a:rPr lang="en-US" sz="2400" dirty="0" err="1"/>
              <a:t>каде</a:t>
            </a:r>
            <a:r>
              <a:rPr lang="en-US" sz="2400" dirty="0"/>
              <a:t> </a:t>
            </a:r>
            <a:r>
              <a:rPr lang="en-US" sz="2400" dirty="0" err="1"/>
              <a:t>живеете</a:t>
            </a:r>
            <a:r>
              <a:rPr lang="en-US" sz="2400" dirty="0"/>
              <a:t>?</a:t>
            </a:r>
            <a:br>
              <a:rPr lang="en-US" sz="2400" dirty="0"/>
            </a:br>
            <a:r>
              <a:rPr lang="mk-MK" sz="2400" dirty="0"/>
              <a:t>Стари лица</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4009212000"/>
              </p:ext>
            </p:extLst>
          </p:nvPr>
        </p:nvGraphicFramePr>
        <p:xfrm>
          <a:off x="157656" y="840828"/>
          <a:ext cx="11477296" cy="503445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57656" y="5875283"/>
            <a:ext cx="12349655" cy="1200329"/>
          </a:xfrm>
          <a:prstGeom prst="rect">
            <a:avLst/>
          </a:prstGeom>
        </p:spPr>
        <p:txBody>
          <a:bodyPr wrap="square">
            <a:spAutoFit/>
          </a:bodyPr>
          <a:lstStyle/>
          <a:p>
            <a:pPr algn="l" rtl="0"/>
            <a:r>
              <a:rPr lang="ru-RU" dirty="0"/>
              <a:t>Испитаниците од групата на стари лица</a:t>
            </a:r>
            <a:r>
              <a:rPr lang="en-US" dirty="0"/>
              <a:t> се најзагрижени за: поплава, епидемија/пандемија, земјотрес, </a:t>
            </a:r>
            <a:r>
              <a:rPr lang="mk-MK" dirty="0"/>
              <a:t>из</a:t>
            </a:r>
            <a:r>
              <a:rPr lang="en-US" dirty="0" err="1"/>
              <a:t>мрзнување</a:t>
            </a:r>
            <a:r>
              <a:rPr lang="en-US" dirty="0"/>
              <a:t>, суша итн. </a:t>
            </a:r>
            <a:endParaRPr lang="mk-MK" dirty="0"/>
          </a:p>
          <a:p>
            <a:pPr algn="l" rtl="0"/>
            <a:r>
              <a:rPr lang="en-US" dirty="0" err="1"/>
              <a:t>Тие</a:t>
            </a:r>
            <a:r>
              <a:rPr lang="en-US" dirty="0"/>
              <a:t> не се толку загрижени </a:t>
            </a:r>
            <a:r>
              <a:rPr lang="en-US" dirty="0" err="1"/>
              <a:t>за</a:t>
            </a:r>
            <a:r>
              <a:rPr lang="en-US" dirty="0"/>
              <a:t>:</a:t>
            </a:r>
            <a:r>
              <a:rPr lang="mk-MK" dirty="0"/>
              <a:t> </a:t>
            </a:r>
            <a:r>
              <a:rPr lang="mk-MK" dirty="0" err="1"/>
              <a:t>западнонилска</a:t>
            </a:r>
            <a:r>
              <a:rPr lang="mk-MK" dirty="0"/>
              <a:t> </a:t>
            </a:r>
            <a:r>
              <a:rPr lang="en-US" dirty="0" err="1"/>
              <a:t>треска</a:t>
            </a:r>
            <a:r>
              <a:rPr lang="en-US" dirty="0"/>
              <a:t>, неексплодирани мини, тероризам, експлозија на бензин, </a:t>
            </a:r>
            <a:r>
              <a:rPr lang="mk-MK" dirty="0"/>
              <a:t>опасни материи</a:t>
            </a:r>
            <a:r>
              <a:rPr lang="en-US" dirty="0"/>
              <a:t> итн.</a:t>
            </a:r>
          </a:p>
        </p:txBody>
      </p:sp>
    </p:spTree>
    <p:extLst>
      <p:ext uri="{BB962C8B-B14F-4D97-AF65-F5344CB8AC3E}">
        <p14:creationId xmlns:p14="http://schemas.microsoft.com/office/powerpoint/2010/main" val="216070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269"/>
            <a:ext cx="10515600" cy="1325563"/>
          </a:xfrm>
        </p:spPr>
        <p:txBody>
          <a:bodyPr>
            <a:normAutofit/>
          </a:bodyPr>
          <a:lstStyle/>
          <a:p>
            <a:pPr algn="l" rtl="0"/>
            <a:r>
              <a:rPr lang="en-US" sz="2400" dirty="0"/>
              <a:t>Број на деца до 12 </a:t>
            </a:r>
            <a:r>
              <a:rPr lang="mk-MK" sz="2400" dirty="0"/>
              <a:t>годишна возраст </a:t>
            </a:r>
            <a:r>
              <a:rPr lang="mk-MK" sz="2400" noProof="0" dirty="0"/>
              <a:t>во</a:t>
            </a:r>
            <a:r>
              <a:rPr lang="en-US" sz="2400" dirty="0"/>
              <a:t> домаќинството</a:t>
            </a:r>
          </a:p>
        </p:txBody>
      </p:sp>
      <p:graphicFrame>
        <p:nvGraphicFramePr>
          <p:cNvPr id="5" name="Chart 4"/>
          <p:cNvGraphicFramePr>
            <a:graphicFrameLocks/>
          </p:cNvGraphicFramePr>
          <p:nvPr>
            <p:extLst>
              <p:ext uri="{D42A27DB-BD31-4B8C-83A1-F6EECF244321}">
                <p14:modId xmlns:p14="http://schemas.microsoft.com/office/powerpoint/2010/main" val="632519104"/>
              </p:ext>
            </p:extLst>
          </p:nvPr>
        </p:nvGraphicFramePr>
        <p:xfrm>
          <a:off x="574765" y="985294"/>
          <a:ext cx="10136777" cy="49098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4765" y="6002767"/>
            <a:ext cx="10962044" cy="646331"/>
          </a:xfrm>
          <a:prstGeom prst="rect">
            <a:avLst/>
          </a:prstGeom>
          <a:noFill/>
        </p:spPr>
        <p:txBody>
          <a:bodyPr wrap="square" rtlCol="0">
            <a:spAutoFit/>
          </a:bodyPr>
          <a:lstStyle/>
          <a:p>
            <a:pPr algn="l" rtl="0"/>
            <a:r>
              <a:rPr lang="en-US" dirty="0"/>
              <a:t>Во семејствата со самохрани родители, 72% од испитаниците имаат најмалку едно дете. Од друга страна, во </a:t>
            </a:r>
            <a:r>
              <a:rPr lang="en-US" dirty="0" err="1"/>
              <a:t>групата</a:t>
            </a:r>
            <a:r>
              <a:rPr lang="en-US" dirty="0"/>
              <a:t> </a:t>
            </a:r>
            <a:r>
              <a:rPr lang="mk-MK" dirty="0"/>
              <a:t>на </a:t>
            </a:r>
            <a:r>
              <a:rPr lang="en-US" dirty="0" err="1"/>
              <a:t>лица</a:t>
            </a:r>
            <a:r>
              <a:rPr lang="en-US" dirty="0"/>
              <a:t> </a:t>
            </a:r>
            <a:r>
              <a:rPr lang="en-US" dirty="0" err="1"/>
              <a:t>со</a:t>
            </a:r>
            <a:r>
              <a:rPr lang="en-US" dirty="0"/>
              <a:t> </a:t>
            </a:r>
            <a:r>
              <a:rPr lang="mk-MK" dirty="0"/>
              <a:t>инвалидитет</a:t>
            </a:r>
            <a:r>
              <a:rPr lang="en-US" dirty="0"/>
              <a:t> испитаниците изјавиле дека 73% од нив немаат деца до 12 години</a:t>
            </a:r>
          </a:p>
        </p:txBody>
      </p:sp>
    </p:spTree>
    <p:extLst>
      <p:ext uri="{BB962C8B-B14F-4D97-AF65-F5344CB8AC3E}">
        <p14:creationId xmlns:p14="http://schemas.microsoft.com/office/powerpoint/2010/main" val="1677697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91462981"/>
              </p:ext>
            </p:extLst>
          </p:nvPr>
        </p:nvGraphicFramePr>
        <p:xfrm>
          <a:off x="199697" y="691054"/>
          <a:ext cx="11666482" cy="182091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12579" y="231227"/>
            <a:ext cx="8077981" cy="369332"/>
          </a:xfrm>
          <a:prstGeom prst="rect">
            <a:avLst/>
          </a:prstGeom>
          <a:noFill/>
        </p:spPr>
        <p:txBody>
          <a:bodyPr wrap="none" rtlCol="0">
            <a:spAutoFit/>
          </a:bodyPr>
          <a:lstStyle/>
          <a:p>
            <a:pPr algn="l" rtl="0"/>
            <a:r>
              <a:rPr lang="en-US" dirty="0"/>
              <a:t>Колку е подготвено вашето домаќинство за природни или </a:t>
            </a:r>
            <a:r>
              <a:rPr lang="en-US" dirty="0" err="1"/>
              <a:t>вештачки</a:t>
            </a:r>
            <a:r>
              <a:rPr lang="en-US" dirty="0"/>
              <a:t> </a:t>
            </a:r>
            <a:r>
              <a:rPr lang="mk-MK" dirty="0"/>
              <a:t>опасности?</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630881250"/>
              </p:ext>
            </p:extLst>
          </p:nvPr>
        </p:nvGraphicFramePr>
        <p:xfrm>
          <a:off x="2259724" y="3804633"/>
          <a:ext cx="8077200" cy="218877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98446" y="3158302"/>
            <a:ext cx="10400732" cy="646331"/>
          </a:xfrm>
          <a:prstGeom prst="rect">
            <a:avLst/>
          </a:prstGeom>
          <a:noFill/>
        </p:spPr>
        <p:txBody>
          <a:bodyPr wrap="none" rtlCol="0">
            <a:spAutoFit/>
          </a:bodyPr>
          <a:lstStyle/>
          <a:p>
            <a:pPr algn="ctr" rtl="0"/>
            <a:r>
              <a:rPr lang="en-US" dirty="0"/>
              <a:t>Колку се согласувате од 1-10?</a:t>
            </a:r>
          </a:p>
          <a:p>
            <a:pPr algn="ctr" rtl="0"/>
            <a:r>
              <a:rPr lang="en-US" dirty="0"/>
              <a:t>Тоа е </a:t>
            </a:r>
            <a:r>
              <a:rPr lang="mk-MK" dirty="0"/>
              <a:t>задача </a:t>
            </a:r>
            <a:r>
              <a:rPr lang="en-US" dirty="0" err="1"/>
              <a:t>на</a:t>
            </a:r>
            <a:r>
              <a:rPr lang="en-US" dirty="0"/>
              <a:t> </a:t>
            </a:r>
            <a:r>
              <a:rPr lang="mk-MK" dirty="0"/>
              <a:t>Владата - </a:t>
            </a:r>
            <a:r>
              <a:rPr lang="en-US" dirty="0" err="1"/>
              <a:t>да</a:t>
            </a:r>
            <a:r>
              <a:rPr lang="en-US" dirty="0"/>
              <a:t> се намали изложеноста </a:t>
            </a:r>
            <a:r>
              <a:rPr lang="en-US" dirty="0" err="1"/>
              <a:t>на</a:t>
            </a:r>
            <a:r>
              <a:rPr lang="en-US" dirty="0"/>
              <a:t> </a:t>
            </a:r>
            <a:r>
              <a:rPr lang="en-US" dirty="0" err="1"/>
              <a:t>поединци</a:t>
            </a:r>
            <a:r>
              <a:rPr lang="mk-MK" dirty="0"/>
              <a:t>те</a:t>
            </a:r>
            <a:r>
              <a:rPr lang="en-US" dirty="0"/>
              <a:t> на природни и вештачки опасности</a:t>
            </a:r>
          </a:p>
        </p:txBody>
      </p:sp>
      <p:sp>
        <p:nvSpPr>
          <p:cNvPr id="8" name="TextBox 7"/>
          <p:cNvSpPr txBox="1"/>
          <p:nvPr/>
        </p:nvSpPr>
        <p:spPr>
          <a:xfrm>
            <a:off x="868351" y="2511971"/>
            <a:ext cx="10843289" cy="646331"/>
          </a:xfrm>
          <a:prstGeom prst="rect">
            <a:avLst/>
          </a:prstGeom>
          <a:noFill/>
        </p:spPr>
        <p:txBody>
          <a:bodyPr wrap="none" rtlCol="0">
            <a:spAutoFit/>
          </a:bodyPr>
          <a:lstStyle/>
          <a:p>
            <a:pPr algn="l" rtl="0"/>
            <a:r>
              <a:rPr lang="en-US" dirty="0"/>
              <a:t>Никој од испитаниците од која било група нема осигурување од каква било </a:t>
            </a:r>
            <a:r>
              <a:rPr lang="en-US" dirty="0" err="1"/>
              <a:t>можна</a:t>
            </a:r>
            <a:r>
              <a:rPr lang="en-US" dirty="0"/>
              <a:t> </a:t>
            </a:r>
            <a:r>
              <a:rPr lang="en-US" dirty="0" err="1"/>
              <a:t>опасност</a:t>
            </a:r>
            <a:r>
              <a:rPr lang="mk-MK" dirty="0"/>
              <a:t>,</a:t>
            </a:r>
            <a:r>
              <a:rPr lang="en-US" dirty="0"/>
              <a:t> и во просек </a:t>
            </a:r>
          </a:p>
          <a:p>
            <a:pPr algn="l" rtl="0"/>
            <a:r>
              <a:rPr lang="en-US" dirty="0"/>
              <a:t>околу 95% од испитаниците од секоја група не се подготвени за какви било </a:t>
            </a:r>
            <a:r>
              <a:rPr lang="en-US" dirty="0" err="1"/>
              <a:t>природни</a:t>
            </a:r>
            <a:r>
              <a:rPr lang="en-US" dirty="0"/>
              <a:t>/</a:t>
            </a:r>
            <a:r>
              <a:rPr lang="mk-MK" dirty="0"/>
              <a:t> </a:t>
            </a:r>
            <a:r>
              <a:rPr lang="en-US" dirty="0" err="1"/>
              <a:t>вештачки</a:t>
            </a:r>
            <a:r>
              <a:rPr lang="en-US" dirty="0"/>
              <a:t> </a:t>
            </a:r>
            <a:r>
              <a:rPr lang="mk-MK" dirty="0"/>
              <a:t>опасности</a:t>
            </a:r>
            <a:r>
              <a:rPr lang="en-US" dirty="0"/>
              <a:t>.</a:t>
            </a:r>
          </a:p>
        </p:txBody>
      </p:sp>
      <p:sp>
        <p:nvSpPr>
          <p:cNvPr id="2" name="TextBox 1"/>
          <p:cNvSpPr txBox="1"/>
          <p:nvPr/>
        </p:nvSpPr>
        <p:spPr>
          <a:xfrm>
            <a:off x="158449" y="5993412"/>
            <a:ext cx="11785983" cy="646331"/>
          </a:xfrm>
          <a:prstGeom prst="rect">
            <a:avLst/>
          </a:prstGeom>
          <a:noFill/>
        </p:spPr>
        <p:txBody>
          <a:bodyPr wrap="none" rtlCol="0">
            <a:spAutoFit/>
          </a:bodyPr>
          <a:lstStyle/>
          <a:p>
            <a:pPr algn="l" rtl="0"/>
            <a:r>
              <a:rPr lang="en-US" dirty="0"/>
              <a:t>Испитаниците од секоја група имаат </a:t>
            </a:r>
            <a:r>
              <a:rPr lang="en-US" dirty="0" err="1"/>
              <a:t>просек</a:t>
            </a:r>
            <a:r>
              <a:rPr lang="en-US" dirty="0"/>
              <a:t> </a:t>
            </a:r>
            <a:r>
              <a:rPr lang="mk-MK" dirty="0"/>
              <a:t>кој е </a:t>
            </a:r>
            <a:r>
              <a:rPr lang="en-US" dirty="0" err="1"/>
              <a:t>под</a:t>
            </a:r>
            <a:r>
              <a:rPr lang="en-US" dirty="0"/>
              <a:t> </a:t>
            </a:r>
            <a:r>
              <a:rPr lang="mk-MK" dirty="0"/>
              <a:t>средното скалило </a:t>
            </a:r>
            <a:r>
              <a:rPr lang="en-US" dirty="0" err="1"/>
              <a:t>во</a:t>
            </a:r>
            <a:r>
              <a:rPr lang="en-US" dirty="0"/>
              <a:t> врска со изјавата </a:t>
            </a:r>
            <a:r>
              <a:rPr lang="en-US" dirty="0" err="1"/>
              <a:t>дека</a:t>
            </a:r>
            <a:r>
              <a:rPr lang="en-US" dirty="0"/>
              <a:t> </a:t>
            </a:r>
            <a:r>
              <a:rPr lang="mk-MK" dirty="0"/>
              <a:t>В</a:t>
            </a:r>
            <a:r>
              <a:rPr lang="en-US" dirty="0" err="1"/>
              <a:t>ладата</a:t>
            </a:r>
            <a:r>
              <a:rPr lang="en-US" dirty="0"/>
              <a:t> е </a:t>
            </a:r>
            <a:r>
              <a:rPr lang="mk-MK" dirty="0"/>
              <a:t>задолжена</a:t>
            </a:r>
            <a:endParaRPr lang="en-US" dirty="0"/>
          </a:p>
          <a:p>
            <a:pPr algn="l" rtl="0"/>
            <a:r>
              <a:rPr lang="mk-MK" dirty="0"/>
              <a:t>за тоа да се </a:t>
            </a:r>
            <a:r>
              <a:rPr lang="en-US" dirty="0" err="1"/>
              <a:t>намали</a:t>
            </a:r>
            <a:r>
              <a:rPr lang="en-US" dirty="0"/>
              <a:t> изложеноста </a:t>
            </a:r>
            <a:r>
              <a:rPr lang="en-US" dirty="0" err="1"/>
              <a:t>на</a:t>
            </a:r>
            <a:r>
              <a:rPr lang="en-US" dirty="0"/>
              <a:t> </a:t>
            </a:r>
            <a:r>
              <a:rPr lang="en-US" dirty="0" err="1"/>
              <a:t>поединци</a:t>
            </a:r>
            <a:r>
              <a:rPr lang="mk-MK" dirty="0"/>
              <a:t>те</a:t>
            </a:r>
            <a:r>
              <a:rPr lang="en-US" dirty="0"/>
              <a:t> на природни/вештачки опасности.</a:t>
            </a:r>
          </a:p>
        </p:txBody>
      </p:sp>
    </p:spTree>
    <p:extLst>
      <p:ext uri="{BB962C8B-B14F-4D97-AF65-F5344CB8AC3E}">
        <p14:creationId xmlns:p14="http://schemas.microsoft.com/office/powerpoint/2010/main" val="2093939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1990134" y="877350"/>
            <a:ext cx="7611066" cy="5192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b="1" dirty="0"/>
          </a:p>
          <a:p>
            <a:pPr algn="ctr" rtl="0"/>
            <a:endParaRPr lang="en-US" sz="3600" b="1" dirty="0"/>
          </a:p>
          <a:p>
            <a:pPr algn="ctr" rtl="0"/>
            <a:endParaRPr lang="en-US" sz="3600" b="1" dirty="0"/>
          </a:p>
          <a:p>
            <a:pPr algn="ctr" rtl="0"/>
            <a:r>
              <a:rPr lang="en-US" sz="3600" b="1" dirty="0" err="1"/>
              <a:t>Дел</a:t>
            </a:r>
            <a:r>
              <a:rPr lang="mk-MK" sz="3600" b="1" dirty="0"/>
              <a:t> -</a:t>
            </a:r>
            <a:endParaRPr lang="en-US" sz="3600" b="1" dirty="0"/>
          </a:p>
          <a:p>
            <a:pPr algn="ctr" rtl="0"/>
            <a:r>
              <a:rPr lang="en-US" sz="3600" b="1" dirty="0"/>
              <a:t>Дискриминација</a:t>
            </a:r>
          </a:p>
        </p:txBody>
      </p:sp>
    </p:spTree>
    <p:extLst>
      <p:ext uri="{BB962C8B-B14F-4D97-AF65-F5344CB8AC3E}">
        <p14:creationId xmlns:p14="http://schemas.microsoft.com/office/powerpoint/2010/main" val="575916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41317407"/>
              </p:ext>
            </p:extLst>
          </p:nvPr>
        </p:nvGraphicFramePr>
        <p:xfrm>
          <a:off x="1828800" y="649014"/>
          <a:ext cx="8502869" cy="20731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14292" y="367861"/>
            <a:ext cx="3131883" cy="369332"/>
          </a:xfrm>
          <a:prstGeom prst="rect">
            <a:avLst/>
          </a:prstGeom>
          <a:noFill/>
        </p:spPr>
        <p:txBody>
          <a:bodyPr wrap="none" rtlCol="0">
            <a:spAutoFit/>
          </a:bodyPr>
          <a:lstStyle/>
          <a:p>
            <a:pPr algn="l" rtl="0"/>
            <a:r>
              <a:rPr lang="en-US" dirty="0"/>
              <a:t>Дали се сметате себеси за ..</a:t>
            </a:r>
          </a:p>
        </p:txBody>
      </p:sp>
      <p:sp>
        <p:nvSpPr>
          <p:cNvPr id="6" name="TextBox 5"/>
          <p:cNvSpPr txBox="1"/>
          <p:nvPr/>
        </p:nvSpPr>
        <p:spPr>
          <a:xfrm>
            <a:off x="1019504" y="3350201"/>
            <a:ext cx="10661956" cy="646331"/>
          </a:xfrm>
          <a:prstGeom prst="rect">
            <a:avLst/>
          </a:prstGeom>
          <a:noFill/>
        </p:spPr>
        <p:txBody>
          <a:bodyPr wrap="square" rtlCol="0">
            <a:spAutoFit/>
          </a:bodyPr>
          <a:lstStyle/>
          <a:p>
            <a:pPr algn="l" rtl="0"/>
            <a:r>
              <a:rPr lang="en-US" dirty="0"/>
              <a:t>Што мислите, дали постои закон во вашата земја што </a:t>
            </a:r>
            <a:r>
              <a:rPr lang="en-US" dirty="0" err="1"/>
              <a:t>забранува</a:t>
            </a:r>
            <a:r>
              <a:rPr lang="en-US" dirty="0"/>
              <a:t> </a:t>
            </a:r>
            <a:r>
              <a:rPr lang="en-US" dirty="0" err="1"/>
              <a:t>дискриминација</a:t>
            </a:r>
            <a:r>
              <a:rPr lang="mk-MK" dirty="0"/>
              <a:t> на </a:t>
            </a:r>
            <a:endParaRPr lang="en-US" dirty="0"/>
          </a:p>
          <a:p>
            <a:pPr algn="l" rtl="0"/>
            <a:r>
              <a:rPr lang="en-US" dirty="0"/>
              <a:t>етничките малцинства, на пример при аплицирање за работа, училиште или пристап до услуги?</a:t>
            </a:r>
          </a:p>
        </p:txBody>
      </p:sp>
      <p:graphicFrame>
        <p:nvGraphicFramePr>
          <p:cNvPr id="7" name="Chart 6"/>
          <p:cNvGraphicFramePr>
            <a:graphicFrameLocks/>
          </p:cNvGraphicFramePr>
          <p:nvPr>
            <p:extLst>
              <p:ext uri="{D42A27DB-BD31-4B8C-83A1-F6EECF244321}">
                <p14:modId xmlns:p14="http://schemas.microsoft.com/office/powerpoint/2010/main" val="2686798771"/>
              </p:ext>
            </p:extLst>
          </p:nvPr>
        </p:nvGraphicFramePr>
        <p:xfrm>
          <a:off x="1324302" y="3996532"/>
          <a:ext cx="9511862" cy="18787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56745" y="2588256"/>
            <a:ext cx="11964301" cy="646331"/>
          </a:xfrm>
          <a:prstGeom prst="rect">
            <a:avLst/>
          </a:prstGeom>
          <a:noFill/>
        </p:spPr>
        <p:txBody>
          <a:bodyPr wrap="none" rtlCol="0">
            <a:spAutoFit/>
          </a:bodyPr>
          <a:lstStyle/>
          <a:p>
            <a:pPr algn="l" rtl="0"/>
            <a:r>
              <a:rPr lang="en-US" dirty="0" err="1"/>
              <a:t>Во</a:t>
            </a:r>
            <a:r>
              <a:rPr lang="en-US" dirty="0"/>
              <a:t> </a:t>
            </a:r>
            <a:r>
              <a:rPr lang="en-US" dirty="0" err="1"/>
              <a:t>просек</a:t>
            </a:r>
            <a:r>
              <a:rPr lang="mk-MK" dirty="0"/>
              <a:t>,</a:t>
            </a:r>
            <a:r>
              <a:rPr lang="en-US" dirty="0"/>
              <a:t> 2/3 од </a:t>
            </a:r>
            <a:r>
              <a:rPr lang="en-US" dirty="0" err="1"/>
              <a:t>испитаниците</a:t>
            </a:r>
            <a:r>
              <a:rPr lang="en-US" dirty="0"/>
              <a:t> </a:t>
            </a:r>
            <a:r>
              <a:rPr lang="mk-MK" dirty="0"/>
              <a:t>во сите групи</a:t>
            </a:r>
            <a:r>
              <a:rPr lang="en-US" dirty="0"/>
              <a:t> </a:t>
            </a:r>
            <a:r>
              <a:rPr lang="mk-MK" dirty="0"/>
              <a:t>од лицата со инвалидитет</a:t>
            </a:r>
            <a:r>
              <a:rPr lang="en-US" dirty="0"/>
              <a:t> и </a:t>
            </a:r>
            <a:r>
              <a:rPr lang="mk-MK" dirty="0"/>
              <a:t>семејства со самохрани родители</a:t>
            </a:r>
            <a:r>
              <a:rPr lang="en-US" dirty="0"/>
              <a:t> </a:t>
            </a:r>
            <a:r>
              <a:rPr lang="en-US" dirty="0" err="1"/>
              <a:t>изјавија</a:t>
            </a:r>
            <a:r>
              <a:rPr lang="en-US" dirty="0"/>
              <a:t> </a:t>
            </a:r>
            <a:endParaRPr lang="mk-MK" dirty="0"/>
          </a:p>
          <a:p>
            <a:pPr algn="l" rtl="0"/>
            <a:r>
              <a:rPr lang="en-US" dirty="0" err="1"/>
              <a:t>дека</a:t>
            </a:r>
            <a:r>
              <a:rPr lang="en-US" dirty="0"/>
              <a:t> </a:t>
            </a:r>
            <a:r>
              <a:rPr lang="mk-MK" dirty="0"/>
              <a:t>нивната ориентација е хетеросексуална</a:t>
            </a:r>
            <a:r>
              <a:rPr lang="en-US" dirty="0"/>
              <a:t>, додека 4/5 од </a:t>
            </a:r>
            <a:r>
              <a:rPr lang="en-US" dirty="0" err="1"/>
              <a:t>испитаниците</a:t>
            </a:r>
            <a:r>
              <a:rPr lang="en-US" dirty="0"/>
              <a:t> </a:t>
            </a:r>
            <a:r>
              <a:rPr lang="en-US" dirty="0" err="1"/>
              <a:t>во</a:t>
            </a:r>
            <a:r>
              <a:rPr lang="mk-MK" dirty="0"/>
              <a:t> </a:t>
            </a:r>
            <a:r>
              <a:rPr lang="en-US" dirty="0" err="1"/>
              <a:t>групата</a:t>
            </a:r>
            <a:r>
              <a:rPr lang="en-US" dirty="0"/>
              <a:t> </a:t>
            </a:r>
            <a:r>
              <a:rPr lang="mk-MK" dirty="0"/>
              <a:t>со стари лица </a:t>
            </a:r>
            <a:r>
              <a:rPr lang="en-US" dirty="0" err="1"/>
              <a:t>одби</a:t>
            </a:r>
            <a:r>
              <a:rPr lang="en-US" dirty="0"/>
              <a:t> </a:t>
            </a:r>
            <a:r>
              <a:rPr lang="en-US" dirty="0" err="1"/>
              <a:t>да</a:t>
            </a:r>
            <a:r>
              <a:rPr lang="en-US" dirty="0"/>
              <a:t> </a:t>
            </a:r>
            <a:r>
              <a:rPr lang="en-US" dirty="0" err="1"/>
              <a:t>одговори</a:t>
            </a:r>
            <a:endParaRPr lang="en-US" dirty="0"/>
          </a:p>
        </p:txBody>
      </p:sp>
      <p:sp>
        <p:nvSpPr>
          <p:cNvPr id="8" name="TextBox 7"/>
          <p:cNvSpPr txBox="1"/>
          <p:nvPr/>
        </p:nvSpPr>
        <p:spPr>
          <a:xfrm>
            <a:off x="309693" y="5875283"/>
            <a:ext cx="11144076" cy="646331"/>
          </a:xfrm>
          <a:prstGeom prst="rect">
            <a:avLst/>
          </a:prstGeom>
          <a:noFill/>
        </p:spPr>
        <p:txBody>
          <a:bodyPr wrap="none" rtlCol="0">
            <a:spAutoFit/>
          </a:bodyPr>
          <a:lstStyle/>
          <a:p>
            <a:pPr algn="l" rtl="0"/>
            <a:r>
              <a:rPr lang="en-US" dirty="0"/>
              <a:t>Само 22% од </a:t>
            </a:r>
            <a:r>
              <a:rPr lang="en-US" dirty="0" err="1"/>
              <a:t>испитаниците</a:t>
            </a:r>
            <a:r>
              <a:rPr lang="en-US" dirty="0"/>
              <a:t> </a:t>
            </a:r>
            <a:r>
              <a:rPr lang="mk-MK" dirty="0"/>
              <a:t>од стари лица </a:t>
            </a:r>
            <a:r>
              <a:rPr lang="en-US" dirty="0" err="1"/>
              <a:t>се</a:t>
            </a:r>
            <a:r>
              <a:rPr lang="en-US" dirty="0"/>
              <a:t> запознаени </a:t>
            </a:r>
            <a:r>
              <a:rPr lang="en-US" dirty="0" err="1"/>
              <a:t>со</a:t>
            </a:r>
            <a:r>
              <a:rPr lang="en-US" dirty="0"/>
              <a:t> </a:t>
            </a:r>
            <a:r>
              <a:rPr lang="mk-MK" dirty="0"/>
              <a:t>З</a:t>
            </a:r>
            <a:r>
              <a:rPr lang="en-US" dirty="0" err="1"/>
              <a:t>аконот</a:t>
            </a:r>
            <a:r>
              <a:rPr lang="en-US" dirty="0"/>
              <a:t> за антидискриминација, додека во </a:t>
            </a:r>
            <a:r>
              <a:rPr lang="en-US" dirty="0" err="1"/>
              <a:t>просек</a:t>
            </a:r>
            <a:r>
              <a:rPr lang="en-US" dirty="0"/>
              <a:t> </a:t>
            </a:r>
            <a:endParaRPr lang="mk-MK" dirty="0"/>
          </a:p>
          <a:p>
            <a:pPr algn="l" rtl="0"/>
            <a:r>
              <a:rPr lang="en-US" dirty="0" err="1"/>
              <a:t>околу</a:t>
            </a:r>
            <a:r>
              <a:rPr lang="en-US" dirty="0"/>
              <a:t> 50% </a:t>
            </a:r>
            <a:r>
              <a:rPr lang="en-US" dirty="0" err="1"/>
              <a:t>од</a:t>
            </a:r>
            <a:r>
              <a:rPr lang="en-US" dirty="0"/>
              <a:t> </a:t>
            </a:r>
            <a:r>
              <a:rPr lang="en-US" dirty="0" err="1"/>
              <a:t>испитаниците</a:t>
            </a:r>
            <a:r>
              <a:rPr lang="mk-MK" dirty="0"/>
              <a:t> </a:t>
            </a:r>
            <a:r>
              <a:rPr lang="en-US" dirty="0" err="1"/>
              <a:t>во</a:t>
            </a:r>
            <a:r>
              <a:rPr lang="en-US" dirty="0"/>
              <a:t> другите две групи се запознаени со </a:t>
            </a:r>
            <a:r>
              <a:rPr lang="en-US" dirty="0" err="1"/>
              <a:t>овој</a:t>
            </a:r>
            <a:r>
              <a:rPr lang="en-US" dirty="0"/>
              <a:t> </a:t>
            </a:r>
            <a:r>
              <a:rPr lang="mk-MK" dirty="0"/>
              <a:t>З</a:t>
            </a:r>
            <a:r>
              <a:rPr lang="en-US" dirty="0" err="1"/>
              <a:t>акон</a:t>
            </a:r>
            <a:r>
              <a:rPr lang="en-US" dirty="0"/>
              <a:t>.</a:t>
            </a:r>
          </a:p>
        </p:txBody>
      </p:sp>
    </p:spTree>
    <p:extLst>
      <p:ext uri="{BB962C8B-B14F-4D97-AF65-F5344CB8AC3E}">
        <p14:creationId xmlns:p14="http://schemas.microsoft.com/office/powerpoint/2010/main" val="4275258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342"/>
            <a:ext cx="11132295" cy="1325563"/>
          </a:xfrm>
        </p:spPr>
        <p:txBody>
          <a:bodyPr>
            <a:normAutofit/>
          </a:bodyPr>
          <a:lstStyle/>
          <a:p>
            <a:pPr algn="l" rtl="0"/>
            <a:r>
              <a:rPr lang="en-US" sz="2400" dirty="0"/>
              <a:t>Во изминатите 12 месеци (или откако сте </a:t>
            </a:r>
            <a:r>
              <a:rPr lang="en-US" sz="2400" dirty="0" err="1"/>
              <a:t>во</a:t>
            </a:r>
            <a:r>
              <a:rPr lang="en-US" sz="2400" dirty="0"/>
              <a:t> </a:t>
            </a:r>
            <a:r>
              <a:rPr lang="en-US" sz="2400" dirty="0" err="1"/>
              <a:t>земја</a:t>
            </a:r>
            <a:r>
              <a:rPr lang="mk-MK" sz="2400" dirty="0"/>
              <a:t>в</a:t>
            </a:r>
            <a:r>
              <a:rPr lang="en-US" sz="2400" dirty="0"/>
              <a:t>а) дали лично сте се чувствувале дискриминирани врз основа на една или повеќе од следниве основи?</a:t>
            </a:r>
          </a:p>
        </p:txBody>
      </p:sp>
      <p:graphicFrame>
        <p:nvGraphicFramePr>
          <p:cNvPr id="4" name="Chart 3"/>
          <p:cNvGraphicFramePr>
            <a:graphicFrameLocks/>
          </p:cNvGraphicFramePr>
          <p:nvPr>
            <p:extLst>
              <p:ext uri="{D42A27DB-BD31-4B8C-83A1-F6EECF244321}">
                <p14:modId xmlns:p14="http://schemas.microsoft.com/office/powerpoint/2010/main" val="4203389898"/>
              </p:ext>
            </p:extLst>
          </p:nvPr>
        </p:nvGraphicFramePr>
        <p:xfrm>
          <a:off x="357352" y="1240221"/>
          <a:ext cx="11477296" cy="42246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57352" y="5904604"/>
            <a:ext cx="10347576" cy="646331"/>
          </a:xfrm>
          <a:prstGeom prst="rect">
            <a:avLst/>
          </a:prstGeom>
          <a:noFill/>
        </p:spPr>
        <p:txBody>
          <a:bodyPr wrap="none" rtlCol="0">
            <a:spAutoFit/>
          </a:bodyPr>
          <a:lstStyle/>
          <a:p>
            <a:pPr algn="l" rtl="0"/>
            <a:r>
              <a:rPr lang="en-US" dirty="0"/>
              <a:t>Најчеста основа за дискриминација се: етничко потекло, </a:t>
            </a:r>
            <a:r>
              <a:rPr lang="mk-MK" dirty="0"/>
              <a:t>верска припадност</a:t>
            </a:r>
            <a:r>
              <a:rPr lang="en-US" dirty="0"/>
              <a:t>/</a:t>
            </a:r>
            <a:r>
              <a:rPr lang="mk-MK" dirty="0"/>
              <a:t> </a:t>
            </a:r>
            <a:r>
              <a:rPr lang="en-US" dirty="0" err="1"/>
              <a:t>верување</a:t>
            </a:r>
            <a:r>
              <a:rPr lang="en-US" dirty="0"/>
              <a:t> и </a:t>
            </a:r>
            <a:r>
              <a:rPr lang="mk-MK" dirty="0"/>
              <a:t>инвалидитет</a:t>
            </a:r>
            <a:r>
              <a:rPr lang="en-US" dirty="0"/>
              <a:t> </a:t>
            </a:r>
            <a:endParaRPr lang="mk-MK" dirty="0"/>
          </a:p>
          <a:p>
            <a:pPr algn="l" rtl="0"/>
            <a:r>
              <a:rPr lang="en-US" dirty="0"/>
              <a:t>(за </a:t>
            </a:r>
            <a:r>
              <a:rPr lang="en-US" dirty="0" err="1"/>
              <a:t>групата</a:t>
            </a:r>
            <a:r>
              <a:rPr lang="en-US" dirty="0"/>
              <a:t> </a:t>
            </a:r>
            <a:r>
              <a:rPr lang="mk-MK" dirty="0"/>
              <a:t>на лица со инвалидитет</a:t>
            </a:r>
            <a:r>
              <a:rPr lang="en-US" dirty="0"/>
              <a:t>).</a:t>
            </a:r>
          </a:p>
        </p:txBody>
      </p:sp>
    </p:spTree>
    <p:extLst>
      <p:ext uri="{BB962C8B-B14F-4D97-AF65-F5344CB8AC3E}">
        <p14:creationId xmlns:p14="http://schemas.microsoft.com/office/powerpoint/2010/main" val="138972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363310" y="1145627"/>
            <a:ext cx="5749159" cy="4729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b="1" dirty="0"/>
          </a:p>
          <a:p>
            <a:pPr algn="ctr" rtl="0"/>
            <a:endParaRPr lang="en-US" sz="3600" b="1" dirty="0"/>
          </a:p>
          <a:p>
            <a:pPr algn="ctr" rtl="0"/>
            <a:r>
              <a:rPr lang="en-US" sz="3600" b="1" dirty="0" err="1"/>
              <a:t>Дел</a:t>
            </a:r>
            <a:r>
              <a:rPr lang="mk-MK" sz="3600" b="1" dirty="0"/>
              <a:t> -</a:t>
            </a:r>
            <a:endParaRPr lang="en-US" sz="3600" b="1" dirty="0"/>
          </a:p>
          <a:p>
            <a:pPr algn="ctr" rtl="0"/>
            <a:r>
              <a:rPr lang="mk-MK" sz="3600" b="1" dirty="0" err="1"/>
              <a:t>Ковид</a:t>
            </a:r>
            <a:r>
              <a:rPr lang="en-US" sz="3600" b="1" dirty="0"/>
              <a:t>-19</a:t>
            </a:r>
          </a:p>
        </p:txBody>
      </p:sp>
    </p:spTree>
    <p:extLst>
      <p:ext uri="{BB962C8B-B14F-4D97-AF65-F5344CB8AC3E}">
        <p14:creationId xmlns:p14="http://schemas.microsoft.com/office/powerpoint/2010/main" val="3397475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293682744"/>
              </p:ext>
            </p:extLst>
          </p:nvPr>
        </p:nvGraphicFramePr>
        <p:xfrm>
          <a:off x="935420" y="554421"/>
          <a:ext cx="10531365" cy="23359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081115486"/>
              </p:ext>
            </p:extLst>
          </p:nvPr>
        </p:nvGraphicFramePr>
        <p:xfrm>
          <a:off x="1019503" y="3644462"/>
          <a:ext cx="1016350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510456" y="185089"/>
            <a:ext cx="6105582" cy="369332"/>
          </a:xfrm>
          <a:prstGeom prst="rect">
            <a:avLst/>
          </a:prstGeom>
          <a:noFill/>
        </p:spPr>
        <p:txBody>
          <a:bodyPr wrap="none" rtlCol="0">
            <a:spAutoFit/>
          </a:bodyPr>
          <a:lstStyle/>
          <a:p>
            <a:pPr algn="l" rtl="0"/>
            <a:r>
              <a:rPr lang="en-US" dirty="0" err="1"/>
              <a:t>Дали</a:t>
            </a:r>
            <a:r>
              <a:rPr lang="en-US" dirty="0"/>
              <a:t> </a:t>
            </a:r>
            <a:r>
              <a:rPr lang="mk-MK" dirty="0"/>
              <a:t>вашиот работен статус </a:t>
            </a:r>
            <a:r>
              <a:rPr lang="en-US" dirty="0" err="1"/>
              <a:t>се</a:t>
            </a:r>
            <a:r>
              <a:rPr lang="en-US" dirty="0"/>
              <a:t> промени </a:t>
            </a:r>
            <a:r>
              <a:rPr lang="en-US" dirty="0" err="1"/>
              <a:t>поради</a:t>
            </a:r>
            <a:r>
              <a:rPr lang="en-US" dirty="0"/>
              <a:t> </a:t>
            </a:r>
            <a:r>
              <a:rPr lang="mk-MK" dirty="0"/>
              <a:t>Ковид-19</a:t>
            </a:r>
            <a:endParaRPr lang="en-US" dirty="0"/>
          </a:p>
        </p:txBody>
      </p:sp>
      <p:sp>
        <p:nvSpPr>
          <p:cNvPr id="7" name="TextBox 6"/>
          <p:cNvSpPr txBox="1"/>
          <p:nvPr/>
        </p:nvSpPr>
        <p:spPr>
          <a:xfrm>
            <a:off x="342693" y="3370945"/>
            <a:ext cx="10758651" cy="646331"/>
          </a:xfrm>
          <a:prstGeom prst="rect">
            <a:avLst/>
          </a:prstGeom>
          <a:noFill/>
        </p:spPr>
        <p:txBody>
          <a:bodyPr wrap="none" rtlCol="0">
            <a:spAutoFit/>
          </a:bodyPr>
          <a:lstStyle/>
          <a:p>
            <a:pPr algn="l" rtl="0"/>
            <a:r>
              <a:rPr lang="en-US" dirty="0"/>
              <a:t>Дали нето месечниот приход </a:t>
            </a:r>
            <a:r>
              <a:rPr lang="en-US" dirty="0" err="1"/>
              <a:t>на</a:t>
            </a:r>
            <a:r>
              <a:rPr lang="en-US" dirty="0"/>
              <a:t> </a:t>
            </a:r>
            <a:r>
              <a:rPr lang="mk-MK" dirty="0"/>
              <a:t>лицето кое ги носи главните приходи </a:t>
            </a:r>
            <a:r>
              <a:rPr lang="en-US" dirty="0" err="1"/>
              <a:t>значително</a:t>
            </a:r>
            <a:r>
              <a:rPr lang="en-US" dirty="0"/>
              <a:t> се промени во </a:t>
            </a:r>
            <a:r>
              <a:rPr lang="en-US" dirty="0" err="1"/>
              <a:t>споредба</a:t>
            </a:r>
            <a:r>
              <a:rPr lang="en-US" dirty="0"/>
              <a:t> </a:t>
            </a:r>
            <a:endParaRPr lang="mk-MK" dirty="0"/>
          </a:p>
          <a:p>
            <a:pPr algn="l" rtl="0"/>
            <a:r>
              <a:rPr lang="en-US" dirty="0" err="1"/>
              <a:t>пред</a:t>
            </a:r>
            <a:r>
              <a:rPr lang="en-US" dirty="0"/>
              <a:t> кризата?</a:t>
            </a:r>
          </a:p>
        </p:txBody>
      </p:sp>
      <p:sp>
        <p:nvSpPr>
          <p:cNvPr id="2" name="TextBox 1"/>
          <p:cNvSpPr txBox="1"/>
          <p:nvPr/>
        </p:nvSpPr>
        <p:spPr>
          <a:xfrm>
            <a:off x="404034" y="2794493"/>
            <a:ext cx="11001410" cy="646331"/>
          </a:xfrm>
          <a:prstGeom prst="rect">
            <a:avLst/>
          </a:prstGeom>
          <a:noFill/>
        </p:spPr>
        <p:txBody>
          <a:bodyPr wrap="none" rtlCol="0">
            <a:spAutoFit/>
          </a:bodyPr>
          <a:lstStyle/>
          <a:p>
            <a:pPr algn="l" rtl="0"/>
            <a:r>
              <a:rPr lang="en-US" dirty="0"/>
              <a:t>За повеќето од испитаниците, ситуацијата </a:t>
            </a:r>
            <a:r>
              <a:rPr lang="en-US" dirty="0" err="1"/>
              <a:t>со</a:t>
            </a:r>
            <a:r>
              <a:rPr lang="en-US" dirty="0"/>
              <a:t> </a:t>
            </a:r>
            <a:r>
              <a:rPr lang="mk-MK" dirty="0"/>
              <a:t>вработување </a:t>
            </a:r>
            <a:r>
              <a:rPr lang="en-US" dirty="0" err="1"/>
              <a:t>се</a:t>
            </a:r>
            <a:r>
              <a:rPr lang="en-US" dirty="0"/>
              <a:t> менува бидејќи не биле вработени пред или </a:t>
            </a:r>
            <a:r>
              <a:rPr lang="en-US" dirty="0" err="1"/>
              <a:t>за</a:t>
            </a:r>
            <a:r>
              <a:rPr lang="en-US" dirty="0"/>
              <a:t> </a:t>
            </a:r>
            <a:endParaRPr lang="mk-MK" dirty="0"/>
          </a:p>
          <a:p>
            <a:pPr algn="l" rtl="0"/>
            <a:r>
              <a:rPr lang="en-US" dirty="0" err="1"/>
              <a:t>време</a:t>
            </a:r>
            <a:r>
              <a:rPr lang="en-US" dirty="0"/>
              <a:t> </a:t>
            </a:r>
            <a:r>
              <a:rPr lang="en-US" dirty="0" err="1"/>
              <a:t>на</a:t>
            </a:r>
            <a:r>
              <a:rPr lang="en-US" dirty="0"/>
              <a:t> </a:t>
            </a:r>
            <a:r>
              <a:rPr lang="mk-MK" dirty="0"/>
              <a:t>Ковид-19 </a:t>
            </a:r>
            <a:r>
              <a:rPr lang="en-US" dirty="0" err="1"/>
              <a:t>криза</a:t>
            </a:r>
            <a:r>
              <a:rPr lang="mk-MK" dirty="0"/>
              <a:t>та</a:t>
            </a:r>
            <a:r>
              <a:rPr lang="en-US" dirty="0"/>
              <a:t>.</a:t>
            </a:r>
          </a:p>
        </p:txBody>
      </p:sp>
      <p:sp>
        <p:nvSpPr>
          <p:cNvPr id="3" name="TextBox 2"/>
          <p:cNvSpPr txBox="1"/>
          <p:nvPr/>
        </p:nvSpPr>
        <p:spPr>
          <a:xfrm>
            <a:off x="257507" y="6268134"/>
            <a:ext cx="11174341" cy="646331"/>
          </a:xfrm>
          <a:prstGeom prst="rect">
            <a:avLst/>
          </a:prstGeom>
          <a:noFill/>
        </p:spPr>
        <p:txBody>
          <a:bodyPr wrap="none" rtlCol="0">
            <a:spAutoFit/>
          </a:bodyPr>
          <a:lstStyle/>
          <a:p>
            <a:pPr algn="l" rtl="0"/>
            <a:r>
              <a:rPr lang="en-US" dirty="0"/>
              <a:t>Исто како и </a:t>
            </a:r>
            <a:r>
              <a:rPr lang="mk-MK" dirty="0"/>
              <a:t>претходното</a:t>
            </a:r>
            <a:r>
              <a:rPr lang="en-US" dirty="0"/>
              <a:t>, </a:t>
            </a:r>
            <a:r>
              <a:rPr lang="en-US" dirty="0" err="1"/>
              <a:t>приходот</a:t>
            </a:r>
            <a:r>
              <a:rPr lang="en-US" dirty="0"/>
              <a:t> не </a:t>
            </a:r>
            <a:r>
              <a:rPr lang="en-US" dirty="0" err="1"/>
              <a:t>се</a:t>
            </a:r>
            <a:r>
              <a:rPr lang="en-US" dirty="0"/>
              <a:t> </a:t>
            </a:r>
            <a:r>
              <a:rPr lang="en-US" dirty="0" err="1"/>
              <a:t>промени</a:t>
            </a:r>
            <a:r>
              <a:rPr lang="mk-MK" dirty="0"/>
              <a:t>л</a:t>
            </a:r>
            <a:r>
              <a:rPr lang="en-US" dirty="0"/>
              <a:t> многу. </a:t>
            </a:r>
            <a:r>
              <a:rPr lang="mk-MK" dirty="0"/>
              <a:t>Оваа бројка </a:t>
            </a:r>
            <a:r>
              <a:rPr lang="en-US" dirty="0"/>
              <a:t>е </a:t>
            </a:r>
            <a:r>
              <a:rPr lang="en-US" dirty="0" err="1"/>
              <a:t>помал</a:t>
            </a:r>
            <a:r>
              <a:rPr lang="mk-MK" dirty="0"/>
              <a:t>а</a:t>
            </a:r>
            <a:r>
              <a:rPr lang="en-US" dirty="0"/>
              <a:t> </a:t>
            </a:r>
            <a:r>
              <a:rPr lang="en-US" dirty="0" err="1"/>
              <a:t>само</a:t>
            </a:r>
            <a:r>
              <a:rPr lang="en-US" dirty="0"/>
              <a:t> </a:t>
            </a:r>
            <a:r>
              <a:rPr lang="mk-MK" dirty="0"/>
              <a:t>кај </a:t>
            </a:r>
            <a:r>
              <a:rPr lang="en-US" dirty="0" err="1"/>
              <a:t>групата</a:t>
            </a:r>
            <a:r>
              <a:rPr lang="en-US" dirty="0"/>
              <a:t> </a:t>
            </a:r>
            <a:r>
              <a:rPr lang="mk-MK" dirty="0"/>
              <a:t>на стари лица</a:t>
            </a:r>
          </a:p>
          <a:p>
            <a:pPr algn="l" rtl="0"/>
            <a:r>
              <a:rPr lang="en-US" dirty="0" err="1"/>
              <a:t>бидејќи</a:t>
            </a:r>
            <a:r>
              <a:rPr lang="en-US" dirty="0"/>
              <a:t> нивниот </a:t>
            </a:r>
            <a:r>
              <a:rPr lang="en-US" dirty="0" err="1"/>
              <a:t>приход</a:t>
            </a:r>
            <a:r>
              <a:rPr lang="en-US" dirty="0"/>
              <a:t> е</a:t>
            </a:r>
            <a:r>
              <a:rPr lang="mk-MK" dirty="0"/>
              <a:t> статичен </a:t>
            </a:r>
            <a:r>
              <a:rPr lang="en-US" dirty="0"/>
              <a:t>(</a:t>
            </a:r>
            <a:r>
              <a:rPr lang="en-US" dirty="0" err="1"/>
              <a:t>пензии</a:t>
            </a:r>
            <a:r>
              <a:rPr lang="en-US" dirty="0"/>
              <a:t>).</a:t>
            </a:r>
          </a:p>
        </p:txBody>
      </p:sp>
    </p:spTree>
    <p:extLst>
      <p:ext uri="{BB962C8B-B14F-4D97-AF65-F5344CB8AC3E}">
        <p14:creationId xmlns:p14="http://schemas.microsoft.com/office/powerpoint/2010/main" val="3944659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28129293"/>
              </p:ext>
            </p:extLst>
          </p:nvPr>
        </p:nvGraphicFramePr>
        <p:xfrm>
          <a:off x="1441525" y="394447"/>
          <a:ext cx="9369910" cy="1413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481351669"/>
              </p:ext>
            </p:extLst>
          </p:nvPr>
        </p:nvGraphicFramePr>
        <p:xfrm>
          <a:off x="1441525" y="2349649"/>
          <a:ext cx="9283848" cy="1361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935892421"/>
              </p:ext>
            </p:extLst>
          </p:nvPr>
        </p:nvGraphicFramePr>
        <p:xfrm>
          <a:off x="1441525" y="4647304"/>
          <a:ext cx="9369910" cy="149073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441525" y="-14630"/>
            <a:ext cx="9887066" cy="646331"/>
          </a:xfrm>
          <a:prstGeom prst="rect">
            <a:avLst/>
          </a:prstGeom>
          <a:noFill/>
        </p:spPr>
        <p:txBody>
          <a:bodyPr wrap="none" rtlCol="0">
            <a:spAutoFit/>
          </a:bodyPr>
          <a:lstStyle/>
          <a:p>
            <a:pPr algn="l" rtl="0"/>
            <a:r>
              <a:rPr lang="en-US" dirty="0"/>
              <a:t>Дали вашето домаќинство има заштеди што може да се искористат за олеснување на проблемите</a:t>
            </a:r>
          </a:p>
          <a:p>
            <a:pPr algn="l" rtl="0"/>
            <a:r>
              <a:rPr lang="mk-MK" dirty="0" err="1"/>
              <a:t>поредизвикани</a:t>
            </a:r>
            <a:r>
              <a:rPr lang="mk-MK" dirty="0"/>
              <a:t> со Ковид-19</a:t>
            </a:r>
            <a:endParaRPr lang="en-US" dirty="0"/>
          </a:p>
        </p:txBody>
      </p:sp>
      <p:sp>
        <p:nvSpPr>
          <p:cNvPr id="8" name="TextBox 7"/>
          <p:cNvSpPr txBox="1"/>
          <p:nvPr/>
        </p:nvSpPr>
        <p:spPr>
          <a:xfrm>
            <a:off x="321567" y="2097840"/>
            <a:ext cx="11751037" cy="369332"/>
          </a:xfrm>
          <a:prstGeom prst="rect">
            <a:avLst/>
          </a:prstGeom>
          <a:noFill/>
        </p:spPr>
        <p:txBody>
          <a:bodyPr wrap="none" rtlCol="0">
            <a:spAutoFit/>
          </a:bodyPr>
          <a:lstStyle/>
          <a:p>
            <a:pPr algn="l" rtl="0"/>
            <a:r>
              <a:rPr lang="en-US" dirty="0"/>
              <a:t>Дали вашето домаќинство мораше </a:t>
            </a:r>
            <a:r>
              <a:rPr lang="en-US" dirty="0" err="1"/>
              <a:t>да</a:t>
            </a:r>
            <a:r>
              <a:rPr lang="en-US" dirty="0"/>
              <a:t> </a:t>
            </a:r>
            <a:r>
              <a:rPr lang="mk-MK" dirty="0"/>
              <a:t>се задолжи </a:t>
            </a:r>
            <a:r>
              <a:rPr lang="en-US" dirty="0" err="1"/>
              <a:t>за</a:t>
            </a:r>
            <a:r>
              <a:rPr lang="en-US" dirty="0"/>
              <a:t> да управува со финансиската </a:t>
            </a:r>
            <a:r>
              <a:rPr lang="en-US" dirty="0" err="1"/>
              <a:t>состојба</a:t>
            </a:r>
            <a:r>
              <a:rPr lang="en-US" dirty="0"/>
              <a:t> </a:t>
            </a:r>
            <a:r>
              <a:rPr lang="mk-MK" dirty="0"/>
              <a:t>предизвикана</a:t>
            </a:r>
            <a:r>
              <a:rPr lang="en-US" dirty="0"/>
              <a:t> </a:t>
            </a:r>
            <a:r>
              <a:rPr lang="en-US" dirty="0" err="1"/>
              <a:t>од</a:t>
            </a:r>
            <a:r>
              <a:rPr lang="en-US" dirty="0"/>
              <a:t> </a:t>
            </a:r>
            <a:r>
              <a:rPr lang="mk-MK" dirty="0"/>
              <a:t>Ковид-19</a:t>
            </a:r>
            <a:endParaRPr lang="en-US" dirty="0"/>
          </a:p>
        </p:txBody>
      </p:sp>
      <p:sp>
        <p:nvSpPr>
          <p:cNvPr id="9" name="TextBox 8"/>
          <p:cNvSpPr txBox="1"/>
          <p:nvPr/>
        </p:nvSpPr>
        <p:spPr>
          <a:xfrm>
            <a:off x="321567" y="4000973"/>
            <a:ext cx="9789090" cy="646331"/>
          </a:xfrm>
          <a:prstGeom prst="rect">
            <a:avLst/>
          </a:prstGeom>
          <a:noFill/>
        </p:spPr>
        <p:txBody>
          <a:bodyPr wrap="none" rtlCol="0">
            <a:spAutoFit/>
          </a:bodyPr>
          <a:lstStyle/>
          <a:p>
            <a:pPr algn="l" rtl="0"/>
            <a:r>
              <a:rPr lang="en-US" dirty="0"/>
              <a:t>Дали во текот </a:t>
            </a:r>
            <a:r>
              <a:rPr lang="en-US" dirty="0" err="1"/>
              <a:t>на</a:t>
            </a:r>
            <a:r>
              <a:rPr lang="en-US" dirty="0"/>
              <a:t> </a:t>
            </a:r>
            <a:r>
              <a:rPr lang="en-US" dirty="0" err="1"/>
              <a:t>последни</a:t>
            </a:r>
            <a:r>
              <a:rPr lang="mk-MK" dirty="0"/>
              <a:t>в</a:t>
            </a:r>
            <a:r>
              <a:rPr lang="en-US" dirty="0"/>
              <a:t>е три месеци вашето домаќинство или некој од вашето </a:t>
            </a:r>
            <a:r>
              <a:rPr lang="en-US" dirty="0" err="1"/>
              <a:t>домаќинство</a:t>
            </a:r>
            <a:r>
              <a:rPr lang="en-US" dirty="0"/>
              <a:t> </a:t>
            </a:r>
            <a:endParaRPr lang="mk-MK" dirty="0"/>
          </a:p>
          <a:p>
            <a:pPr algn="l" rtl="0"/>
            <a:r>
              <a:rPr lang="en-US" dirty="0" err="1"/>
              <a:t>добил</a:t>
            </a:r>
            <a:r>
              <a:rPr lang="en-US" dirty="0"/>
              <a:t> </a:t>
            </a:r>
            <a:r>
              <a:rPr lang="en-US" dirty="0" err="1"/>
              <a:t>надворешна</a:t>
            </a:r>
            <a:r>
              <a:rPr lang="en-US" dirty="0"/>
              <a:t> </a:t>
            </a:r>
            <a:r>
              <a:rPr lang="mk-MK" dirty="0"/>
              <a:t>парична </a:t>
            </a:r>
            <a:r>
              <a:rPr lang="en-US" dirty="0" err="1"/>
              <a:t>помош</a:t>
            </a:r>
            <a:r>
              <a:rPr lang="en-US" dirty="0"/>
              <a:t> поврзана </a:t>
            </a:r>
            <a:r>
              <a:rPr lang="en-US" dirty="0" err="1"/>
              <a:t>со</a:t>
            </a:r>
            <a:r>
              <a:rPr lang="en-US" dirty="0"/>
              <a:t> </a:t>
            </a:r>
            <a:r>
              <a:rPr lang="mk-MK" dirty="0"/>
              <a:t>Ковид-19</a:t>
            </a:r>
            <a:endParaRPr lang="en-US" dirty="0"/>
          </a:p>
        </p:txBody>
      </p:sp>
      <p:sp>
        <p:nvSpPr>
          <p:cNvPr id="2" name="TextBox 1"/>
          <p:cNvSpPr txBox="1"/>
          <p:nvPr/>
        </p:nvSpPr>
        <p:spPr>
          <a:xfrm>
            <a:off x="482425" y="1558287"/>
            <a:ext cx="11288110" cy="646331"/>
          </a:xfrm>
          <a:prstGeom prst="rect">
            <a:avLst/>
          </a:prstGeom>
          <a:noFill/>
        </p:spPr>
        <p:txBody>
          <a:bodyPr wrap="square" rtlCol="0">
            <a:spAutoFit/>
          </a:bodyPr>
          <a:lstStyle/>
          <a:p>
            <a:pPr algn="l" rtl="0"/>
            <a:r>
              <a:rPr lang="en-US" dirty="0"/>
              <a:t>40% од </a:t>
            </a:r>
            <a:r>
              <a:rPr lang="en-US" dirty="0" err="1"/>
              <a:t>испитаниците</a:t>
            </a:r>
            <a:r>
              <a:rPr lang="en-US" dirty="0"/>
              <a:t> </a:t>
            </a:r>
            <a:r>
              <a:rPr lang="mk-MK" dirty="0"/>
              <a:t>од старите лица </a:t>
            </a:r>
            <a:r>
              <a:rPr lang="en-US" dirty="0" err="1"/>
              <a:t>имаа</a:t>
            </a:r>
            <a:r>
              <a:rPr lang="mk-MK" dirty="0"/>
              <a:t>т</a:t>
            </a:r>
            <a:r>
              <a:rPr lang="en-US" dirty="0"/>
              <a:t> </a:t>
            </a:r>
            <a:r>
              <a:rPr lang="mk-MK" dirty="0"/>
              <a:t>некаква </a:t>
            </a:r>
            <a:r>
              <a:rPr lang="en-US" dirty="0" err="1"/>
              <a:t>заштед</a:t>
            </a:r>
            <a:r>
              <a:rPr lang="mk-MK" dirty="0"/>
              <a:t>а</a:t>
            </a:r>
            <a:r>
              <a:rPr lang="en-US" dirty="0"/>
              <a:t>, </a:t>
            </a:r>
            <a:r>
              <a:rPr lang="mk-MK" dirty="0"/>
              <a:t>семејствата со самохрани родители</a:t>
            </a:r>
            <a:r>
              <a:rPr lang="en-US" dirty="0"/>
              <a:t> </a:t>
            </a:r>
            <a:r>
              <a:rPr lang="mk-MK" dirty="0"/>
              <a:t>немале</a:t>
            </a:r>
            <a:r>
              <a:rPr lang="en-US" dirty="0"/>
              <a:t>, додека само 16% </a:t>
            </a:r>
            <a:r>
              <a:rPr lang="en-US" dirty="0" err="1"/>
              <a:t>од</a:t>
            </a:r>
            <a:r>
              <a:rPr lang="en-US" dirty="0"/>
              <a:t> </a:t>
            </a:r>
            <a:r>
              <a:rPr lang="mk-MK" dirty="0"/>
              <a:t>лицата со инвалидитет</a:t>
            </a:r>
            <a:r>
              <a:rPr lang="en-US" dirty="0"/>
              <a:t> </a:t>
            </a:r>
            <a:r>
              <a:rPr lang="mk-MK" dirty="0"/>
              <a:t>имале </a:t>
            </a:r>
            <a:r>
              <a:rPr lang="en-US" dirty="0" err="1"/>
              <a:t>некои</a:t>
            </a:r>
            <a:r>
              <a:rPr lang="en-US" dirty="0"/>
              <a:t> заштеди.</a:t>
            </a:r>
          </a:p>
        </p:txBody>
      </p:sp>
      <p:sp>
        <p:nvSpPr>
          <p:cNvPr id="3" name="TextBox 2"/>
          <p:cNvSpPr txBox="1"/>
          <p:nvPr/>
        </p:nvSpPr>
        <p:spPr>
          <a:xfrm>
            <a:off x="482425" y="3603364"/>
            <a:ext cx="7741735" cy="369332"/>
          </a:xfrm>
          <a:prstGeom prst="rect">
            <a:avLst/>
          </a:prstGeom>
          <a:noFill/>
        </p:spPr>
        <p:txBody>
          <a:bodyPr wrap="none" rtlCol="0">
            <a:spAutoFit/>
          </a:bodyPr>
          <a:lstStyle/>
          <a:p>
            <a:pPr algn="l" rtl="0"/>
            <a:r>
              <a:rPr lang="en-US" dirty="0"/>
              <a:t>Во просек, околу ¼ од испитаниците од секоја </a:t>
            </a:r>
            <a:r>
              <a:rPr lang="en-US" dirty="0" err="1"/>
              <a:t>група</a:t>
            </a:r>
            <a:r>
              <a:rPr lang="en-US" dirty="0"/>
              <a:t> </a:t>
            </a:r>
            <a:r>
              <a:rPr lang="mk-MK" dirty="0"/>
              <a:t>требало да се задолжат</a:t>
            </a:r>
            <a:r>
              <a:rPr lang="en-US" dirty="0"/>
              <a:t>.</a:t>
            </a:r>
          </a:p>
        </p:txBody>
      </p:sp>
      <p:sp>
        <p:nvSpPr>
          <p:cNvPr id="10" name="TextBox 9"/>
          <p:cNvSpPr txBox="1"/>
          <p:nvPr/>
        </p:nvSpPr>
        <p:spPr>
          <a:xfrm>
            <a:off x="321567" y="5996439"/>
            <a:ext cx="10364504" cy="646331"/>
          </a:xfrm>
          <a:prstGeom prst="rect">
            <a:avLst/>
          </a:prstGeom>
          <a:noFill/>
        </p:spPr>
        <p:txBody>
          <a:bodyPr wrap="none" rtlCol="0">
            <a:spAutoFit/>
          </a:bodyPr>
          <a:lstStyle/>
          <a:p>
            <a:pPr algn="l" rtl="0"/>
            <a:r>
              <a:rPr lang="en-US" dirty="0"/>
              <a:t>Половина од </a:t>
            </a:r>
            <a:r>
              <a:rPr lang="en-US" dirty="0" err="1"/>
              <a:t>испитаниците</a:t>
            </a:r>
            <a:r>
              <a:rPr lang="en-US" dirty="0"/>
              <a:t> </a:t>
            </a:r>
            <a:r>
              <a:rPr lang="mk-MK" dirty="0"/>
              <a:t>од групата стари лица </a:t>
            </a:r>
            <a:r>
              <a:rPr lang="en-US" dirty="0" err="1"/>
              <a:t>добиле</a:t>
            </a:r>
            <a:r>
              <a:rPr lang="en-US" dirty="0"/>
              <a:t> парична помош, додека 15% </a:t>
            </a:r>
            <a:r>
              <a:rPr lang="en-US" dirty="0" err="1"/>
              <a:t>од</a:t>
            </a:r>
            <a:r>
              <a:rPr lang="en-US" dirty="0"/>
              <a:t> </a:t>
            </a:r>
            <a:r>
              <a:rPr lang="mk-MK" dirty="0"/>
              <a:t>семејства со </a:t>
            </a:r>
          </a:p>
          <a:p>
            <a:pPr algn="l" rtl="0"/>
            <a:r>
              <a:rPr lang="mk-MK" dirty="0"/>
              <a:t>самохрани родители</a:t>
            </a:r>
            <a:r>
              <a:rPr lang="en-US" dirty="0"/>
              <a:t> и 33 </a:t>
            </a:r>
            <a:r>
              <a:rPr lang="en-US" dirty="0" err="1"/>
              <a:t>од</a:t>
            </a:r>
            <a:r>
              <a:rPr lang="en-US" dirty="0"/>
              <a:t> </a:t>
            </a:r>
            <a:r>
              <a:rPr lang="mk-MK" dirty="0"/>
              <a:t>лицата со инвалидитет</a:t>
            </a:r>
            <a:r>
              <a:rPr lang="en-US" dirty="0"/>
              <a:t> добиле таква помош поврзана </a:t>
            </a:r>
            <a:r>
              <a:rPr lang="en-US" dirty="0" err="1"/>
              <a:t>со</a:t>
            </a:r>
            <a:r>
              <a:rPr lang="en-US" dirty="0"/>
              <a:t> </a:t>
            </a:r>
            <a:r>
              <a:rPr lang="mk-MK" dirty="0"/>
              <a:t>Ковид-19</a:t>
            </a:r>
            <a:r>
              <a:rPr lang="en-US" dirty="0"/>
              <a:t>.</a:t>
            </a:r>
          </a:p>
        </p:txBody>
      </p:sp>
    </p:spTree>
    <p:extLst>
      <p:ext uri="{BB962C8B-B14F-4D97-AF65-F5344CB8AC3E}">
        <p14:creationId xmlns:p14="http://schemas.microsoft.com/office/powerpoint/2010/main" val="2009662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385872099"/>
              </p:ext>
            </p:extLst>
          </p:nvPr>
        </p:nvGraphicFramePr>
        <p:xfrm>
          <a:off x="189186" y="626101"/>
          <a:ext cx="11214537" cy="47506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106263" y="441435"/>
            <a:ext cx="4475841" cy="369332"/>
          </a:xfrm>
          <a:prstGeom prst="rect">
            <a:avLst/>
          </a:prstGeom>
          <a:noFill/>
        </p:spPr>
        <p:txBody>
          <a:bodyPr wrap="none" rtlCol="0">
            <a:spAutoFit/>
          </a:bodyPr>
          <a:lstStyle/>
          <a:p>
            <a:pPr algn="l" rtl="0"/>
            <a:r>
              <a:rPr lang="en-US" dirty="0"/>
              <a:t>Од кои </a:t>
            </a:r>
            <a:r>
              <a:rPr lang="en-US" dirty="0" err="1"/>
              <a:t>извори</a:t>
            </a:r>
            <a:r>
              <a:rPr lang="en-US" dirty="0"/>
              <a:t> </a:t>
            </a:r>
            <a:r>
              <a:rPr lang="mk-MK" dirty="0"/>
              <a:t>сте добиле</a:t>
            </a:r>
            <a:r>
              <a:rPr lang="en-US" dirty="0"/>
              <a:t> парична помош?</a:t>
            </a:r>
          </a:p>
        </p:txBody>
      </p:sp>
      <p:sp>
        <p:nvSpPr>
          <p:cNvPr id="2" name="TextBox 1"/>
          <p:cNvSpPr txBox="1"/>
          <p:nvPr/>
        </p:nvSpPr>
        <p:spPr>
          <a:xfrm>
            <a:off x="441434" y="5717628"/>
            <a:ext cx="9806659" cy="369332"/>
          </a:xfrm>
          <a:prstGeom prst="rect">
            <a:avLst/>
          </a:prstGeom>
          <a:noFill/>
        </p:spPr>
        <p:txBody>
          <a:bodyPr wrap="none" rtlCol="0">
            <a:spAutoFit/>
          </a:bodyPr>
          <a:lstStyle/>
          <a:p>
            <a:pPr algn="l" rtl="0"/>
            <a:r>
              <a:rPr lang="en-US" dirty="0"/>
              <a:t>Поголемиот дел од паричната </a:t>
            </a:r>
            <a:r>
              <a:rPr lang="en-US" dirty="0" err="1"/>
              <a:t>помош</a:t>
            </a:r>
            <a:r>
              <a:rPr lang="en-US" dirty="0"/>
              <a:t> </a:t>
            </a:r>
            <a:r>
              <a:rPr lang="mk-MK" dirty="0"/>
              <a:t>потекнува</a:t>
            </a:r>
            <a:r>
              <a:rPr lang="en-US" dirty="0"/>
              <a:t> </a:t>
            </a:r>
            <a:r>
              <a:rPr lang="en-US" dirty="0" err="1"/>
              <a:t>од</a:t>
            </a:r>
            <a:r>
              <a:rPr lang="en-US" dirty="0"/>
              <a:t> </a:t>
            </a:r>
            <a:r>
              <a:rPr lang="mk-MK" dirty="0"/>
              <a:t>државни </a:t>
            </a:r>
            <a:r>
              <a:rPr lang="en-US" dirty="0" err="1"/>
              <a:t>програми</a:t>
            </a:r>
            <a:r>
              <a:rPr lang="en-US" dirty="0"/>
              <a:t> </a:t>
            </a:r>
            <a:r>
              <a:rPr lang="en-US" dirty="0" err="1"/>
              <a:t>или</a:t>
            </a:r>
            <a:r>
              <a:rPr lang="en-US" dirty="0"/>
              <a:t> </a:t>
            </a:r>
            <a:r>
              <a:rPr lang="mk-MK" dirty="0"/>
              <a:t>од </a:t>
            </a:r>
            <a:r>
              <a:rPr lang="en-US" dirty="0" err="1"/>
              <a:t>верски</a:t>
            </a:r>
            <a:r>
              <a:rPr lang="en-US" dirty="0"/>
              <a:t> институции.</a:t>
            </a:r>
          </a:p>
        </p:txBody>
      </p:sp>
    </p:spTree>
    <p:extLst>
      <p:ext uri="{BB962C8B-B14F-4D97-AF65-F5344CB8AC3E}">
        <p14:creationId xmlns:p14="http://schemas.microsoft.com/office/powerpoint/2010/main" val="1741765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23718327"/>
              </p:ext>
            </p:extLst>
          </p:nvPr>
        </p:nvGraphicFramePr>
        <p:xfrm>
          <a:off x="1061545" y="733097"/>
          <a:ext cx="9932275" cy="20836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13707" y="283779"/>
            <a:ext cx="7481407" cy="369332"/>
          </a:xfrm>
          <a:prstGeom prst="rect">
            <a:avLst/>
          </a:prstGeom>
          <a:noFill/>
        </p:spPr>
        <p:txBody>
          <a:bodyPr wrap="none" rtlCol="0">
            <a:spAutoFit/>
          </a:bodyPr>
          <a:lstStyle/>
          <a:p>
            <a:pPr algn="l" rtl="0"/>
            <a:r>
              <a:rPr lang="en-US" dirty="0" err="1"/>
              <a:t>Како</a:t>
            </a:r>
            <a:r>
              <a:rPr lang="en-US" dirty="0"/>
              <a:t> </a:t>
            </a:r>
            <a:r>
              <a:rPr lang="mk-MK" dirty="0"/>
              <a:t>беше/е згрижено вашето дете </a:t>
            </a:r>
            <a:r>
              <a:rPr lang="en-US" dirty="0" err="1"/>
              <a:t>за</a:t>
            </a:r>
            <a:r>
              <a:rPr lang="en-US" dirty="0"/>
              <a:t> време на </a:t>
            </a:r>
            <a:r>
              <a:rPr lang="en-US" dirty="0" err="1"/>
              <a:t>пандемијата</a:t>
            </a:r>
            <a:r>
              <a:rPr lang="en-US" dirty="0"/>
              <a:t> </a:t>
            </a:r>
            <a:r>
              <a:rPr lang="mk-MK" dirty="0"/>
              <a:t>со Ковид-19</a:t>
            </a:r>
            <a:r>
              <a:rPr lang="en-US" dirty="0"/>
              <a:t>?</a:t>
            </a:r>
          </a:p>
        </p:txBody>
      </p:sp>
      <p:sp>
        <p:nvSpPr>
          <p:cNvPr id="7" name="TextBox 6"/>
          <p:cNvSpPr txBox="1"/>
          <p:nvPr/>
        </p:nvSpPr>
        <p:spPr>
          <a:xfrm>
            <a:off x="462231" y="3138006"/>
            <a:ext cx="9494587" cy="646331"/>
          </a:xfrm>
          <a:prstGeom prst="rect">
            <a:avLst/>
          </a:prstGeom>
          <a:noFill/>
        </p:spPr>
        <p:txBody>
          <a:bodyPr wrap="none" rtlCol="0">
            <a:spAutoFit/>
          </a:bodyPr>
          <a:lstStyle/>
          <a:p>
            <a:pPr algn="l" rtl="0"/>
            <a:r>
              <a:rPr lang="en-US" dirty="0"/>
              <a:t>Начинот на кој луѓето се справуваат со коронавирусот покажува дека можеме да се </a:t>
            </a:r>
            <a:r>
              <a:rPr lang="en-US" dirty="0" err="1"/>
              <a:t>потпреме</a:t>
            </a:r>
            <a:r>
              <a:rPr lang="en-US" dirty="0"/>
              <a:t> </a:t>
            </a:r>
            <a:endParaRPr lang="mk-MK" dirty="0"/>
          </a:p>
          <a:p>
            <a:pPr algn="l" rtl="0"/>
            <a:r>
              <a:rPr lang="en-US" dirty="0" err="1"/>
              <a:t>на</a:t>
            </a:r>
            <a:r>
              <a:rPr lang="en-US" dirty="0"/>
              <a:t> социјалната кохезија во мојата земја</a:t>
            </a:r>
          </a:p>
        </p:txBody>
      </p:sp>
      <p:graphicFrame>
        <p:nvGraphicFramePr>
          <p:cNvPr id="8" name="Chart 7"/>
          <p:cNvGraphicFramePr>
            <a:graphicFrameLocks/>
          </p:cNvGraphicFramePr>
          <p:nvPr>
            <p:extLst>
              <p:ext uri="{D42A27DB-BD31-4B8C-83A1-F6EECF244321}">
                <p14:modId xmlns:p14="http://schemas.microsoft.com/office/powerpoint/2010/main" val="1501997444"/>
              </p:ext>
            </p:extLst>
          </p:nvPr>
        </p:nvGraphicFramePr>
        <p:xfrm>
          <a:off x="924912" y="3515633"/>
          <a:ext cx="968002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5517" y="2837985"/>
            <a:ext cx="8179227" cy="369332"/>
          </a:xfrm>
          <a:prstGeom prst="rect">
            <a:avLst/>
          </a:prstGeom>
          <a:noFill/>
        </p:spPr>
        <p:txBody>
          <a:bodyPr wrap="none" rtlCol="0">
            <a:spAutoFit/>
          </a:bodyPr>
          <a:lstStyle/>
          <a:p>
            <a:pPr algn="l" rtl="0"/>
            <a:r>
              <a:rPr lang="en-US" dirty="0"/>
              <a:t>Децата на </a:t>
            </a:r>
            <a:r>
              <a:rPr lang="en-US" dirty="0" err="1"/>
              <a:t>испитаниците</a:t>
            </a:r>
            <a:r>
              <a:rPr lang="en-US" dirty="0"/>
              <a:t>/</a:t>
            </a:r>
            <a:r>
              <a:rPr lang="mk-MK" dirty="0"/>
              <a:t> </a:t>
            </a:r>
            <a:r>
              <a:rPr lang="en-US" dirty="0" err="1"/>
              <a:t>семејствата</a:t>
            </a:r>
            <a:r>
              <a:rPr lang="en-US" dirty="0"/>
              <a:t> беа згрижени првенствено од родителите. </a:t>
            </a:r>
          </a:p>
        </p:txBody>
      </p:sp>
      <p:sp>
        <p:nvSpPr>
          <p:cNvPr id="3" name="TextBox 2"/>
          <p:cNvSpPr txBox="1"/>
          <p:nvPr/>
        </p:nvSpPr>
        <p:spPr>
          <a:xfrm>
            <a:off x="525517" y="6258833"/>
            <a:ext cx="6884833" cy="369332"/>
          </a:xfrm>
          <a:prstGeom prst="rect">
            <a:avLst/>
          </a:prstGeom>
          <a:noFill/>
        </p:spPr>
        <p:txBody>
          <a:bodyPr wrap="none" rtlCol="0">
            <a:spAutoFit/>
          </a:bodyPr>
          <a:lstStyle/>
          <a:p>
            <a:pPr algn="l" rtl="0"/>
            <a:r>
              <a:rPr lang="en-US" dirty="0"/>
              <a:t>Општо земено, повеќе испитаници не се согласуваат со </a:t>
            </a:r>
            <a:r>
              <a:rPr lang="en-US" dirty="0" err="1"/>
              <a:t>оваа</a:t>
            </a:r>
            <a:r>
              <a:rPr lang="en-US" dirty="0"/>
              <a:t> </a:t>
            </a:r>
            <a:r>
              <a:rPr lang="en-US" dirty="0" err="1"/>
              <a:t>изјава</a:t>
            </a:r>
            <a:r>
              <a:rPr lang="en-US" dirty="0"/>
              <a:t>.</a:t>
            </a:r>
          </a:p>
        </p:txBody>
      </p:sp>
    </p:spTree>
    <p:extLst>
      <p:ext uri="{BB962C8B-B14F-4D97-AF65-F5344CB8AC3E}">
        <p14:creationId xmlns:p14="http://schemas.microsoft.com/office/powerpoint/2010/main" val="1871503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835" y="3465676"/>
            <a:ext cx="10515600" cy="1064283"/>
          </a:xfrm>
        </p:spPr>
        <p:txBody>
          <a:bodyPr>
            <a:normAutofit/>
          </a:bodyPr>
          <a:lstStyle/>
          <a:p>
            <a:pPr algn="l" rtl="0"/>
            <a:r>
              <a:rPr lang="en-US" sz="1800" dirty="0"/>
              <a:t>Луѓето </a:t>
            </a:r>
            <a:r>
              <a:rPr lang="en-US" sz="1800" dirty="0" err="1"/>
              <a:t>со</a:t>
            </a:r>
            <a:r>
              <a:rPr lang="en-US" sz="1800" dirty="0"/>
              <a:t> </a:t>
            </a:r>
            <a:r>
              <a:rPr lang="en-US" sz="1800" dirty="0" err="1"/>
              <a:t>висок</a:t>
            </a:r>
            <a:r>
              <a:rPr lang="mk-MK" sz="1800" dirty="0"/>
              <a:t>и примања</a:t>
            </a:r>
            <a:r>
              <a:rPr lang="en-US" sz="1800" dirty="0"/>
              <a:t> </a:t>
            </a:r>
            <a:r>
              <a:rPr lang="en-US" sz="1800" dirty="0" err="1"/>
              <a:t>имаат</a:t>
            </a:r>
            <a:r>
              <a:rPr lang="en-US" sz="1800" dirty="0"/>
              <a:t> подобри шанси да се заштитат од инфекција (затоа што можат да платат приватна здравствена заштита?</a:t>
            </a:r>
          </a:p>
        </p:txBody>
      </p:sp>
      <p:graphicFrame>
        <p:nvGraphicFramePr>
          <p:cNvPr id="4" name="Chart 3"/>
          <p:cNvGraphicFramePr>
            <a:graphicFrameLocks/>
          </p:cNvGraphicFramePr>
          <p:nvPr>
            <p:extLst>
              <p:ext uri="{D42A27DB-BD31-4B8C-83A1-F6EECF244321}">
                <p14:modId xmlns:p14="http://schemas.microsoft.com/office/powerpoint/2010/main" val="138823696"/>
              </p:ext>
            </p:extLst>
          </p:nvPr>
        </p:nvGraphicFramePr>
        <p:xfrm>
          <a:off x="1156138" y="4114800"/>
          <a:ext cx="10047890" cy="20547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90333" y="0"/>
            <a:ext cx="10045955" cy="646331"/>
          </a:xfrm>
          <a:prstGeom prst="rect">
            <a:avLst/>
          </a:prstGeom>
          <a:noFill/>
        </p:spPr>
        <p:txBody>
          <a:bodyPr wrap="none" rtlCol="0">
            <a:spAutoFit/>
          </a:bodyPr>
          <a:lstStyle/>
          <a:p>
            <a:pPr algn="l" rtl="0"/>
            <a:r>
              <a:rPr lang="en-US" dirty="0"/>
              <a:t>Начинот на кој луѓето се справуваат со коронавирусот покажува колку е слаба социјалната </a:t>
            </a:r>
            <a:r>
              <a:rPr lang="en-US" dirty="0" err="1"/>
              <a:t>кохезија</a:t>
            </a:r>
            <a:r>
              <a:rPr lang="en-US" dirty="0"/>
              <a:t> </a:t>
            </a:r>
            <a:endParaRPr lang="mk-MK" dirty="0"/>
          </a:p>
          <a:p>
            <a:pPr algn="l" rtl="0"/>
            <a:r>
              <a:rPr lang="en-US" dirty="0" err="1"/>
              <a:t>во</a:t>
            </a:r>
            <a:r>
              <a:rPr lang="en-US" dirty="0"/>
              <a:t> мојата земја</a:t>
            </a:r>
          </a:p>
        </p:txBody>
      </p:sp>
      <p:graphicFrame>
        <p:nvGraphicFramePr>
          <p:cNvPr id="6" name="Chart 5"/>
          <p:cNvGraphicFramePr>
            <a:graphicFrameLocks/>
          </p:cNvGraphicFramePr>
          <p:nvPr>
            <p:extLst>
              <p:ext uri="{D42A27DB-BD31-4B8C-83A1-F6EECF244321}">
                <p14:modId xmlns:p14="http://schemas.microsoft.com/office/powerpoint/2010/main" val="1155831216"/>
              </p:ext>
            </p:extLst>
          </p:nvPr>
        </p:nvGraphicFramePr>
        <p:xfrm>
          <a:off x="1248137" y="629141"/>
          <a:ext cx="945139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9696" y="3222651"/>
            <a:ext cx="11842794" cy="646331"/>
          </a:xfrm>
          <a:prstGeom prst="rect">
            <a:avLst/>
          </a:prstGeom>
          <a:noFill/>
        </p:spPr>
        <p:txBody>
          <a:bodyPr wrap="none" rtlCol="0">
            <a:spAutoFit/>
          </a:bodyPr>
          <a:lstStyle/>
          <a:p>
            <a:pPr algn="l" rtl="0"/>
            <a:r>
              <a:rPr lang="en-US" dirty="0" err="1"/>
              <a:t>Наспроти</a:t>
            </a:r>
            <a:r>
              <a:rPr lang="en-US" dirty="0"/>
              <a:t> </a:t>
            </a:r>
            <a:r>
              <a:rPr lang="mk-MK" dirty="0"/>
              <a:t>горенаведената</a:t>
            </a:r>
            <a:r>
              <a:rPr lang="en-US" dirty="0"/>
              <a:t> изјава, повеќе испитаници сметаат дека не можат да се потпрат на социјалната </a:t>
            </a:r>
            <a:r>
              <a:rPr lang="en-US" dirty="0" err="1"/>
              <a:t>кохезија</a:t>
            </a:r>
            <a:r>
              <a:rPr lang="en-US" dirty="0"/>
              <a:t> </a:t>
            </a:r>
            <a:r>
              <a:rPr lang="en-US" dirty="0" err="1"/>
              <a:t>во</a:t>
            </a:r>
            <a:r>
              <a:rPr lang="en-US" dirty="0"/>
              <a:t> </a:t>
            </a:r>
            <a:endParaRPr lang="mk-MK" dirty="0"/>
          </a:p>
          <a:p>
            <a:pPr algn="l" rtl="0"/>
            <a:r>
              <a:rPr lang="en-US" dirty="0" err="1"/>
              <a:t>земјата</a:t>
            </a:r>
            <a:r>
              <a:rPr lang="en-US" dirty="0"/>
              <a:t>.</a:t>
            </a:r>
          </a:p>
        </p:txBody>
      </p:sp>
      <p:sp>
        <p:nvSpPr>
          <p:cNvPr id="7" name="TextBox 6"/>
          <p:cNvSpPr txBox="1"/>
          <p:nvPr/>
        </p:nvSpPr>
        <p:spPr>
          <a:xfrm>
            <a:off x="199696" y="6122136"/>
            <a:ext cx="11116441" cy="646331"/>
          </a:xfrm>
          <a:prstGeom prst="rect">
            <a:avLst/>
          </a:prstGeom>
          <a:noFill/>
        </p:spPr>
        <p:txBody>
          <a:bodyPr wrap="none" rtlCol="0">
            <a:spAutoFit/>
          </a:bodyPr>
          <a:lstStyle/>
          <a:p>
            <a:pPr algn="l" rtl="0"/>
            <a:r>
              <a:rPr lang="mk-MK" dirty="0"/>
              <a:t>Старите лица</a:t>
            </a:r>
            <a:r>
              <a:rPr lang="en-US" dirty="0"/>
              <a:t> се неутрални во врска со оваа изјава, додека повеќе од 2/3 </a:t>
            </a:r>
            <a:r>
              <a:rPr lang="mk-MK" dirty="0"/>
              <a:t>во сите групи</a:t>
            </a:r>
            <a:r>
              <a:rPr lang="en-US" dirty="0"/>
              <a:t> </a:t>
            </a:r>
            <a:r>
              <a:rPr lang="mk-MK" dirty="0"/>
              <a:t>лицата со инвалидитет</a:t>
            </a:r>
            <a:r>
              <a:rPr lang="en-US" dirty="0"/>
              <a:t> </a:t>
            </a:r>
            <a:endParaRPr lang="mk-MK" dirty="0"/>
          </a:p>
          <a:p>
            <a:pPr algn="l" rtl="0"/>
            <a:r>
              <a:rPr lang="en-US" dirty="0"/>
              <a:t>и </a:t>
            </a:r>
            <a:r>
              <a:rPr lang="mk-MK" dirty="0"/>
              <a:t>семејства со самохрани родители</a:t>
            </a:r>
            <a:r>
              <a:rPr lang="en-US" dirty="0"/>
              <a:t> се согласуваат </a:t>
            </a:r>
            <a:r>
              <a:rPr lang="en-US" dirty="0" err="1"/>
              <a:t>со</a:t>
            </a:r>
            <a:r>
              <a:rPr lang="en-US" dirty="0"/>
              <a:t> </a:t>
            </a:r>
            <a:r>
              <a:rPr lang="mk-MK" dirty="0"/>
              <a:t>неа</a:t>
            </a:r>
            <a:r>
              <a:rPr lang="en-US" dirty="0"/>
              <a:t>.</a:t>
            </a:r>
          </a:p>
        </p:txBody>
      </p:sp>
    </p:spTree>
    <p:extLst>
      <p:ext uri="{BB962C8B-B14F-4D97-AF65-F5344CB8AC3E}">
        <p14:creationId xmlns:p14="http://schemas.microsoft.com/office/powerpoint/2010/main" val="391281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892"/>
            <a:ext cx="10515600" cy="1325563"/>
          </a:xfrm>
        </p:spPr>
        <p:txBody>
          <a:bodyPr>
            <a:normAutofit/>
          </a:bodyPr>
          <a:lstStyle/>
          <a:p>
            <a:pPr algn="l" rtl="0"/>
            <a:r>
              <a:rPr lang="en-US" sz="2400" dirty="0"/>
              <a:t>Број на деца до 18 </a:t>
            </a:r>
            <a:r>
              <a:rPr lang="mk-MK" sz="2400" dirty="0"/>
              <a:t>годишна возраст </a:t>
            </a:r>
            <a:r>
              <a:rPr lang="en-US" sz="2400" dirty="0" err="1"/>
              <a:t>во</a:t>
            </a:r>
            <a:r>
              <a:rPr lang="en-US" sz="2400" dirty="0"/>
              <a:t> домаќинството</a:t>
            </a:r>
          </a:p>
        </p:txBody>
      </p:sp>
      <p:graphicFrame>
        <p:nvGraphicFramePr>
          <p:cNvPr id="4" name="Chart 3"/>
          <p:cNvGraphicFramePr>
            <a:graphicFrameLocks/>
          </p:cNvGraphicFramePr>
          <p:nvPr>
            <p:extLst>
              <p:ext uri="{D42A27DB-BD31-4B8C-83A1-F6EECF244321}">
                <p14:modId xmlns:p14="http://schemas.microsoft.com/office/powerpoint/2010/main" val="780652144"/>
              </p:ext>
            </p:extLst>
          </p:nvPr>
        </p:nvGraphicFramePr>
        <p:xfrm>
          <a:off x="718457" y="1063671"/>
          <a:ext cx="9966959" cy="48015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94852" y="5981252"/>
            <a:ext cx="10365210" cy="646331"/>
          </a:xfrm>
          <a:prstGeom prst="rect">
            <a:avLst/>
          </a:prstGeom>
          <a:noFill/>
        </p:spPr>
        <p:txBody>
          <a:bodyPr wrap="none" rtlCol="0">
            <a:spAutoFit/>
          </a:bodyPr>
          <a:lstStyle/>
          <a:p>
            <a:pPr algn="l" rtl="0"/>
            <a:r>
              <a:rPr lang="en-US" dirty="0"/>
              <a:t>Слично како и </a:t>
            </a:r>
            <a:r>
              <a:rPr lang="mk-MK" dirty="0"/>
              <a:t>претходно</a:t>
            </a:r>
            <a:r>
              <a:rPr lang="en-US" dirty="0"/>
              <a:t>, 2/3 од испитаниците имаат едно дете до 18 години, додека 2/3 од лицата </a:t>
            </a:r>
            <a:r>
              <a:rPr lang="en-US" dirty="0" err="1"/>
              <a:t>со</a:t>
            </a:r>
            <a:r>
              <a:rPr lang="en-US" dirty="0"/>
              <a:t> </a:t>
            </a:r>
            <a:br>
              <a:rPr lang="mk-MK" dirty="0"/>
            </a:br>
            <a:r>
              <a:rPr lang="mk-MK" dirty="0"/>
              <a:t>инвалидитет</a:t>
            </a:r>
            <a:r>
              <a:rPr lang="en-US" dirty="0"/>
              <a:t> </a:t>
            </a:r>
            <a:r>
              <a:rPr lang="en-US" dirty="0" err="1"/>
              <a:t>немаат</a:t>
            </a:r>
            <a:r>
              <a:rPr lang="en-US" dirty="0"/>
              <a:t> </a:t>
            </a:r>
            <a:r>
              <a:rPr lang="mk-MK" dirty="0"/>
              <a:t> </a:t>
            </a:r>
            <a:r>
              <a:rPr lang="en-US" dirty="0" err="1"/>
              <a:t>дете</a:t>
            </a:r>
            <a:r>
              <a:rPr lang="en-US" dirty="0"/>
              <a:t> до 18 години.</a:t>
            </a:r>
          </a:p>
        </p:txBody>
      </p:sp>
    </p:spTree>
    <p:extLst>
      <p:ext uri="{BB962C8B-B14F-4D97-AF65-F5344CB8AC3E}">
        <p14:creationId xmlns:p14="http://schemas.microsoft.com/office/powerpoint/2010/main" val="41611777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1343" y="318648"/>
            <a:ext cx="7762190" cy="369332"/>
          </a:xfrm>
          <a:prstGeom prst="rect">
            <a:avLst/>
          </a:prstGeom>
          <a:noFill/>
        </p:spPr>
        <p:txBody>
          <a:bodyPr wrap="none" rtlCol="0">
            <a:spAutoFit/>
          </a:bodyPr>
          <a:lstStyle/>
          <a:p>
            <a:pPr algn="l" rtl="0"/>
            <a:r>
              <a:rPr lang="en-US" dirty="0"/>
              <a:t>Секој граѓанин на мојата земја ги има истите шанси да го добие потребниот третман</a:t>
            </a:r>
          </a:p>
        </p:txBody>
      </p:sp>
      <p:graphicFrame>
        <p:nvGraphicFramePr>
          <p:cNvPr id="5" name="Chart 4"/>
          <p:cNvGraphicFramePr>
            <a:graphicFrameLocks/>
          </p:cNvGraphicFramePr>
          <p:nvPr>
            <p:extLst>
              <p:ext uri="{D42A27DB-BD31-4B8C-83A1-F6EECF244321}">
                <p14:modId xmlns:p14="http://schemas.microsoft.com/office/powerpoint/2010/main" val="1685845749"/>
              </p:ext>
            </p:extLst>
          </p:nvPr>
        </p:nvGraphicFramePr>
        <p:xfrm>
          <a:off x="525517" y="687980"/>
          <a:ext cx="11361683" cy="512904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76056" y="6001694"/>
            <a:ext cx="10390024" cy="646331"/>
          </a:xfrm>
          <a:prstGeom prst="rect">
            <a:avLst/>
          </a:prstGeom>
          <a:noFill/>
        </p:spPr>
        <p:txBody>
          <a:bodyPr wrap="none" rtlCol="0">
            <a:spAutoFit/>
          </a:bodyPr>
          <a:lstStyle/>
          <a:p>
            <a:pPr algn="l" rtl="0"/>
            <a:r>
              <a:rPr lang="en-US" dirty="0"/>
              <a:t>Повторно, </a:t>
            </a:r>
            <a:r>
              <a:rPr lang="mk-MK" dirty="0"/>
              <a:t>старите лица</a:t>
            </a:r>
            <a:r>
              <a:rPr lang="en-US" dirty="0"/>
              <a:t> се неутрални во врска со оваа изјава, додека најмалку 2/3 од </a:t>
            </a:r>
            <a:r>
              <a:rPr lang="en-US" dirty="0" err="1"/>
              <a:t>испитаниците</a:t>
            </a:r>
            <a:r>
              <a:rPr lang="en-US" dirty="0"/>
              <a:t> </a:t>
            </a:r>
            <a:endParaRPr lang="mk-MK" dirty="0"/>
          </a:p>
          <a:p>
            <a:pPr algn="l" rtl="0"/>
            <a:r>
              <a:rPr lang="mk-MK" dirty="0"/>
              <a:t>во сите групи</a:t>
            </a:r>
            <a:r>
              <a:rPr lang="en-US" dirty="0"/>
              <a:t> </a:t>
            </a:r>
            <a:r>
              <a:rPr lang="mk-MK" dirty="0"/>
              <a:t>на лицата со инвалидитет</a:t>
            </a:r>
            <a:r>
              <a:rPr lang="en-US" dirty="0"/>
              <a:t> и </a:t>
            </a:r>
            <a:r>
              <a:rPr lang="mk-MK" dirty="0"/>
              <a:t>на семејства со самохрани родители</a:t>
            </a:r>
            <a:r>
              <a:rPr lang="en-US" dirty="0"/>
              <a:t> не се согласуваат </a:t>
            </a:r>
            <a:r>
              <a:rPr lang="en-US" dirty="0" err="1"/>
              <a:t>со</a:t>
            </a:r>
            <a:r>
              <a:rPr lang="en-US" dirty="0"/>
              <a:t> </a:t>
            </a:r>
            <a:r>
              <a:rPr lang="mk-MK" dirty="0"/>
              <a:t>неа</a:t>
            </a:r>
            <a:r>
              <a:rPr lang="en-US" dirty="0"/>
              <a:t>. </a:t>
            </a:r>
          </a:p>
        </p:txBody>
      </p:sp>
    </p:spTree>
    <p:extLst>
      <p:ext uri="{BB962C8B-B14F-4D97-AF65-F5344CB8AC3E}">
        <p14:creationId xmlns:p14="http://schemas.microsoft.com/office/powerpoint/2010/main" val="38591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2848304" y="704193"/>
            <a:ext cx="6337737" cy="4918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4000" b="1" dirty="0"/>
          </a:p>
          <a:p>
            <a:pPr algn="ctr" rtl="0"/>
            <a:endParaRPr lang="en-US" sz="4000" b="1" dirty="0"/>
          </a:p>
          <a:p>
            <a:pPr algn="ctr" rtl="0"/>
            <a:r>
              <a:rPr lang="en-US" sz="4000" b="1" dirty="0" err="1"/>
              <a:t>Дел</a:t>
            </a:r>
            <a:r>
              <a:rPr lang="mk-MK" sz="4000" b="1" dirty="0"/>
              <a:t> - </a:t>
            </a:r>
            <a:endParaRPr lang="en-US" sz="4000" b="1" dirty="0"/>
          </a:p>
          <a:p>
            <a:pPr algn="ctr" rtl="0"/>
            <a:r>
              <a:rPr lang="mk-MK" sz="4000" b="1" dirty="0"/>
              <a:t>Владеење</a:t>
            </a:r>
            <a:endParaRPr lang="en-US" sz="4000" b="1" dirty="0"/>
          </a:p>
        </p:txBody>
      </p:sp>
    </p:spTree>
    <p:extLst>
      <p:ext uri="{BB962C8B-B14F-4D97-AF65-F5344CB8AC3E}">
        <p14:creationId xmlns:p14="http://schemas.microsoft.com/office/powerpoint/2010/main" val="961646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03138796"/>
              </p:ext>
            </p:extLst>
          </p:nvPr>
        </p:nvGraphicFramePr>
        <p:xfrm>
          <a:off x="798786" y="861849"/>
          <a:ext cx="10657489" cy="50659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96200" y="492516"/>
            <a:ext cx="4572983" cy="646331"/>
          </a:xfrm>
          <a:prstGeom prst="rect">
            <a:avLst/>
          </a:prstGeom>
          <a:noFill/>
        </p:spPr>
        <p:txBody>
          <a:bodyPr wrap="none" rtlCol="0">
            <a:spAutoFit/>
          </a:bodyPr>
          <a:lstStyle/>
          <a:p>
            <a:pPr algn="l" rtl="0"/>
            <a:r>
              <a:rPr lang="en-US" dirty="0"/>
              <a:t>Колку им верувате на следниве институции?</a:t>
            </a:r>
          </a:p>
          <a:p>
            <a:pPr algn="l" rtl="0"/>
            <a:r>
              <a:rPr lang="mk-MK" dirty="0"/>
              <a:t>Лица со инвалидитет</a:t>
            </a:r>
            <a:endParaRPr lang="en-US" dirty="0"/>
          </a:p>
        </p:txBody>
      </p:sp>
      <p:sp>
        <p:nvSpPr>
          <p:cNvPr id="2" name="TextBox 1"/>
          <p:cNvSpPr txBox="1"/>
          <p:nvPr/>
        </p:nvSpPr>
        <p:spPr>
          <a:xfrm>
            <a:off x="294289" y="6112502"/>
            <a:ext cx="10865860" cy="646331"/>
          </a:xfrm>
          <a:prstGeom prst="rect">
            <a:avLst/>
          </a:prstGeom>
          <a:noFill/>
        </p:spPr>
        <p:txBody>
          <a:bodyPr wrap="none" rtlCol="0">
            <a:spAutoFit/>
          </a:bodyPr>
          <a:lstStyle/>
          <a:p>
            <a:pPr algn="l" rtl="0"/>
            <a:r>
              <a:rPr lang="en-US" dirty="0" err="1"/>
              <a:t>Групата</a:t>
            </a:r>
            <a:r>
              <a:rPr lang="en-US" dirty="0"/>
              <a:t> </a:t>
            </a:r>
            <a:r>
              <a:rPr lang="mk-MK" dirty="0"/>
              <a:t>лица со инвалидитет</a:t>
            </a:r>
            <a:r>
              <a:rPr lang="en-US" dirty="0"/>
              <a:t> изјави дека тие имаат најголема доверба во </a:t>
            </a:r>
            <a:r>
              <a:rPr lang="en-US" dirty="0" err="1"/>
              <a:t>вооружените</a:t>
            </a:r>
            <a:r>
              <a:rPr lang="en-US" dirty="0"/>
              <a:t> </a:t>
            </a:r>
            <a:r>
              <a:rPr lang="en-US" dirty="0" err="1"/>
              <a:t>сили</a:t>
            </a:r>
            <a:r>
              <a:rPr lang="mk-MK" dirty="0"/>
              <a:t>, по што следат </a:t>
            </a:r>
          </a:p>
          <a:p>
            <a:pPr algn="l" rtl="0"/>
            <a:r>
              <a:rPr lang="en-US" dirty="0" err="1"/>
              <a:t>полицијата</a:t>
            </a:r>
            <a:r>
              <a:rPr lang="en-US" dirty="0"/>
              <a:t> и </a:t>
            </a:r>
            <a:r>
              <a:rPr lang="en-US" dirty="0" err="1"/>
              <a:t>регионалното</a:t>
            </a:r>
            <a:r>
              <a:rPr lang="en-US" dirty="0"/>
              <a:t> </a:t>
            </a:r>
            <a:r>
              <a:rPr lang="mk-MK" dirty="0"/>
              <a:t>владеење</a:t>
            </a:r>
            <a:endParaRPr lang="en-US" dirty="0"/>
          </a:p>
        </p:txBody>
      </p:sp>
    </p:spTree>
    <p:extLst>
      <p:ext uri="{BB962C8B-B14F-4D97-AF65-F5344CB8AC3E}">
        <p14:creationId xmlns:p14="http://schemas.microsoft.com/office/powerpoint/2010/main" val="2748436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74829624"/>
              </p:ext>
            </p:extLst>
          </p:nvPr>
        </p:nvGraphicFramePr>
        <p:xfrm>
          <a:off x="767255" y="861848"/>
          <a:ext cx="10657489" cy="54969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96200" y="492516"/>
            <a:ext cx="5262659" cy="646331"/>
          </a:xfrm>
          <a:prstGeom prst="rect">
            <a:avLst/>
          </a:prstGeom>
          <a:noFill/>
        </p:spPr>
        <p:txBody>
          <a:bodyPr wrap="none" rtlCol="0">
            <a:spAutoFit/>
          </a:bodyPr>
          <a:lstStyle/>
          <a:p>
            <a:pPr algn="l" rtl="0"/>
            <a:r>
              <a:rPr lang="en-US" dirty="0"/>
              <a:t>Колку им верувате на следниве институции?</a:t>
            </a:r>
          </a:p>
          <a:p>
            <a:pPr algn="l" rtl="0"/>
            <a:r>
              <a:rPr lang="en-US" dirty="0"/>
              <a:t>Самохрани родители</a:t>
            </a:r>
          </a:p>
        </p:txBody>
      </p:sp>
      <p:sp>
        <p:nvSpPr>
          <p:cNvPr id="2" name="TextBox 1"/>
          <p:cNvSpPr txBox="1"/>
          <p:nvPr/>
        </p:nvSpPr>
        <p:spPr>
          <a:xfrm>
            <a:off x="443329" y="6211669"/>
            <a:ext cx="11221918" cy="646331"/>
          </a:xfrm>
          <a:prstGeom prst="rect">
            <a:avLst/>
          </a:prstGeom>
          <a:noFill/>
        </p:spPr>
        <p:txBody>
          <a:bodyPr wrap="none" rtlCol="0">
            <a:spAutoFit/>
          </a:bodyPr>
          <a:lstStyle/>
          <a:p>
            <a:pPr algn="l" rtl="0"/>
            <a:r>
              <a:rPr lang="en-US" dirty="0"/>
              <a:t>Групата </a:t>
            </a:r>
            <a:r>
              <a:rPr lang="en-US" dirty="0" err="1"/>
              <a:t>испитаници</a:t>
            </a:r>
            <a:r>
              <a:rPr lang="en-US" dirty="0"/>
              <a:t> </a:t>
            </a:r>
            <a:r>
              <a:rPr lang="mk-MK" dirty="0"/>
              <a:t>од семејства со самохран родител </a:t>
            </a:r>
            <a:r>
              <a:rPr lang="en-US" dirty="0" err="1"/>
              <a:t>има</a:t>
            </a:r>
            <a:r>
              <a:rPr lang="en-US" dirty="0"/>
              <a:t> најголема доверба во полицијата, по што </a:t>
            </a:r>
            <a:r>
              <a:rPr lang="en-US" dirty="0" err="1"/>
              <a:t>следуваат</a:t>
            </a:r>
            <a:r>
              <a:rPr lang="en-US" dirty="0"/>
              <a:t> </a:t>
            </a:r>
            <a:endParaRPr lang="mk-MK" dirty="0"/>
          </a:p>
          <a:p>
            <a:pPr algn="l" rtl="0"/>
            <a:r>
              <a:rPr lang="mk-MK" dirty="0"/>
              <a:t>Претседателот </a:t>
            </a:r>
            <a:r>
              <a:rPr lang="en-US" dirty="0"/>
              <a:t>и </a:t>
            </a:r>
            <a:r>
              <a:rPr lang="en-US" dirty="0" err="1"/>
              <a:t>банките</a:t>
            </a:r>
            <a:r>
              <a:rPr lang="en-US" dirty="0"/>
              <a:t> и</a:t>
            </a:r>
            <a:r>
              <a:rPr lang="mk-MK" dirty="0"/>
              <a:t> </a:t>
            </a:r>
            <a:r>
              <a:rPr lang="en-US" dirty="0" err="1"/>
              <a:t>финансискиот</a:t>
            </a:r>
            <a:r>
              <a:rPr lang="en-US" dirty="0"/>
              <a:t> систем.</a:t>
            </a:r>
          </a:p>
        </p:txBody>
      </p:sp>
    </p:spTree>
    <p:extLst>
      <p:ext uri="{BB962C8B-B14F-4D97-AF65-F5344CB8AC3E}">
        <p14:creationId xmlns:p14="http://schemas.microsoft.com/office/powerpoint/2010/main" val="3361644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304938671"/>
              </p:ext>
            </p:extLst>
          </p:nvPr>
        </p:nvGraphicFramePr>
        <p:xfrm>
          <a:off x="767255" y="861848"/>
          <a:ext cx="10657489" cy="52026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96200" y="492516"/>
            <a:ext cx="45729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Колку им верувате на следниве институции?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k-MK" sz="1800" b="0" i="0" u="none" strike="noStrike" kern="1200" cap="none" spc="0" normalizeH="0" baseline="0" noProof="0" dirty="0">
                <a:ln>
                  <a:noFill/>
                </a:ln>
                <a:solidFill>
                  <a:prstClr val="black"/>
                </a:solidFill>
                <a:effectLst/>
                <a:uLnTx/>
                <a:uFillTx/>
                <a:latin typeface="Calibri" panose="020F0502020204030204"/>
                <a:ea typeface="+mn-ea"/>
                <a:cs typeface="+mn-cs"/>
              </a:rPr>
              <a:t>Стари лица</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TextBox 1"/>
          <p:cNvSpPr txBox="1"/>
          <p:nvPr/>
        </p:nvSpPr>
        <p:spPr>
          <a:xfrm>
            <a:off x="222557" y="6064469"/>
            <a:ext cx="10935109" cy="369332"/>
          </a:xfrm>
          <a:prstGeom prst="rect">
            <a:avLst/>
          </a:prstGeom>
          <a:noFill/>
        </p:spPr>
        <p:txBody>
          <a:bodyPr wrap="none" rtlCol="0">
            <a:spAutoFit/>
          </a:bodyPr>
          <a:lstStyle/>
          <a:p>
            <a:pPr algn="l" rtl="0"/>
            <a:r>
              <a:rPr lang="mk-MK" dirty="0"/>
              <a:t>Г</a:t>
            </a:r>
            <a:r>
              <a:rPr lang="en-US" dirty="0" err="1"/>
              <a:t>групата</a:t>
            </a:r>
            <a:r>
              <a:rPr lang="en-US" dirty="0"/>
              <a:t> </a:t>
            </a:r>
            <a:r>
              <a:rPr lang="mk-MK" dirty="0"/>
              <a:t>на стари лица </a:t>
            </a:r>
            <a:r>
              <a:rPr lang="en-US" dirty="0" err="1"/>
              <a:t>им</a:t>
            </a:r>
            <a:r>
              <a:rPr lang="en-US" dirty="0"/>
              <a:t> </a:t>
            </a:r>
            <a:r>
              <a:rPr lang="en-US" dirty="0" err="1"/>
              <a:t>верува</a:t>
            </a:r>
            <a:r>
              <a:rPr lang="en-US" dirty="0"/>
              <a:t> на </a:t>
            </a:r>
            <a:r>
              <a:rPr lang="en-US" dirty="0" err="1"/>
              <a:t>вооружените</a:t>
            </a:r>
            <a:r>
              <a:rPr lang="en-US" dirty="0"/>
              <a:t> </a:t>
            </a:r>
            <a:r>
              <a:rPr lang="en-US" dirty="0" err="1"/>
              <a:t>сили</a:t>
            </a:r>
            <a:r>
              <a:rPr lang="mk-MK" dirty="0"/>
              <a:t>, по што следат </a:t>
            </a:r>
            <a:r>
              <a:rPr lang="en-US" dirty="0" err="1"/>
              <a:t>полицијата</a:t>
            </a:r>
            <a:r>
              <a:rPr lang="en-US" dirty="0"/>
              <a:t> и странските инвеститори.</a:t>
            </a:r>
          </a:p>
        </p:txBody>
      </p:sp>
    </p:spTree>
    <p:extLst>
      <p:ext uri="{BB962C8B-B14F-4D97-AF65-F5344CB8AC3E}">
        <p14:creationId xmlns:p14="http://schemas.microsoft.com/office/powerpoint/2010/main" val="2201419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96833155"/>
              </p:ext>
            </p:extLst>
          </p:nvPr>
        </p:nvGraphicFramePr>
        <p:xfrm>
          <a:off x="683173" y="2057400"/>
          <a:ext cx="11109434"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172607" y="1292772"/>
            <a:ext cx="5399107" cy="646331"/>
          </a:xfrm>
          <a:prstGeom prst="rect">
            <a:avLst/>
          </a:prstGeom>
          <a:noFill/>
        </p:spPr>
        <p:txBody>
          <a:bodyPr wrap="none" rtlCol="0">
            <a:spAutoFit/>
          </a:bodyPr>
          <a:lstStyle/>
          <a:p>
            <a:pPr algn="l" rtl="0"/>
            <a:r>
              <a:rPr lang="mk-MK" dirty="0"/>
              <a:t>Најважен </a:t>
            </a:r>
            <a:r>
              <a:rPr lang="en-US" dirty="0" err="1"/>
              <a:t>сектор</a:t>
            </a:r>
            <a:r>
              <a:rPr lang="en-US" dirty="0"/>
              <a:t> во кој државата треба да инвестира</a:t>
            </a:r>
          </a:p>
          <a:p>
            <a:pPr algn="ctr" rtl="0"/>
            <a:r>
              <a:rPr lang="mk-MK" dirty="0"/>
              <a:t>Лица со инвалидитет</a:t>
            </a:r>
            <a:endParaRPr lang="en-US" dirty="0"/>
          </a:p>
        </p:txBody>
      </p:sp>
      <p:sp>
        <p:nvSpPr>
          <p:cNvPr id="2" name="TextBox 1"/>
          <p:cNvSpPr txBox="1"/>
          <p:nvPr/>
        </p:nvSpPr>
        <p:spPr>
          <a:xfrm>
            <a:off x="1300504" y="5108027"/>
            <a:ext cx="10231840" cy="646331"/>
          </a:xfrm>
          <a:prstGeom prst="rect">
            <a:avLst/>
          </a:prstGeom>
          <a:noFill/>
        </p:spPr>
        <p:txBody>
          <a:bodyPr wrap="none" rtlCol="0">
            <a:spAutoFit/>
          </a:bodyPr>
          <a:lstStyle/>
          <a:p>
            <a:pPr algn="l" rtl="0"/>
            <a:r>
              <a:rPr lang="en-US" dirty="0"/>
              <a:t>Групата </a:t>
            </a:r>
            <a:r>
              <a:rPr lang="en-US" dirty="0" err="1"/>
              <a:t>на</a:t>
            </a:r>
            <a:r>
              <a:rPr lang="en-US" dirty="0"/>
              <a:t> </a:t>
            </a:r>
            <a:r>
              <a:rPr lang="mk-MK" dirty="0"/>
              <a:t>лица со инвалидитет</a:t>
            </a:r>
            <a:r>
              <a:rPr lang="en-US" dirty="0"/>
              <a:t> смета дека инвестициите во здравството </a:t>
            </a:r>
            <a:r>
              <a:rPr lang="en-US" dirty="0" err="1"/>
              <a:t>се</a:t>
            </a:r>
            <a:r>
              <a:rPr lang="en-US" dirty="0"/>
              <a:t> </a:t>
            </a:r>
            <a:r>
              <a:rPr lang="en-US" dirty="0" err="1"/>
              <a:t>приоритет</a:t>
            </a:r>
            <a:r>
              <a:rPr lang="mk-MK" dirty="0"/>
              <a:t>, по што следат</a:t>
            </a:r>
          </a:p>
          <a:p>
            <a:pPr algn="l" rtl="0"/>
            <a:r>
              <a:rPr lang="en-US" dirty="0" err="1"/>
              <a:t>економијата</a:t>
            </a:r>
            <a:r>
              <a:rPr lang="en-US" dirty="0"/>
              <a:t> и </a:t>
            </a:r>
            <a:r>
              <a:rPr lang="en-US" dirty="0" err="1"/>
              <a:t>прашањето</a:t>
            </a:r>
            <a:r>
              <a:rPr lang="en-US" dirty="0"/>
              <a:t> </a:t>
            </a:r>
            <a:r>
              <a:rPr lang="mk-MK" dirty="0"/>
              <a:t>н</a:t>
            </a:r>
            <a:r>
              <a:rPr lang="en-US" dirty="0"/>
              <a:t>а невработеноста</a:t>
            </a:r>
          </a:p>
        </p:txBody>
      </p:sp>
    </p:spTree>
    <p:extLst>
      <p:ext uri="{BB962C8B-B14F-4D97-AF65-F5344CB8AC3E}">
        <p14:creationId xmlns:p14="http://schemas.microsoft.com/office/powerpoint/2010/main" val="2799625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61538319"/>
              </p:ext>
            </p:extLst>
          </p:nvPr>
        </p:nvGraphicFramePr>
        <p:xfrm>
          <a:off x="683173" y="2057400"/>
          <a:ext cx="11109434"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172607" y="1292772"/>
            <a:ext cx="5399107" cy="646331"/>
          </a:xfrm>
          <a:prstGeom prst="rect">
            <a:avLst/>
          </a:prstGeom>
          <a:noFill/>
        </p:spPr>
        <p:txBody>
          <a:bodyPr wrap="none" rtlCol="0">
            <a:spAutoFit/>
          </a:bodyPr>
          <a:lstStyle/>
          <a:p>
            <a:pPr lvl="0">
              <a:defRPr/>
            </a:pPr>
            <a:r>
              <a:rPr lang="mk-MK" dirty="0"/>
              <a:t>Најважен</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сектор во кој државата треба да инвестира</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Самохрани родители</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32026" y="4995097"/>
            <a:ext cx="11710706" cy="584775"/>
          </a:xfrm>
          <a:prstGeom prst="rect">
            <a:avLst/>
          </a:prstGeom>
          <a:noFill/>
        </p:spPr>
        <p:txBody>
          <a:bodyPr wrap="none" rtlCol="0">
            <a:spAutoFit/>
          </a:bodyPr>
          <a:lstStyle/>
          <a:p>
            <a:pPr algn="l" rtl="0"/>
            <a:r>
              <a:rPr lang="en-US" sz="1600" dirty="0"/>
              <a:t>½ од </a:t>
            </a:r>
            <a:r>
              <a:rPr lang="en-US" sz="1600" dirty="0" err="1"/>
              <a:t>испитаниците</a:t>
            </a:r>
            <a:r>
              <a:rPr lang="en-US" sz="1600" dirty="0"/>
              <a:t> </a:t>
            </a:r>
            <a:r>
              <a:rPr lang="mk-MK" sz="1600" dirty="0"/>
              <a:t>од семејствата на самохрани родители</a:t>
            </a:r>
            <a:r>
              <a:rPr lang="en-US" sz="1600" dirty="0"/>
              <a:t> сметаат дека економијата е приоритет кога станува збор за инвестиции, </a:t>
            </a:r>
            <a:endParaRPr lang="mk-MK" sz="1600" dirty="0"/>
          </a:p>
          <a:p>
            <a:pPr algn="l" rtl="0"/>
            <a:r>
              <a:rPr lang="mk-MK" sz="1600" dirty="0"/>
              <a:t>по што следат </a:t>
            </a:r>
            <a:r>
              <a:rPr lang="en-US" sz="1600" dirty="0" err="1"/>
              <a:t>невработеност</a:t>
            </a:r>
            <a:r>
              <a:rPr lang="mk-MK" sz="1600" dirty="0"/>
              <a:t>а</a:t>
            </a:r>
            <a:r>
              <a:rPr lang="en-US" sz="1600" dirty="0"/>
              <a:t> и </a:t>
            </a:r>
            <a:r>
              <a:rPr lang="en-US" sz="1600" dirty="0" err="1"/>
              <a:t>здравје</a:t>
            </a:r>
            <a:r>
              <a:rPr lang="mk-MK" sz="1600" dirty="0" err="1"/>
              <a:t>то</a:t>
            </a:r>
            <a:r>
              <a:rPr lang="en-US" sz="1600" dirty="0"/>
              <a:t>. </a:t>
            </a:r>
          </a:p>
        </p:txBody>
      </p:sp>
    </p:spTree>
    <p:extLst>
      <p:ext uri="{BB962C8B-B14F-4D97-AF65-F5344CB8AC3E}">
        <p14:creationId xmlns:p14="http://schemas.microsoft.com/office/powerpoint/2010/main" val="2364920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94576033"/>
              </p:ext>
            </p:extLst>
          </p:nvPr>
        </p:nvGraphicFramePr>
        <p:xfrm>
          <a:off x="683173" y="2057400"/>
          <a:ext cx="11109434"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8632" y="1292772"/>
            <a:ext cx="5399106" cy="646331"/>
          </a:xfrm>
          <a:prstGeom prst="rect">
            <a:avLst/>
          </a:prstGeom>
          <a:noFill/>
        </p:spPr>
        <p:txBody>
          <a:bodyPr wrap="none" rtlCol="0">
            <a:spAutoFit/>
          </a:bodyPr>
          <a:lstStyle/>
          <a:p>
            <a:pPr lvl="0" algn="ctr">
              <a:defRPr/>
            </a:pPr>
            <a:r>
              <a:rPr lang="mk-MK" dirty="0"/>
              <a:t>Најважен</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сектор во кој државата треба да инвестира</a:t>
            </a:r>
          </a:p>
          <a:p>
            <a:pPr marL="0" marR="0" lvl="0" indent="0" algn="ctr" defTabSz="914400" rtl="0" eaLnBrk="1" fontAlgn="auto" latinLnBrk="0" hangingPunct="1">
              <a:lnSpc>
                <a:spcPct val="100000"/>
              </a:lnSpc>
              <a:spcBef>
                <a:spcPts val="0"/>
              </a:spcBef>
              <a:spcAft>
                <a:spcPts val="0"/>
              </a:spcAft>
              <a:buClrTx/>
              <a:buSzTx/>
              <a:buFontTx/>
              <a:buNone/>
              <a:tabLst/>
              <a:defRPr/>
            </a:pPr>
            <a:r>
              <a:rPr lang="mk-MK" dirty="0">
                <a:solidFill>
                  <a:prstClr val="black"/>
                </a:solidFill>
                <a:latin typeface="Calibri" panose="020F0502020204030204"/>
              </a:rPr>
              <a:t>Стари лица</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99697" y="5181600"/>
            <a:ext cx="10188495" cy="646331"/>
          </a:xfrm>
          <a:prstGeom prst="rect">
            <a:avLst/>
          </a:prstGeom>
          <a:noFill/>
        </p:spPr>
        <p:txBody>
          <a:bodyPr wrap="none" rtlCol="0">
            <a:spAutoFit/>
          </a:bodyPr>
          <a:lstStyle/>
          <a:p>
            <a:pPr algn="l" rtl="0"/>
            <a:r>
              <a:rPr lang="en-US" dirty="0"/>
              <a:t>½ </a:t>
            </a:r>
            <a:r>
              <a:rPr lang="en-US" dirty="0" err="1"/>
              <a:t>од</a:t>
            </a:r>
            <a:r>
              <a:rPr lang="en-US" dirty="0"/>
              <a:t> </a:t>
            </a:r>
            <a:r>
              <a:rPr lang="mk-MK" dirty="0"/>
              <a:t>овие </a:t>
            </a:r>
            <a:r>
              <a:rPr lang="en-US" dirty="0" err="1"/>
              <a:t>испитаници</a:t>
            </a:r>
            <a:r>
              <a:rPr lang="en-US" dirty="0"/>
              <a:t> </a:t>
            </a:r>
            <a:r>
              <a:rPr lang="en-US" dirty="0" err="1"/>
              <a:t>изјавија</a:t>
            </a:r>
            <a:r>
              <a:rPr lang="en-US" dirty="0"/>
              <a:t> дека здравството треба да биде приоритетен сектор за инвестирање, </a:t>
            </a:r>
            <a:endParaRPr lang="mk-MK" dirty="0"/>
          </a:p>
          <a:p>
            <a:pPr algn="l" rtl="0"/>
            <a:r>
              <a:rPr lang="mk-MK" dirty="0"/>
              <a:t>по што следат </a:t>
            </a:r>
            <a:r>
              <a:rPr lang="en-US" dirty="0" err="1"/>
              <a:t>економија</a:t>
            </a:r>
            <a:r>
              <a:rPr lang="mk-MK" dirty="0"/>
              <a:t>та</a:t>
            </a:r>
            <a:r>
              <a:rPr lang="en-US" dirty="0"/>
              <a:t> и </a:t>
            </a:r>
            <a:r>
              <a:rPr lang="en-US" dirty="0" err="1"/>
              <a:t>криминал</a:t>
            </a:r>
            <a:r>
              <a:rPr lang="mk-MK" dirty="0" err="1"/>
              <a:t>от</a:t>
            </a:r>
            <a:r>
              <a:rPr lang="en-US" dirty="0"/>
              <a:t>.</a:t>
            </a:r>
          </a:p>
        </p:txBody>
      </p:sp>
    </p:spTree>
    <p:extLst>
      <p:ext uri="{BB962C8B-B14F-4D97-AF65-F5344CB8AC3E}">
        <p14:creationId xmlns:p14="http://schemas.microsoft.com/office/powerpoint/2010/main" val="25250661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80053801"/>
              </p:ext>
            </p:extLst>
          </p:nvPr>
        </p:nvGraphicFramePr>
        <p:xfrm>
          <a:off x="252247" y="1261241"/>
          <a:ext cx="11056883" cy="49503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99937" y="756127"/>
            <a:ext cx="6985246" cy="646331"/>
          </a:xfrm>
          <a:prstGeom prst="rect">
            <a:avLst/>
          </a:prstGeom>
          <a:noFill/>
        </p:spPr>
        <p:txBody>
          <a:bodyPr wrap="none" rtlCol="0">
            <a:spAutoFit/>
          </a:bodyPr>
          <a:lstStyle/>
          <a:p>
            <a:pPr algn="ctr" rtl="0"/>
            <a:r>
              <a:rPr lang="ru-RU" dirty="0"/>
              <a:t>До кој степен се согласувате дека следново е важно за вашата земја?</a:t>
            </a:r>
            <a:endParaRPr lang="en-US" dirty="0"/>
          </a:p>
          <a:p>
            <a:pPr algn="ctr" rtl="0"/>
            <a:r>
              <a:rPr lang="mk-MK" dirty="0"/>
              <a:t>Лица со инвалидитет</a:t>
            </a:r>
            <a:endParaRPr lang="en-US" dirty="0"/>
          </a:p>
        </p:txBody>
      </p:sp>
      <p:sp>
        <p:nvSpPr>
          <p:cNvPr id="2" name="TextBox 1"/>
          <p:cNvSpPr txBox="1"/>
          <p:nvPr/>
        </p:nvSpPr>
        <p:spPr>
          <a:xfrm>
            <a:off x="69964" y="6211614"/>
            <a:ext cx="10480498" cy="646331"/>
          </a:xfrm>
          <a:prstGeom prst="rect">
            <a:avLst/>
          </a:prstGeom>
          <a:noFill/>
        </p:spPr>
        <p:txBody>
          <a:bodyPr wrap="none" rtlCol="0">
            <a:spAutoFit/>
          </a:bodyPr>
          <a:lstStyle/>
          <a:p>
            <a:pPr algn="l" rtl="0"/>
            <a:r>
              <a:rPr lang="en-US" dirty="0"/>
              <a:t>Групата </a:t>
            </a:r>
            <a:r>
              <a:rPr lang="en-US" dirty="0" err="1"/>
              <a:t>на</a:t>
            </a:r>
            <a:r>
              <a:rPr lang="en-US" dirty="0"/>
              <a:t> </a:t>
            </a:r>
            <a:r>
              <a:rPr lang="mk-MK" dirty="0"/>
              <a:t>лицата со инвалидитет</a:t>
            </a:r>
            <a:r>
              <a:rPr lang="en-US" dirty="0"/>
              <a:t> изјави дека здравствената заштита и социјалните услуги </a:t>
            </a:r>
            <a:r>
              <a:rPr lang="en-US" dirty="0" err="1"/>
              <a:t>се</a:t>
            </a:r>
            <a:r>
              <a:rPr lang="en-US" dirty="0"/>
              <a:t> </a:t>
            </a:r>
            <a:r>
              <a:rPr lang="en-US" dirty="0" err="1"/>
              <a:t>најважни</a:t>
            </a:r>
            <a:r>
              <a:rPr lang="mk-MK" dirty="0"/>
              <a:t>, </a:t>
            </a:r>
          </a:p>
          <a:p>
            <a:pPr algn="l" rtl="0"/>
            <a:r>
              <a:rPr lang="mk-MK" dirty="0"/>
              <a:t>по што следат </a:t>
            </a:r>
            <a:r>
              <a:rPr lang="en-US" dirty="0" err="1"/>
              <a:t>мир</a:t>
            </a:r>
            <a:r>
              <a:rPr lang="mk-MK" dirty="0" err="1"/>
              <a:t>от</a:t>
            </a:r>
            <a:r>
              <a:rPr lang="en-US" dirty="0"/>
              <a:t> и стабилност и </a:t>
            </a:r>
            <a:r>
              <a:rPr lang="en-US" dirty="0" err="1"/>
              <a:t>закон</a:t>
            </a:r>
            <a:r>
              <a:rPr lang="mk-MK" dirty="0" err="1"/>
              <a:t>от</a:t>
            </a:r>
            <a:r>
              <a:rPr lang="en-US" dirty="0"/>
              <a:t> и </a:t>
            </a:r>
            <a:r>
              <a:rPr lang="mk-MK" dirty="0"/>
              <a:t>поредокот.</a:t>
            </a:r>
            <a:endParaRPr lang="en-US" dirty="0"/>
          </a:p>
        </p:txBody>
      </p:sp>
    </p:spTree>
    <p:extLst>
      <p:ext uri="{BB962C8B-B14F-4D97-AF65-F5344CB8AC3E}">
        <p14:creationId xmlns:p14="http://schemas.microsoft.com/office/powerpoint/2010/main" val="19913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16568209"/>
              </p:ext>
            </p:extLst>
          </p:nvPr>
        </p:nvGraphicFramePr>
        <p:xfrm>
          <a:off x="252247" y="1261242"/>
          <a:ext cx="11056883" cy="462455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87402" y="756127"/>
            <a:ext cx="701031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 кој степен се согласувате дека следново е важно за вашата земја?</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Самохрани родители</a:t>
            </a:r>
          </a:p>
        </p:txBody>
      </p:sp>
      <p:sp>
        <p:nvSpPr>
          <p:cNvPr id="3" name="TextBox 2"/>
          <p:cNvSpPr txBox="1"/>
          <p:nvPr/>
        </p:nvSpPr>
        <p:spPr>
          <a:xfrm>
            <a:off x="436978" y="6098521"/>
            <a:ext cx="8926162" cy="584775"/>
          </a:xfrm>
          <a:prstGeom prst="rect">
            <a:avLst/>
          </a:prstGeom>
          <a:noFill/>
        </p:spPr>
        <p:txBody>
          <a:bodyPr wrap="none" rtlCol="0">
            <a:spAutoFit/>
          </a:bodyPr>
          <a:lstStyle/>
          <a:p>
            <a:pPr algn="l" rtl="0"/>
            <a:r>
              <a:rPr lang="en-US" sz="1600" dirty="0" err="1"/>
              <a:t>Испитаниците</a:t>
            </a:r>
            <a:r>
              <a:rPr lang="en-US" sz="1600" dirty="0"/>
              <a:t> </a:t>
            </a:r>
            <a:r>
              <a:rPr lang="mk-MK" sz="1600" dirty="0"/>
              <a:t>од семејства со самохрани родители</a:t>
            </a:r>
            <a:r>
              <a:rPr lang="en-US" sz="1600" dirty="0"/>
              <a:t> изјавија дека трите најважни сектори за нив се: </a:t>
            </a:r>
            <a:endParaRPr lang="mk-MK" sz="1600" dirty="0"/>
          </a:p>
          <a:p>
            <a:pPr algn="l" rtl="0"/>
            <a:r>
              <a:rPr lang="en-US" sz="1600" dirty="0" err="1"/>
              <a:t>еднакви</a:t>
            </a:r>
            <a:r>
              <a:rPr lang="en-US" sz="1600" dirty="0"/>
              <a:t> права за жените, мир и стабилност и </a:t>
            </a:r>
            <a:r>
              <a:rPr lang="mk-MK" sz="1600" dirty="0"/>
              <a:t>правично судство</a:t>
            </a:r>
            <a:r>
              <a:rPr lang="en-US" sz="1600" dirty="0"/>
              <a:t>.</a:t>
            </a:r>
          </a:p>
        </p:txBody>
      </p:sp>
    </p:spTree>
    <p:extLst>
      <p:ext uri="{BB962C8B-B14F-4D97-AF65-F5344CB8AC3E}">
        <p14:creationId xmlns:p14="http://schemas.microsoft.com/office/powerpoint/2010/main" val="261837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207"/>
            <a:ext cx="10515600" cy="1325563"/>
          </a:xfrm>
        </p:spPr>
        <p:txBody>
          <a:bodyPr>
            <a:normAutofit/>
          </a:bodyPr>
          <a:lstStyle/>
          <a:p>
            <a:pPr algn="l" rtl="0"/>
            <a:r>
              <a:rPr lang="en-US" sz="2400" dirty="0"/>
              <a:t>Месечен приход по домаќинство</a:t>
            </a:r>
          </a:p>
        </p:txBody>
      </p:sp>
      <p:graphicFrame>
        <p:nvGraphicFramePr>
          <p:cNvPr id="4" name="Chart 3"/>
          <p:cNvGraphicFramePr>
            <a:graphicFrameLocks/>
          </p:cNvGraphicFramePr>
          <p:nvPr>
            <p:extLst>
              <p:ext uri="{D42A27DB-BD31-4B8C-83A1-F6EECF244321}">
                <p14:modId xmlns:p14="http://schemas.microsoft.com/office/powerpoint/2010/main" val="3772452782"/>
              </p:ext>
            </p:extLst>
          </p:nvPr>
        </p:nvGraphicFramePr>
        <p:xfrm>
          <a:off x="431075" y="783771"/>
          <a:ext cx="11273246" cy="48602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20110" y="5948855"/>
            <a:ext cx="11561755" cy="646331"/>
          </a:xfrm>
          <a:prstGeom prst="rect">
            <a:avLst/>
          </a:prstGeom>
          <a:noFill/>
        </p:spPr>
        <p:txBody>
          <a:bodyPr wrap="none" rtlCol="0">
            <a:spAutoFit/>
          </a:bodyPr>
          <a:lstStyle/>
          <a:p>
            <a:pPr algn="l" rtl="0"/>
            <a:r>
              <a:rPr lang="en-US" dirty="0"/>
              <a:t>Повеќето од </a:t>
            </a:r>
            <a:r>
              <a:rPr lang="en-US" dirty="0" err="1"/>
              <a:t>испитаниците</a:t>
            </a:r>
            <a:r>
              <a:rPr lang="en-US" dirty="0"/>
              <a:t> </a:t>
            </a:r>
            <a:r>
              <a:rPr lang="mk-MK" dirty="0"/>
              <a:t>во сите групи</a:t>
            </a:r>
            <a:r>
              <a:rPr lang="en-US" dirty="0"/>
              <a:t> имаат приход помеѓу 9000-12000 </a:t>
            </a:r>
            <a:r>
              <a:rPr lang="en-US" dirty="0" err="1"/>
              <a:t>денари</a:t>
            </a:r>
            <a:r>
              <a:rPr lang="en-US" dirty="0"/>
              <a:t> (150-200 евра). Таа сума не е</a:t>
            </a:r>
          </a:p>
          <a:p>
            <a:pPr algn="l" rtl="0"/>
            <a:r>
              <a:rPr lang="mk-MK" dirty="0"/>
              <a:t>ниту </a:t>
            </a:r>
            <a:r>
              <a:rPr lang="en-US" dirty="0" err="1"/>
              <a:t>половина</a:t>
            </a:r>
            <a:r>
              <a:rPr lang="en-US" dirty="0"/>
              <a:t> од просечната плата </a:t>
            </a:r>
            <a:r>
              <a:rPr lang="en-US" dirty="0" err="1"/>
              <a:t>во</a:t>
            </a:r>
            <a:r>
              <a:rPr lang="en-US" dirty="0"/>
              <a:t> </a:t>
            </a:r>
            <a:r>
              <a:rPr lang="mk-MK" dirty="0"/>
              <a:t>МК</a:t>
            </a:r>
            <a:r>
              <a:rPr lang="en-US" dirty="0"/>
              <a:t>.</a:t>
            </a:r>
          </a:p>
        </p:txBody>
      </p:sp>
    </p:spTree>
    <p:extLst>
      <p:ext uri="{BB962C8B-B14F-4D97-AF65-F5344CB8AC3E}">
        <p14:creationId xmlns:p14="http://schemas.microsoft.com/office/powerpoint/2010/main" val="16449517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24958684"/>
              </p:ext>
            </p:extLst>
          </p:nvPr>
        </p:nvGraphicFramePr>
        <p:xfrm>
          <a:off x="252247" y="1261241"/>
          <a:ext cx="11056883" cy="49503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99937" y="756127"/>
            <a:ext cx="698524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 кој степен се согласувате дека следново е важно за вашата земја?</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k-MK" sz="1800" b="0" i="0" u="none" strike="noStrike" kern="1200" cap="none" spc="0" normalizeH="0" baseline="0" noProof="0" dirty="0">
                <a:ln>
                  <a:noFill/>
                </a:ln>
                <a:solidFill>
                  <a:prstClr val="black"/>
                </a:solidFill>
                <a:effectLst/>
                <a:uLnTx/>
                <a:uFillTx/>
                <a:latin typeface="Calibri" panose="020F0502020204030204"/>
                <a:ea typeface="+mn-ea"/>
                <a:cs typeface="+mn-cs"/>
              </a:rPr>
              <a:t>Стари лица</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221081" y="6211669"/>
            <a:ext cx="9043566" cy="646331"/>
          </a:xfrm>
          <a:prstGeom prst="rect">
            <a:avLst/>
          </a:prstGeom>
          <a:noFill/>
        </p:spPr>
        <p:txBody>
          <a:bodyPr wrap="none" rtlCol="0">
            <a:spAutoFit/>
          </a:bodyPr>
          <a:lstStyle/>
          <a:p>
            <a:pPr algn="l" rtl="0"/>
            <a:r>
              <a:rPr lang="en-US" dirty="0" err="1"/>
              <a:t>Испитаниците</a:t>
            </a:r>
            <a:r>
              <a:rPr lang="en-US" dirty="0"/>
              <a:t> </a:t>
            </a:r>
            <a:r>
              <a:rPr lang="mk-MK" dirty="0"/>
              <a:t>од оваа група </a:t>
            </a:r>
            <a:r>
              <a:rPr lang="en-US" dirty="0" err="1"/>
              <a:t>изјавија</a:t>
            </a:r>
            <a:r>
              <a:rPr lang="en-US" dirty="0"/>
              <a:t> дека трите најважни сектори се: </a:t>
            </a:r>
            <a:endParaRPr lang="mk-MK" dirty="0"/>
          </a:p>
          <a:p>
            <a:pPr algn="l" rtl="0"/>
            <a:r>
              <a:rPr lang="en-US" dirty="0" err="1"/>
              <a:t>пристап</a:t>
            </a:r>
            <a:r>
              <a:rPr lang="en-US" dirty="0"/>
              <a:t> до здравствена заштита и социјални услуги, мир и </a:t>
            </a:r>
            <a:r>
              <a:rPr lang="en-US" dirty="0" err="1"/>
              <a:t>стабилност</a:t>
            </a:r>
            <a:r>
              <a:rPr lang="mk-MK" dirty="0"/>
              <a:t> </a:t>
            </a:r>
            <a:r>
              <a:rPr lang="en-US" dirty="0"/>
              <a:t>и </a:t>
            </a:r>
            <a:r>
              <a:rPr lang="en-US" dirty="0" err="1"/>
              <a:t>закон</a:t>
            </a:r>
            <a:r>
              <a:rPr lang="en-US" dirty="0"/>
              <a:t> и</a:t>
            </a:r>
            <a:r>
              <a:rPr lang="mk-MK" dirty="0"/>
              <a:t> поредок</a:t>
            </a:r>
            <a:r>
              <a:rPr lang="en-US" dirty="0"/>
              <a:t>.</a:t>
            </a:r>
          </a:p>
        </p:txBody>
      </p:sp>
    </p:spTree>
    <p:extLst>
      <p:ext uri="{BB962C8B-B14F-4D97-AF65-F5344CB8AC3E}">
        <p14:creationId xmlns:p14="http://schemas.microsoft.com/office/powerpoint/2010/main" val="2612968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59840034"/>
              </p:ext>
            </p:extLst>
          </p:nvPr>
        </p:nvGraphicFramePr>
        <p:xfrm>
          <a:off x="215153" y="1731981"/>
          <a:ext cx="11650532" cy="40475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12454" y="645458"/>
            <a:ext cx="9255931"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k-MK" sz="1800" b="0" i="0" u="none" strike="noStrike" kern="1200" cap="none" spc="0" normalizeH="0" baseline="0" noProof="0" dirty="0">
                <a:ln>
                  <a:noFill/>
                </a:ln>
                <a:solidFill>
                  <a:prstClr val="black"/>
                </a:solidFill>
                <a:effectLst/>
                <a:uLnTx/>
                <a:uFillTx/>
                <a:latin typeface="Calibri" panose="020F0502020204030204"/>
                <a:ea typeface="+mn-ea"/>
                <a:cs typeface="+mn-cs"/>
              </a:rPr>
              <a:t>Од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некои</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луѓе</a:t>
            </a:r>
            <a:r>
              <a:rPr kumimoji="0" lang="mk-MK" sz="1800" b="0" i="0" u="none" strike="noStrike" kern="1200" cap="none" spc="0" normalizeH="0" baseline="0" noProof="0" dirty="0">
                <a:ln>
                  <a:noFill/>
                </a:ln>
                <a:solidFill>
                  <a:prstClr val="black"/>
                </a:solidFill>
                <a:effectLst/>
                <a:uLnTx/>
                <a:uFillTx/>
                <a:latin typeface="Calibri" panose="020F0502020204030204"/>
                <a:ea typeface="+mn-ea"/>
                <a:cs typeface="+mn-cs"/>
              </a:rPr>
              <a:t> се бара</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поради</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mk-MK" sz="1800" b="0" i="0" u="none" strike="noStrike" kern="1200" cap="none" spc="0" normalizeH="0" baseline="0" noProof="0" dirty="0" err="1">
                <a:ln>
                  <a:noFill/>
                </a:ln>
                <a:solidFill>
                  <a:prstClr val="black"/>
                </a:solidFill>
                <a:effectLst/>
                <a:uLnTx/>
                <a:uFillTx/>
                <a:latin typeface="Calibri" panose="020F0502020204030204"/>
                <a:ea typeface="+mn-ea"/>
                <a:cs typeface="+mn-cs"/>
              </a:rPr>
              <a:t>својето</a:t>
            </a:r>
            <a:r>
              <a:rPr kumimoji="0" lang="mk-MK" sz="1800" b="0" i="0" u="none" strike="noStrike" kern="1200" cap="none" spc="0" normalizeH="0" baseline="0" noProof="0" dirty="0">
                <a:ln>
                  <a:noFill/>
                </a:ln>
                <a:solidFill>
                  <a:prstClr val="black"/>
                </a:solidFill>
                <a:effectLst/>
                <a:uLnTx/>
                <a:uFillTx/>
                <a:latin typeface="Calibri" panose="020F0502020204030204"/>
                <a:ea typeface="+mn-ea"/>
                <a:cs typeface="+mn-cs"/>
              </a:rPr>
              <a:t> работно место</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позиција или контакти во заедницата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да</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помогнат да влијаат врз одлуките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во</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mk-MK" sz="1800" b="0" i="0" u="none" strike="noStrike" kern="1200" cap="none" spc="0" normalizeH="0" baseline="0" noProof="0" dirty="0">
                <a:ln>
                  <a:noFill/>
                </a:ln>
                <a:solidFill>
                  <a:prstClr val="black"/>
                </a:solidFill>
                <a:effectLst/>
                <a:uLnTx/>
                <a:uFillTx/>
                <a:latin typeface="Calibri" panose="020F0502020204030204"/>
                <a:ea typeface="+mn-ea"/>
                <a:cs typeface="+mn-cs"/>
              </a:rPr>
              <a:t>нивна полза.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Во</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принцип, колку е важно</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Во вашата земја да имате поддршка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од</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mk-MK" sz="1800" b="0" i="0" u="none" strike="noStrike" kern="1200" cap="none" spc="0" normalizeH="0" baseline="0" noProof="0" dirty="0">
                <a:ln>
                  <a:noFill/>
                </a:ln>
                <a:solidFill>
                  <a:prstClr val="black"/>
                </a:solidFill>
                <a:effectLst/>
                <a:uLnTx/>
                <a:uFillTx/>
                <a:latin typeface="Calibri" panose="020F0502020204030204"/>
                <a:ea typeface="+mn-ea"/>
                <a:cs typeface="+mn-cs"/>
              </a:rPr>
              <a:t>ваквите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луѓе</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за да влијаете врз одлуките?</a:t>
            </a:r>
          </a:p>
          <a:p>
            <a:pPr marL="0" marR="0" lvl="0" indent="0" algn="ctr" defTabSz="914400" rtl="0" eaLnBrk="1" fontAlgn="auto" latinLnBrk="0" hangingPunct="1">
              <a:lnSpc>
                <a:spcPct val="100000"/>
              </a:lnSpc>
              <a:spcBef>
                <a:spcPts val="0"/>
              </a:spcBef>
              <a:spcAft>
                <a:spcPts val="0"/>
              </a:spcAft>
              <a:buClrTx/>
              <a:buSzTx/>
              <a:buFontTx/>
              <a:buNone/>
              <a:tabLst/>
              <a:defRPr/>
            </a:pPr>
            <a:r>
              <a:rPr lang="mk-MK" dirty="0">
                <a:solidFill>
                  <a:prstClr val="black"/>
                </a:solidFill>
                <a:latin typeface="Calibri" panose="020F0502020204030204"/>
              </a:rPr>
              <a:t>Лица со инвалидитет</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315310" y="6064469"/>
            <a:ext cx="10491590" cy="646331"/>
          </a:xfrm>
          <a:prstGeom prst="rect">
            <a:avLst/>
          </a:prstGeom>
          <a:noFill/>
        </p:spPr>
        <p:txBody>
          <a:bodyPr wrap="none" rtlCol="0">
            <a:spAutoFit/>
          </a:bodyPr>
          <a:lstStyle/>
          <a:p>
            <a:pPr algn="l" rtl="0"/>
            <a:r>
              <a:rPr lang="en-US" dirty="0"/>
              <a:t>1/3 од испитаниците </a:t>
            </a:r>
            <a:r>
              <a:rPr lang="en-US" dirty="0" err="1"/>
              <a:t>од</a:t>
            </a:r>
            <a:r>
              <a:rPr lang="en-US" dirty="0"/>
              <a:t> </a:t>
            </a:r>
            <a:r>
              <a:rPr lang="mk-MK" dirty="0"/>
              <a:t>лицата со инвалидитет</a:t>
            </a:r>
            <a:r>
              <a:rPr lang="en-US" dirty="0"/>
              <a:t> </a:t>
            </a:r>
            <a:r>
              <a:rPr lang="en-US" dirty="0" err="1"/>
              <a:t>мислат</a:t>
            </a:r>
            <a:r>
              <a:rPr lang="en-US" dirty="0"/>
              <a:t> </a:t>
            </a:r>
            <a:r>
              <a:rPr lang="en-US" dirty="0" err="1"/>
              <a:t>дека</a:t>
            </a:r>
            <a:r>
              <a:rPr lang="mk-MK" dirty="0"/>
              <a:t>,</a:t>
            </a:r>
            <a:r>
              <a:rPr lang="en-US" dirty="0"/>
              <a:t> за да добијат работа </a:t>
            </a:r>
            <a:r>
              <a:rPr lang="en-US" dirty="0" err="1"/>
              <a:t>во</a:t>
            </a:r>
            <a:r>
              <a:rPr lang="en-US" dirty="0"/>
              <a:t> </a:t>
            </a:r>
            <a:r>
              <a:rPr lang="mk-MK" dirty="0"/>
              <a:t>владиниот </a:t>
            </a:r>
            <a:r>
              <a:rPr lang="en-US" dirty="0" err="1"/>
              <a:t>сектор</a:t>
            </a:r>
            <a:r>
              <a:rPr lang="en-US" dirty="0"/>
              <a:t> </a:t>
            </a:r>
            <a:r>
              <a:rPr lang="mk-MK" dirty="0"/>
              <a:t>, </a:t>
            </a:r>
          </a:p>
          <a:p>
            <a:pPr algn="l" rtl="0"/>
            <a:r>
              <a:rPr lang="en-US" dirty="0" err="1"/>
              <a:t>им</a:t>
            </a:r>
            <a:r>
              <a:rPr lang="en-US" dirty="0"/>
              <a:t> </a:t>
            </a:r>
            <a:r>
              <a:rPr lang="mk-MK" dirty="0"/>
              <a:t>с</a:t>
            </a:r>
            <a:r>
              <a:rPr lang="en-US" dirty="0"/>
              <a:t>е </a:t>
            </a:r>
            <a:r>
              <a:rPr lang="mk-MK" dirty="0"/>
              <a:t>потребни </a:t>
            </a:r>
            <a:r>
              <a:rPr lang="en-US" dirty="0" err="1"/>
              <a:t>врски</a:t>
            </a:r>
            <a:r>
              <a:rPr lang="en-US" dirty="0"/>
              <a:t>.</a:t>
            </a:r>
          </a:p>
        </p:txBody>
      </p:sp>
    </p:spTree>
    <p:extLst>
      <p:ext uri="{BB962C8B-B14F-4D97-AF65-F5344CB8AC3E}">
        <p14:creationId xmlns:p14="http://schemas.microsoft.com/office/powerpoint/2010/main" val="250995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12716488"/>
              </p:ext>
            </p:extLst>
          </p:nvPr>
        </p:nvGraphicFramePr>
        <p:xfrm>
          <a:off x="215153" y="1731981"/>
          <a:ext cx="11650532" cy="40475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12453" y="645458"/>
            <a:ext cx="9255932" cy="1200329"/>
          </a:xfrm>
          <a:prstGeom prst="rect">
            <a:avLst/>
          </a:prstGeom>
          <a:noFill/>
        </p:spPr>
        <p:txBody>
          <a:bodyPr wrap="none" rtlCol="0">
            <a:spAutoFit/>
          </a:bodyPr>
          <a:lstStyle/>
          <a:p>
            <a:pPr lvl="0" algn="ctr">
              <a:defRPr/>
            </a:pPr>
            <a:r>
              <a:rPr lang="mk-MK" dirty="0">
                <a:solidFill>
                  <a:prstClr val="black"/>
                </a:solidFill>
              </a:rPr>
              <a:t>Од </a:t>
            </a:r>
            <a:r>
              <a:rPr lang="en-US" dirty="0" err="1">
                <a:solidFill>
                  <a:prstClr val="black"/>
                </a:solidFill>
              </a:rPr>
              <a:t>некои</a:t>
            </a:r>
            <a:r>
              <a:rPr lang="en-US" dirty="0">
                <a:solidFill>
                  <a:prstClr val="black"/>
                </a:solidFill>
              </a:rPr>
              <a:t> </a:t>
            </a:r>
            <a:r>
              <a:rPr lang="en-US" dirty="0" err="1">
                <a:solidFill>
                  <a:prstClr val="black"/>
                </a:solidFill>
              </a:rPr>
              <a:t>луѓе</a:t>
            </a:r>
            <a:r>
              <a:rPr lang="mk-MK" dirty="0">
                <a:solidFill>
                  <a:prstClr val="black"/>
                </a:solidFill>
              </a:rPr>
              <a:t> се бара</a:t>
            </a:r>
            <a:r>
              <a:rPr lang="en-US" dirty="0">
                <a:solidFill>
                  <a:prstClr val="black"/>
                </a:solidFill>
              </a:rPr>
              <a:t>, </a:t>
            </a:r>
            <a:r>
              <a:rPr lang="en-US" dirty="0" err="1">
                <a:solidFill>
                  <a:prstClr val="black"/>
                </a:solidFill>
              </a:rPr>
              <a:t>поради</a:t>
            </a:r>
            <a:r>
              <a:rPr lang="en-US" dirty="0">
                <a:solidFill>
                  <a:prstClr val="black"/>
                </a:solidFill>
              </a:rPr>
              <a:t> </a:t>
            </a:r>
            <a:r>
              <a:rPr lang="mk-MK" dirty="0" err="1">
                <a:solidFill>
                  <a:prstClr val="black"/>
                </a:solidFill>
              </a:rPr>
              <a:t>својето</a:t>
            </a:r>
            <a:r>
              <a:rPr lang="mk-MK" dirty="0">
                <a:solidFill>
                  <a:prstClr val="black"/>
                </a:solidFill>
              </a:rPr>
              <a:t> работно место</a:t>
            </a:r>
            <a:r>
              <a:rPr lang="en-US" dirty="0">
                <a:solidFill>
                  <a:prstClr val="black"/>
                </a:solidFill>
              </a:rPr>
              <a:t>, </a:t>
            </a:r>
            <a:r>
              <a:rPr lang="en-US" dirty="0" err="1">
                <a:solidFill>
                  <a:prstClr val="black"/>
                </a:solidFill>
              </a:rPr>
              <a:t>позиција</a:t>
            </a:r>
            <a:r>
              <a:rPr lang="en-US" dirty="0">
                <a:solidFill>
                  <a:prstClr val="black"/>
                </a:solidFill>
              </a:rPr>
              <a:t> </a:t>
            </a:r>
            <a:r>
              <a:rPr lang="en-US" dirty="0" err="1">
                <a:solidFill>
                  <a:prstClr val="black"/>
                </a:solidFill>
              </a:rPr>
              <a:t>или</a:t>
            </a:r>
            <a:r>
              <a:rPr lang="en-US" dirty="0">
                <a:solidFill>
                  <a:prstClr val="black"/>
                </a:solidFill>
              </a:rPr>
              <a:t> </a:t>
            </a:r>
            <a:r>
              <a:rPr lang="en-US" dirty="0" err="1">
                <a:solidFill>
                  <a:prstClr val="black"/>
                </a:solidFill>
              </a:rPr>
              <a:t>контакти</a:t>
            </a:r>
            <a:r>
              <a:rPr lang="en-US" dirty="0">
                <a:solidFill>
                  <a:prstClr val="black"/>
                </a:solidFill>
              </a:rPr>
              <a:t> </a:t>
            </a:r>
            <a:r>
              <a:rPr lang="en-US" dirty="0" err="1">
                <a:solidFill>
                  <a:prstClr val="black"/>
                </a:solidFill>
              </a:rPr>
              <a:t>во</a:t>
            </a:r>
            <a:r>
              <a:rPr lang="en-US" dirty="0">
                <a:solidFill>
                  <a:prstClr val="black"/>
                </a:solidFill>
              </a:rPr>
              <a:t> </a:t>
            </a:r>
            <a:r>
              <a:rPr lang="en-US" dirty="0" err="1">
                <a:solidFill>
                  <a:prstClr val="black"/>
                </a:solidFill>
              </a:rPr>
              <a:t>заедницата</a:t>
            </a:r>
            <a:endParaRPr lang="en-US" dirty="0">
              <a:solidFill>
                <a:prstClr val="black"/>
              </a:solidFill>
            </a:endParaRPr>
          </a:p>
          <a:p>
            <a:pPr lvl="0" algn="ctr">
              <a:defRPr/>
            </a:pPr>
            <a:r>
              <a:rPr lang="en-US" dirty="0" err="1">
                <a:solidFill>
                  <a:prstClr val="black"/>
                </a:solidFill>
              </a:rPr>
              <a:t>да</a:t>
            </a:r>
            <a:r>
              <a:rPr lang="en-US" dirty="0">
                <a:solidFill>
                  <a:prstClr val="black"/>
                </a:solidFill>
              </a:rPr>
              <a:t> </a:t>
            </a:r>
            <a:r>
              <a:rPr lang="en-US" dirty="0" err="1">
                <a:solidFill>
                  <a:prstClr val="black"/>
                </a:solidFill>
              </a:rPr>
              <a:t>помогнат</a:t>
            </a:r>
            <a:r>
              <a:rPr lang="en-US" dirty="0">
                <a:solidFill>
                  <a:prstClr val="black"/>
                </a:solidFill>
              </a:rPr>
              <a:t> </a:t>
            </a:r>
            <a:r>
              <a:rPr lang="en-US" dirty="0" err="1">
                <a:solidFill>
                  <a:prstClr val="black"/>
                </a:solidFill>
              </a:rPr>
              <a:t>да</a:t>
            </a:r>
            <a:r>
              <a:rPr lang="en-US" dirty="0">
                <a:solidFill>
                  <a:prstClr val="black"/>
                </a:solidFill>
              </a:rPr>
              <a:t> </a:t>
            </a:r>
            <a:r>
              <a:rPr lang="en-US" dirty="0" err="1">
                <a:solidFill>
                  <a:prstClr val="black"/>
                </a:solidFill>
              </a:rPr>
              <a:t>влијаат</a:t>
            </a:r>
            <a:r>
              <a:rPr lang="en-US" dirty="0">
                <a:solidFill>
                  <a:prstClr val="black"/>
                </a:solidFill>
              </a:rPr>
              <a:t> </a:t>
            </a:r>
            <a:r>
              <a:rPr lang="en-US" dirty="0" err="1">
                <a:solidFill>
                  <a:prstClr val="black"/>
                </a:solidFill>
              </a:rPr>
              <a:t>врз</a:t>
            </a:r>
            <a:r>
              <a:rPr lang="en-US" dirty="0">
                <a:solidFill>
                  <a:prstClr val="black"/>
                </a:solidFill>
              </a:rPr>
              <a:t> </a:t>
            </a:r>
            <a:r>
              <a:rPr lang="en-US" dirty="0" err="1">
                <a:solidFill>
                  <a:prstClr val="black"/>
                </a:solidFill>
              </a:rPr>
              <a:t>одлуките</a:t>
            </a:r>
            <a:r>
              <a:rPr lang="en-US" dirty="0">
                <a:solidFill>
                  <a:prstClr val="black"/>
                </a:solidFill>
              </a:rPr>
              <a:t> </a:t>
            </a:r>
            <a:r>
              <a:rPr lang="en-US" dirty="0" err="1">
                <a:solidFill>
                  <a:prstClr val="black"/>
                </a:solidFill>
              </a:rPr>
              <a:t>во</a:t>
            </a:r>
            <a:r>
              <a:rPr lang="en-US" dirty="0">
                <a:solidFill>
                  <a:prstClr val="black"/>
                </a:solidFill>
              </a:rPr>
              <a:t> </a:t>
            </a:r>
            <a:r>
              <a:rPr lang="mk-MK" dirty="0">
                <a:solidFill>
                  <a:prstClr val="black"/>
                </a:solidFill>
              </a:rPr>
              <a:t>нивна полза. </a:t>
            </a:r>
            <a:r>
              <a:rPr lang="en-US" dirty="0" err="1">
                <a:solidFill>
                  <a:prstClr val="black"/>
                </a:solidFill>
              </a:rPr>
              <a:t>Во</a:t>
            </a:r>
            <a:r>
              <a:rPr lang="en-US" dirty="0">
                <a:solidFill>
                  <a:prstClr val="black"/>
                </a:solidFill>
              </a:rPr>
              <a:t> </a:t>
            </a:r>
            <a:r>
              <a:rPr lang="en-US" dirty="0" err="1">
                <a:solidFill>
                  <a:prstClr val="black"/>
                </a:solidFill>
              </a:rPr>
              <a:t>принцип</a:t>
            </a:r>
            <a:r>
              <a:rPr lang="en-US" dirty="0">
                <a:solidFill>
                  <a:prstClr val="black"/>
                </a:solidFill>
              </a:rPr>
              <a:t>, </a:t>
            </a:r>
            <a:r>
              <a:rPr lang="en-US" dirty="0" err="1">
                <a:solidFill>
                  <a:prstClr val="black"/>
                </a:solidFill>
              </a:rPr>
              <a:t>колку</a:t>
            </a:r>
            <a:r>
              <a:rPr lang="en-US" dirty="0">
                <a:solidFill>
                  <a:prstClr val="black"/>
                </a:solidFill>
              </a:rPr>
              <a:t> е </a:t>
            </a:r>
            <a:r>
              <a:rPr lang="en-US" dirty="0" err="1">
                <a:solidFill>
                  <a:prstClr val="black"/>
                </a:solidFill>
              </a:rPr>
              <a:t>важно</a:t>
            </a:r>
            <a:endParaRPr lang="en-US" dirty="0">
              <a:solidFill>
                <a:prstClr val="black"/>
              </a:solidFill>
            </a:endParaRPr>
          </a:p>
          <a:p>
            <a:pPr lvl="0" algn="ctr">
              <a:defRPr/>
            </a:pPr>
            <a:r>
              <a:rPr lang="en-US" dirty="0" err="1">
                <a:solidFill>
                  <a:prstClr val="black"/>
                </a:solidFill>
              </a:rPr>
              <a:t>Во</a:t>
            </a:r>
            <a:r>
              <a:rPr lang="en-US" dirty="0">
                <a:solidFill>
                  <a:prstClr val="black"/>
                </a:solidFill>
              </a:rPr>
              <a:t> </a:t>
            </a:r>
            <a:r>
              <a:rPr lang="en-US" dirty="0" err="1">
                <a:solidFill>
                  <a:prstClr val="black"/>
                </a:solidFill>
              </a:rPr>
              <a:t>вашата</a:t>
            </a:r>
            <a:r>
              <a:rPr lang="en-US" dirty="0">
                <a:solidFill>
                  <a:prstClr val="black"/>
                </a:solidFill>
              </a:rPr>
              <a:t> </a:t>
            </a:r>
            <a:r>
              <a:rPr lang="en-US" dirty="0" err="1">
                <a:solidFill>
                  <a:prstClr val="black"/>
                </a:solidFill>
              </a:rPr>
              <a:t>земја</a:t>
            </a:r>
            <a:r>
              <a:rPr lang="en-US" dirty="0">
                <a:solidFill>
                  <a:prstClr val="black"/>
                </a:solidFill>
              </a:rPr>
              <a:t> </a:t>
            </a:r>
            <a:r>
              <a:rPr lang="en-US" dirty="0" err="1">
                <a:solidFill>
                  <a:prstClr val="black"/>
                </a:solidFill>
              </a:rPr>
              <a:t>да</a:t>
            </a:r>
            <a:r>
              <a:rPr lang="en-US" dirty="0">
                <a:solidFill>
                  <a:prstClr val="black"/>
                </a:solidFill>
              </a:rPr>
              <a:t> </a:t>
            </a:r>
            <a:r>
              <a:rPr lang="en-US" dirty="0" err="1">
                <a:solidFill>
                  <a:prstClr val="black"/>
                </a:solidFill>
              </a:rPr>
              <a:t>имате</a:t>
            </a:r>
            <a:r>
              <a:rPr lang="en-US" dirty="0">
                <a:solidFill>
                  <a:prstClr val="black"/>
                </a:solidFill>
              </a:rPr>
              <a:t> </a:t>
            </a:r>
            <a:r>
              <a:rPr lang="en-US" dirty="0" err="1">
                <a:solidFill>
                  <a:prstClr val="black"/>
                </a:solidFill>
              </a:rPr>
              <a:t>поддршка</a:t>
            </a:r>
            <a:r>
              <a:rPr lang="en-US" dirty="0">
                <a:solidFill>
                  <a:prstClr val="black"/>
                </a:solidFill>
              </a:rPr>
              <a:t> </a:t>
            </a:r>
            <a:r>
              <a:rPr lang="en-US" dirty="0" err="1">
                <a:solidFill>
                  <a:prstClr val="black"/>
                </a:solidFill>
              </a:rPr>
              <a:t>од</a:t>
            </a:r>
            <a:r>
              <a:rPr lang="en-US" dirty="0">
                <a:solidFill>
                  <a:prstClr val="black"/>
                </a:solidFill>
              </a:rPr>
              <a:t> </a:t>
            </a:r>
            <a:r>
              <a:rPr lang="mk-MK" dirty="0">
                <a:solidFill>
                  <a:prstClr val="black"/>
                </a:solidFill>
              </a:rPr>
              <a:t>ваквите </a:t>
            </a:r>
            <a:r>
              <a:rPr lang="en-US" dirty="0" err="1">
                <a:solidFill>
                  <a:prstClr val="black"/>
                </a:solidFill>
              </a:rPr>
              <a:t>луѓе</a:t>
            </a:r>
            <a:r>
              <a:rPr lang="en-US" dirty="0">
                <a:solidFill>
                  <a:prstClr val="black"/>
                </a:solidFill>
              </a:rPr>
              <a:t> </a:t>
            </a:r>
            <a:r>
              <a:rPr lang="en-US" dirty="0" err="1">
                <a:solidFill>
                  <a:prstClr val="black"/>
                </a:solidFill>
              </a:rPr>
              <a:t>за</a:t>
            </a:r>
            <a:r>
              <a:rPr lang="en-US" dirty="0">
                <a:solidFill>
                  <a:prstClr val="black"/>
                </a:solidFill>
              </a:rPr>
              <a:t> </a:t>
            </a:r>
            <a:r>
              <a:rPr lang="en-US" dirty="0" err="1">
                <a:solidFill>
                  <a:prstClr val="black"/>
                </a:solidFill>
              </a:rPr>
              <a:t>да</a:t>
            </a:r>
            <a:r>
              <a:rPr lang="en-US" dirty="0">
                <a:solidFill>
                  <a:prstClr val="black"/>
                </a:solidFill>
              </a:rPr>
              <a:t> </a:t>
            </a:r>
            <a:r>
              <a:rPr lang="en-US" dirty="0" err="1">
                <a:solidFill>
                  <a:prstClr val="black"/>
                </a:solidFill>
              </a:rPr>
              <a:t>влијаете</a:t>
            </a:r>
            <a:r>
              <a:rPr lang="en-US" dirty="0">
                <a:solidFill>
                  <a:prstClr val="black"/>
                </a:solidFill>
              </a:rPr>
              <a:t> </a:t>
            </a:r>
            <a:r>
              <a:rPr lang="en-US" dirty="0" err="1">
                <a:solidFill>
                  <a:prstClr val="black"/>
                </a:solidFill>
              </a:rPr>
              <a:t>врз</a:t>
            </a:r>
            <a:r>
              <a:rPr lang="en-US" dirty="0">
                <a:solidFill>
                  <a:prstClr val="black"/>
                </a:solidFill>
              </a:rPr>
              <a:t> </a:t>
            </a:r>
            <a:r>
              <a:rPr lang="en-US" dirty="0" err="1">
                <a:solidFill>
                  <a:prstClr val="black"/>
                </a:solidFill>
              </a:rPr>
              <a:t>одлуките</a:t>
            </a:r>
            <a:r>
              <a:rPr lang="en-US" dirty="0">
                <a:solidFill>
                  <a:prstClr val="black"/>
                </a:solidFill>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prstClr val="black"/>
                </a:solidFill>
                <a:latin typeface="Calibri" panose="020F0502020204030204"/>
              </a:rPr>
              <a:t>Самохрани родители</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472966" y="6064469"/>
            <a:ext cx="10990894" cy="646331"/>
          </a:xfrm>
          <a:prstGeom prst="rect">
            <a:avLst/>
          </a:prstGeom>
          <a:noFill/>
        </p:spPr>
        <p:txBody>
          <a:bodyPr wrap="none" rtlCol="0">
            <a:spAutoFit/>
          </a:bodyPr>
          <a:lstStyle/>
          <a:p>
            <a:pPr algn="l" rtl="0"/>
            <a:r>
              <a:rPr lang="en-US" dirty="0"/>
              <a:t>Слично на тоа, </a:t>
            </a:r>
            <a:r>
              <a:rPr lang="en-US" dirty="0" err="1"/>
              <a:t>испитаниците</a:t>
            </a:r>
            <a:r>
              <a:rPr lang="en-US" dirty="0"/>
              <a:t> </a:t>
            </a:r>
            <a:r>
              <a:rPr lang="mk-MK" dirty="0"/>
              <a:t>од семејства со самохрани родители</a:t>
            </a:r>
            <a:r>
              <a:rPr lang="en-US" dirty="0"/>
              <a:t> сметаат </a:t>
            </a:r>
            <a:r>
              <a:rPr lang="en-US" dirty="0" err="1"/>
              <a:t>дека</a:t>
            </a:r>
            <a:r>
              <a:rPr lang="en-US" dirty="0"/>
              <a:t> </a:t>
            </a:r>
            <a:r>
              <a:rPr lang="mk-MK" dirty="0"/>
              <a:t>се потребни големи врски за </a:t>
            </a:r>
          </a:p>
          <a:p>
            <a:pPr algn="l" rtl="0"/>
            <a:r>
              <a:rPr lang="mk-MK" dirty="0"/>
              <a:t>Некој да се вработи во државен сектор</a:t>
            </a:r>
            <a:r>
              <a:rPr lang="en-US" dirty="0"/>
              <a:t>, </a:t>
            </a:r>
            <a:r>
              <a:rPr lang="en-US" dirty="0" err="1"/>
              <a:t>додека</a:t>
            </a:r>
            <a:r>
              <a:rPr lang="mk-MK" dirty="0"/>
              <a:t> </a:t>
            </a:r>
            <a:r>
              <a:rPr lang="en-US" dirty="0" err="1"/>
              <a:t>тоа</a:t>
            </a:r>
            <a:r>
              <a:rPr lang="en-US" dirty="0"/>
              <a:t> не е толку важно </a:t>
            </a:r>
            <a:r>
              <a:rPr lang="en-US" dirty="0" err="1"/>
              <a:t>да</a:t>
            </a:r>
            <a:r>
              <a:rPr lang="en-US" dirty="0"/>
              <a:t> </a:t>
            </a:r>
            <a:r>
              <a:rPr lang="mk-MK" dirty="0"/>
              <a:t>запишување на факултет</a:t>
            </a:r>
            <a:r>
              <a:rPr lang="en-US" dirty="0"/>
              <a:t>.</a:t>
            </a:r>
          </a:p>
        </p:txBody>
      </p:sp>
    </p:spTree>
    <p:extLst>
      <p:ext uri="{BB962C8B-B14F-4D97-AF65-F5344CB8AC3E}">
        <p14:creationId xmlns:p14="http://schemas.microsoft.com/office/powerpoint/2010/main" val="85669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63813027"/>
              </p:ext>
            </p:extLst>
          </p:nvPr>
        </p:nvGraphicFramePr>
        <p:xfrm>
          <a:off x="215153" y="1731981"/>
          <a:ext cx="11650532" cy="40475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94536" y="645458"/>
            <a:ext cx="9491766" cy="1200329"/>
          </a:xfrm>
          <a:prstGeom prst="rect">
            <a:avLst/>
          </a:prstGeom>
          <a:noFill/>
        </p:spPr>
        <p:txBody>
          <a:bodyPr wrap="none" rtlCol="0">
            <a:spAutoFit/>
          </a:bodyPr>
          <a:lstStyle/>
          <a:p>
            <a:pPr lvl="0" algn="ctr">
              <a:defRPr/>
            </a:pPr>
            <a:r>
              <a:rPr lang="mk-MK" dirty="0">
                <a:solidFill>
                  <a:prstClr val="black"/>
                </a:solidFill>
              </a:rPr>
              <a:t>Од </a:t>
            </a:r>
            <a:r>
              <a:rPr lang="en-US" dirty="0" err="1">
                <a:solidFill>
                  <a:prstClr val="black"/>
                </a:solidFill>
              </a:rPr>
              <a:t>некои</a:t>
            </a:r>
            <a:r>
              <a:rPr lang="en-US" dirty="0">
                <a:solidFill>
                  <a:prstClr val="black"/>
                </a:solidFill>
              </a:rPr>
              <a:t> </a:t>
            </a:r>
            <a:r>
              <a:rPr lang="en-US" dirty="0" err="1">
                <a:solidFill>
                  <a:prstClr val="black"/>
                </a:solidFill>
              </a:rPr>
              <a:t>луѓе</a:t>
            </a:r>
            <a:r>
              <a:rPr lang="mk-MK" dirty="0">
                <a:solidFill>
                  <a:prstClr val="black"/>
                </a:solidFill>
              </a:rPr>
              <a:t> се бара</a:t>
            </a:r>
            <a:r>
              <a:rPr lang="en-US" dirty="0">
                <a:solidFill>
                  <a:prstClr val="black"/>
                </a:solidFill>
              </a:rPr>
              <a:t>, </a:t>
            </a:r>
            <a:r>
              <a:rPr lang="en-US" dirty="0" err="1">
                <a:solidFill>
                  <a:prstClr val="black"/>
                </a:solidFill>
              </a:rPr>
              <a:t>поради</a:t>
            </a:r>
            <a:r>
              <a:rPr lang="en-US" dirty="0">
                <a:solidFill>
                  <a:prstClr val="black"/>
                </a:solidFill>
              </a:rPr>
              <a:t> </a:t>
            </a:r>
            <a:r>
              <a:rPr lang="mk-MK" dirty="0" err="1">
                <a:solidFill>
                  <a:prstClr val="black"/>
                </a:solidFill>
              </a:rPr>
              <a:t>својето</a:t>
            </a:r>
            <a:r>
              <a:rPr lang="mk-MK" dirty="0">
                <a:solidFill>
                  <a:prstClr val="black"/>
                </a:solidFill>
              </a:rPr>
              <a:t> работно место</a:t>
            </a:r>
            <a:r>
              <a:rPr lang="en-US" dirty="0">
                <a:solidFill>
                  <a:prstClr val="black"/>
                </a:solidFill>
              </a:rPr>
              <a:t>, </a:t>
            </a:r>
            <a:r>
              <a:rPr lang="en-US" dirty="0" err="1">
                <a:solidFill>
                  <a:prstClr val="black"/>
                </a:solidFill>
              </a:rPr>
              <a:t>позиција</a:t>
            </a:r>
            <a:r>
              <a:rPr lang="en-US" dirty="0">
                <a:solidFill>
                  <a:prstClr val="black"/>
                </a:solidFill>
              </a:rPr>
              <a:t> </a:t>
            </a:r>
            <a:r>
              <a:rPr lang="en-US" dirty="0" err="1">
                <a:solidFill>
                  <a:prstClr val="black"/>
                </a:solidFill>
              </a:rPr>
              <a:t>или</a:t>
            </a:r>
            <a:r>
              <a:rPr lang="en-US" dirty="0">
                <a:solidFill>
                  <a:prstClr val="black"/>
                </a:solidFill>
              </a:rPr>
              <a:t> </a:t>
            </a:r>
            <a:r>
              <a:rPr lang="en-US" dirty="0" err="1">
                <a:solidFill>
                  <a:prstClr val="black"/>
                </a:solidFill>
              </a:rPr>
              <a:t>контакти</a:t>
            </a:r>
            <a:r>
              <a:rPr lang="en-US" dirty="0">
                <a:solidFill>
                  <a:prstClr val="black"/>
                </a:solidFill>
              </a:rPr>
              <a:t> </a:t>
            </a:r>
            <a:r>
              <a:rPr lang="en-US" dirty="0" err="1">
                <a:solidFill>
                  <a:prstClr val="black"/>
                </a:solidFill>
              </a:rPr>
              <a:t>во</a:t>
            </a:r>
            <a:r>
              <a:rPr lang="en-US" dirty="0">
                <a:solidFill>
                  <a:prstClr val="black"/>
                </a:solidFill>
              </a:rPr>
              <a:t> </a:t>
            </a:r>
            <a:r>
              <a:rPr lang="en-US" dirty="0" err="1">
                <a:solidFill>
                  <a:prstClr val="black"/>
                </a:solidFill>
              </a:rPr>
              <a:t>заедницата</a:t>
            </a:r>
            <a:endParaRPr lang="en-US" dirty="0">
              <a:solidFill>
                <a:prstClr val="black"/>
              </a:solidFill>
            </a:endParaRPr>
          </a:p>
          <a:p>
            <a:pPr lvl="0" algn="ctr">
              <a:defRPr/>
            </a:pPr>
            <a:r>
              <a:rPr lang="en-US" dirty="0" err="1">
                <a:solidFill>
                  <a:prstClr val="black"/>
                </a:solidFill>
              </a:rPr>
              <a:t>да</a:t>
            </a:r>
            <a:r>
              <a:rPr lang="en-US" dirty="0">
                <a:solidFill>
                  <a:prstClr val="black"/>
                </a:solidFill>
              </a:rPr>
              <a:t> </a:t>
            </a:r>
            <a:r>
              <a:rPr lang="en-US" dirty="0" err="1">
                <a:solidFill>
                  <a:prstClr val="black"/>
                </a:solidFill>
              </a:rPr>
              <a:t>помогнат</a:t>
            </a:r>
            <a:r>
              <a:rPr lang="en-US" dirty="0">
                <a:solidFill>
                  <a:prstClr val="black"/>
                </a:solidFill>
              </a:rPr>
              <a:t> </a:t>
            </a:r>
            <a:r>
              <a:rPr lang="en-US" dirty="0" err="1">
                <a:solidFill>
                  <a:prstClr val="black"/>
                </a:solidFill>
              </a:rPr>
              <a:t>да</a:t>
            </a:r>
            <a:r>
              <a:rPr lang="en-US" dirty="0">
                <a:solidFill>
                  <a:prstClr val="black"/>
                </a:solidFill>
              </a:rPr>
              <a:t> </a:t>
            </a:r>
            <a:r>
              <a:rPr lang="en-US" dirty="0" err="1">
                <a:solidFill>
                  <a:prstClr val="black"/>
                </a:solidFill>
              </a:rPr>
              <a:t>влијаат</a:t>
            </a:r>
            <a:r>
              <a:rPr lang="en-US" dirty="0">
                <a:solidFill>
                  <a:prstClr val="black"/>
                </a:solidFill>
              </a:rPr>
              <a:t> </a:t>
            </a:r>
            <a:r>
              <a:rPr lang="en-US" dirty="0" err="1">
                <a:solidFill>
                  <a:prstClr val="black"/>
                </a:solidFill>
              </a:rPr>
              <a:t>врз</a:t>
            </a:r>
            <a:r>
              <a:rPr lang="en-US" dirty="0">
                <a:solidFill>
                  <a:prstClr val="black"/>
                </a:solidFill>
              </a:rPr>
              <a:t> </a:t>
            </a:r>
            <a:r>
              <a:rPr lang="en-US" dirty="0" err="1">
                <a:solidFill>
                  <a:prstClr val="black"/>
                </a:solidFill>
              </a:rPr>
              <a:t>одлуките</a:t>
            </a:r>
            <a:r>
              <a:rPr lang="en-US" dirty="0">
                <a:solidFill>
                  <a:prstClr val="black"/>
                </a:solidFill>
              </a:rPr>
              <a:t> </a:t>
            </a:r>
            <a:r>
              <a:rPr lang="en-US" dirty="0" err="1">
                <a:solidFill>
                  <a:prstClr val="black"/>
                </a:solidFill>
              </a:rPr>
              <a:t>во</a:t>
            </a:r>
            <a:r>
              <a:rPr lang="en-US" dirty="0">
                <a:solidFill>
                  <a:prstClr val="black"/>
                </a:solidFill>
              </a:rPr>
              <a:t> </a:t>
            </a:r>
            <a:r>
              <a:rPr lang="mk-MK" dirty="0">
                <a:solidFill>
                  <a:prstClr val="black"/>
                </a:solidFill>
              </a:rPr>
              <a:t>нивна полза. </a:t>
            </a:r>
            <a:r>
              <a:rPr lang="en-US" dirty="0" err="1">
                <a:solidFill>
                  <a:prstClr val="black"/>
                </a:solidFill>
              </a:rPr>
              <a:t>Во</a:t>
            </a:r>
            <a:r>
              <a:rPr lang="en-US" dirty="0">
                <a:solidFill>
                  <a:prstClr val="black"/>
                </a:solidFill>
              </a:rPr>
              <a:t> </a:t>
            </a:r>
            <a:r>
              <a:rPr lang="en-US" dirty="0" err="1">
                <a:solidFill>
                  <a:prstClr val="black"/>
                </a:solidFill>
              </a:rPr>
              <a:t>принцип</a:t>
            </a:r>
            <a:r>
              <a:rPr lang="en-US" dirty="0">
                <a:solidFill>
                  <a:prstClr val="black"/>
                </a:solidFill>
              </a:rPr>
              <a:t>, </a:t>
            </a:r>
            <a:r>
              <a:rPr lang="en-US" dirty="0" err="1">
                <a:solidFill>
                  <a:prstClr val="black"/>
                </a:solidFill>
              </a:rPr>
              <a:t>колку</a:t>
            </a:r>
            <a:r>
              <a:rPr lang="en-US" dirty="0">
                <a:solidFill>
                  <a:prstClr val="black"/>
                </a:solidFill>
              </a:rPr>
              <a:t> е </a:t>
            </a:r>
            <a:r>
              <a:rPr lang="en-US" dirty="0" err="1">
                <a:solidFill>
                  <a:prstClr val="black"/>
                </a:solidFill>
              </a:rPr>
              <a:t>важно</a:t>
            </a:r>
            <a:endParaRPr lang="en-US" dirty="0">
              <a:solidFill>
                <a:prstClr val="black"/>
              </a:solidFill>
            </a:endParaRPr>
          </a:p>
          <a:p>
            <a:pPr lvl="0" algn="ctr">
              <a:defRPr/>
            </a:pPr>
            <a:r>
              <a:rPr lang="en-US" dirty="0" err="1">
                <a:solidFill>
                  <a:prstClr val="black"/>
                </a:solidFill>
              </a:rPr>
              <a:t>Во</a:t>
            </a:r>
            <a:r>
              <a:rPr lang="en-US" dirty="0">
                <a:solidFill>
                  <a:prstClr val="black"/>
                </a:solidFill>
              </a:rPr>
              <a:t> </a:t>
            </a:r>
            <a:r>
              <a:rPr lang="en-US" dirty="0" err="1">
                <a:solidFill>
                  <a:prstClr val="black"/>
                </a:solidFill>
              </a:rPr>
              <a:t>вашата</a:t>
            </a:r>
            <a:r>
              <a:rPr lang="en-US" dirty="0">
                <a:solidFill>
                  <a:prstClr val="black"/>
                </a:solidFill>
              </a:rPr>
              <a:t> </a:t>
            </a:r>
            <a:r>
              <a:rPr lang="en-US" dirty="0" err="1">
                <a:solidFill>
                  <a:prstClr val="black"/>
                </a:solidFill>
              </a:rPr>
              <a:t>земја</a:t>
            </a:r>
            <a:r>
              <a:rPr lang="en-US" dirty="0">
                <a:solidFill>
                  <a:prstClr val="black"/>
                </a:solidFill>
              </a:rPr>
              <a:t> </a:t>
            </a:r>
            <a:r>
              <a:rPr lang="en-US" dirty="0" err="1">
                <a:solidFill>
                  <a:prstClr val="black"/>
                </a:solidFill>
              </a:rPr>
              <a:t>да</a:t>
            </a:r>
            <a:r>
              <a:rPr lang="en-US" dirty="0">
                <a:solidFill>
                  <a:prstClr val="black"/>
                </a:solidFill>
              </a:rPr>
              <a:t> </a:t>
            </a:r>
            <a:r>
              <a:rPr lang="en-US" dirty="0" err="1">
                <a:solidFill>
                  <a:prstClr val="black"/>
                </a:solidFill>
              </a:rPr>
              <a:t>имате</a:t>
            </a:r>
            <a:r>
              <a:rPr lang="en-US" dirty="0">
                <a:solidFill>
                  <a:prstClr val="black"/>
                </a:solidFill>
              </a:rPr>
              <a:t> </a:t>
            </a:r>
            <a:r>
              <a:rPr lang="en-US" dirty="0" err="1">
                <a:solidFill>
                  <a:prstClr val="black"/>
                </a:solidFill>
              </a:rPr>
              <a:t>поддршка</a:t>
            </a:r>
            <a:r>
              <a:rPr lang="en-US" dirty="0">
                <a:solidFill>
                  <a:prstClr val="black"/>
                </a:solidFill>
              </a:rPr>
              <a:t> </a:t>
            </a:r>
            <a:r>
              <a:rPr lang="en-US" dirty="0" err="1">
                <a:solidFill>
                  <a:prstClr val="black"/>
                </a:solidFill>
              </a:rPr>
              <a:t>од</a:t>
            </a:r>
            <a:r>
              <a:rPr lang="en-US" dirty="0">
                <a:solidFill>
                  <a:prstClr val="black"/>
                </a:solidFill>
              </a:rPr>
              <a:t> </a:t>
            </a:r>
            <a:r>
              <a:rPr lang="mk-MK" dirty="0">
                <a:solidFill>
                  <a:prstClr val="black"/>
                </a:solidFill>
              </a:rPr>
              <a:t>ваквите </a:t>
            </a:r>
            <a:r>
              <a:rPr lang="en-US" dirty="0" err="1">
                <a:solidFill>
                  <a:prstClr val="black"/>
                </a:solidFill>
              </a:rPr>
              <a:t>луѓе</a:t>
            </a:r>
            <a:r>
              <a:rPr lang="en-US" dirty="0">
                <a:solidFill>
                  <a:prstClr val="black"/>
                </a:solidFill>
              </a:rPr>
              <a:t> </a:t>
            </a:r>
            <a:r>
              <a:rPr lang="en-US" dirty="0" err="1">
                <a:solidFill>
                  <a:prstClr val="black"/>
                </a:solidFill>
              </a:rPr>
              <a:t>за</a:t>
            </a:r>
            <a:r>
              <a:rPr lang="en-US" dirty="0">
                <a:solidFill>
                  <a:prstClr val="black"/>
                </a:solidFill>
              </a:rPr>
              <a:t> </a:t>
            </a:r>
            <a:r>
              <a:rPr lang="en-US" dirty="0" err="1">
                <a:solidFill>
                  <a:prstClr val="black"/>
                </a:solidFill>
              </a:rPr>
              <a:t>да</a:t>
            </a:r>
            <a:r>
              <a:rPr lang="en-US" dirty="0">
                <a:solidFill>
                  <a:prstClr val="black"/>
                </a:solidFill>
              </a:rPr>
              <a:t> </a:t>
            </a:r>
            <a:r>
              <a:rPr lang="en-US" dirty="0" err="1">
                <a:solidFill>
                  <a:prstClr val="black"/>
                </a:solidFill>
              </a:rPr>
              <a:t>влијаете</a:t>
            </a:r>
            <a:r>
              <a:rPr lang="en-US" dirty="0">
                <a:solidFill>
                  <a:prstClr val="black"/>
                </a:solidFill>
              </a:rPr>
              <a:t> </a:t>
            </a:r>
            <a:r>
              <a:rPr lang="en-US" dirty="0" err="1">
                <a:solidFill>
                  <a:prstClr val="black"/>
                </a:solidFill>
              </a:rPr>
              <a:t>врз</a:t>
            </a:r>
            <a:r>
              <a:rPr lang="en-US" dirty="0">
                <a:solidFill>
                  <a:prstClr val="black"/>
                </a:solidFill>
              </a:rPr>
              <a:t> </a:t>
            </a:r>
            <a:r>
              <a:rPr lang="en-US" dirty="0" err="1">
                <a:solidFill>
                  <a:prstClr val="black"/>
                </a:solidFill>
              </a:rPr>
              <a:t>одлуките</a:t>
            </a:r>
            <a:r>
              <a:rPr lang="en-US" dirty="0">
                <a:solidFill>
                  <a:prstClr val="black"/>
                </a:solidFill>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k-MK" sz="1800" b="0" i="0" u="none" strike="noStrike" kern="1200" cap="none" spc="0" normalizeH="0" baseline="0" noProof="0" dirty="0">
                <a:ln>
                  <a:noFill/>
                </a:ln>
                <a:solidFill>
                  <a:prstClr val="black"/>
                </a:solidFill>
                <a:effectLst/>
                <a:uLnTx/>
                <a:uFillTx/>
                <a:latin typeface="Calibri" panose="020F0502020204030204"/>
                <a:ea typeface="+mn-ea"/>
                <a:cs typeface="+mn-cs"/>
              </a:rPr>
              <a:t>Стари лица</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215153" y="5965672"/>
            <a:ext cx="11847667" cy="923330"/>
          </a:xfrm>
          <a:prstGeom prst="rect">
            <a:avLst/>
          </a:prstGeom>
          <a:noFill/>
        </p:spPr>
        <p:txBody>
          <a:bodyPr wrap="none" rtlCol="0">
            <a:spAutoFit/>
          </a:bodyPr>
          <a:lstStyle/>
          <a:p>
            <a:pPr algn="l" rtl="0"/>
            <a:r>
              <a:rPr lang="en-US" dirty="0"/>
              <a:t>Исто како и во другите групи, 1/3 од </a:t>
            </a:r>
            <a:r>
              <a:rPr lang="en-US" dirty="0" err="1"/>
              <a:t>испитаниците</a:t>
            </a:r>
            <a:r>
              <a:rPr lang="en-US" dirty="0"/>
              <a:t> </a:t>
            </a:r>
            <a:r>
              <a:rPr lang="mk-MK" dirty="0"/>
              <a:t>од старите лица </a:t>
            </a:r>
            <a:r>
              <a:rPr lang="en-US" dirty="0" err="1"/>
              <a:t>изјавија</a:t>
            </a:r>
            <a:r>
              <a:rPr lang="en-US" dirty="0"/>
              <a:t> дека е од суштинско </a:t>
            </a:r>
            <a:r>
              <a:rPr lang="en-US" dirty="0" err="1"/>
              <a:t>значење</a:t>
            </a:r>
            <a:r>
              <a:rPr lang="en-US" dirty="0"/>
              <a:t> </a:t>
            </a:r>
            <a:endParaRPr lang="mk-MK" dirty="0"/>
          </a:p>
          <a:p>
            <a:pPr algn="l" rtl="0"/>
            <a:r>
              <a:rPr lang="en-US" dirty="0" err="1"/>
              <a:t>да</a:t>
            </a:r>
            <a:r>
              <a:rPr lang="en-US" dirty="0"/>
              <a:t> </a:t>
            </a:r>
            <a:r>
              <a:rPr lang="en-US" dirty="0" err="1"/>
              <a:t>има</a:t>
            </a:r>
            <a:r>
              <a:rPr lang="mk-MK" dirty="0"/>
              <a:t>те</a:t>
            </a:r>
            <a:r>
              <a:rPr lang="en-US" dirty="0"/>
              <a:t> врски за да </a:t>
            </a:r>
            <a:r>
              <a:rPr lang="en-US" dirty="0" err="1"/>
              <a:t>се</a:t>
            </a:r>
            <a:r>
              <a:rPr lang="en-US" dirty="0"/>
              <a:t> </a:t>
            </a:r>
            <a:r>
              <a:rPr lang="mk-MK" dirty="0"/>
              <a:t>вработите во државен сектор, </a:t>
            </a:r>
            <a:r>
              <a:rPr lang="en-US" dirty="0" err="1"/>
              <a:t>додека</a:t>
            </a:r>
            <a:r>
              <a:rPr lang="en-US" dirty="0"/>
              <a:t> ¼ од нив мислат дека тоа не е </a:t>
            </a:r>
            <a:r>
              <a:rPr lang="en-US" dirty="0" err="1"/>
              <a:t>важно</a:t>
            </a:r>
            <a:r>
              <a:rPr lang="en-US" dirty="0"/>
              <a:t> </a:t>
            </a:r>
            <a:r>
              <a:rPr lang="mk-MK" dirty="0"/>
              <a:t>за запишување на </a:t>
            </a:r>
          </a:p>
          <a:p>
            <a:pPr algn="l" rtl="0"/>
            <a:r>
              <a:rPr lang="mk-MK" dirty="0"/>
              <a:t>факултет</a:t>
            </a:r>
            <a:r>
              <a:rPr lang="en-US" dirty="0"/>
              <a:t>.</a:t>
            </a:r>
          </a:p>
        </p:txBody>
      </p:sp>
    </p:spTree>
    <p:extLst>
      <p:ext uri="{BB962C8B-B14F-4D97-AF65-F5344CB8AC3E}">
        <p14:creationId xmlns:p14="http://schemas.microsoft.com/office/powerpoint/2010/main" val="2351419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78687737"/>
              </p:ext>
            </p:extLst>
          </p:nvPr>
        </p:nvGraphicFramePr>
        <p:xfrm>
          <a:off x="720762" y="798755"/>
          <a:ext cx="10499463" cy="51932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66956" y="152425"/>
            <a:ext cx="8286627" cy="1200329"/>
          </a:xfrm>
          <a:prstGeom prst="rect">
            <a:avLst/>
          </a:prstGeom>
          <a:noFill/>
        </p:spPr>
        <p:txBody>
          <a:bodyPr wrap="none" rtlCol="0">
            <a:spAutoFit/>
          </a:bodyPr>
          <a:lstStyle/>
          <a:p>
            <a:pPr algn="ctr" rtl="0"/>
            <a:r>
              <a:rPr lang="en-US" dirty="0"/>
              <a:t>Дали </a:t>
            </a:r>
            <a:r>
              <a:rPr lang="en-US" dirty="0" err="1"/>
              <a:t>некогаш</a:t>
            </a:r>
            <a:r>
              <a:rPr lang="en-US" dirty="0"/>
              <a:t> </a:t>
            </a:r>
            <a:r>
              <a:rPr lang="mk-MK" dirty="0"/>
              <a:t>сте имале </a:t>
            </a:r>
            <a:r>
              <a:rPr lang="en-US" dirty="0" err="1"/>
              <a:t>интеракција</a:t>
            </a:r>
            <a:r>
              <a:rPr lang="en-US" dirty="0"/>
              <a:t> со следново и </a:t>
            </a:r>
            <a:r>
              <a:rPr lang="mk-MK" dirty="0"/>
              <a:t>ви било побарано да платите </a:t>
            </a:r>
          </a:p>
          <a:p>
            <a:pPr algn="ctr" rtl="0"/>
            <a:r>
              <a:rPr lang="en-US" dirty="0" err="1"/>
              <a:t>плаќаат</a:t>
            </a:r>
            <a:r>
              <a:rPr lang="en-US" dirty="0"/>
              <a:t> за услуги што треба да бидат бесплатни</a:t>
            </a:r>
          </a:p>
          <a:p>
            <a:pPr algn="ctr" rtl="0"/>
            <a:r>
              <a:rPr lang="mk-MK" dirty="0"/>
              <a:t>Лица со инвалидитет</a:t>
            </a:r>
            <a:endParaRPr lang="en-US" dirty="0"/>
          </a:p>
          <a:p>
            <a:pPr algn="ctr" rtl="0"/>
            <a:endParaRPr lang="en-US" dirty="0"/>
          </a:p>
        </p:txBody>
      </p:sp>
      <p:sp>
        <p:nvSpPr>
          <p:cNvPr id="2" name="TextBox 1"/>
          <p:cNvSpPr txBox="1"/>
          <p:nvPr/>
        </p:nvSpPr>
        <p:spPr>
          <a:xfrm>
            <a:off x="423582" y="5992008"/>
            <a:ext cx="11250452" cy="646331"/>
          </a:xfrm>
          <a:prstGeom prst="rect">
            <a:avLst/>
          </a:prstGeom>
          <a:noFill/>
        </p:spPr>
        <p:txBody>
          <a:bodyPr wrap="none" rtlCol="0">
            <a:spAutoFit/>
          </a:bodyPr>
          <a:lstStyle/>
          <a:p>
            <a:pPr algn="l" rtl="0"/>
            <a:r>
              <a:rPr lang="en-US" dirty="0" err="1"/>
              <a:t>Во</a:t>
            </a:r>
            <a:r>
              <a:rPr lang="en-US" dirty="0"/>
              <a:t> </a:t>
            </a:r>
            <a:r>
              <a:rPr lang="en-US" dirty="0" err="1"/>
              <a:t>просек</a:t>
            </a:r>
            <a:r>
              <a:rPr lang="mk-MK" dirty="0"/>
              <a:t>,</a:t>
            </a:r>
            <a:r>
              <a:rPr lang="en-US" dirty="0"/>
              <a:t> ¼ од испитаниците </a:t>
            </a:r>
            <a:r>
              <a:rPr lang="en-US" dirty="0" err="1"/>
              <a:t>од</a:t>
            </a:r>
            <a:r>
              <a:rPr lang="en-US" dirty="0"/>
              <a:t> </a:t>
            </a:r>
            <a:r>
              <a:rPr lang="mk-MK" dirty="0"/>
              <a:t>лицата со инвалидитет</a:t>
            </a:r>
            <a:r>
              <a:rPr lang="en-US" dirty="0"/>
              <a:t> во одреден </a:t>
            </a:r>
            <a:r>
              <a:rPr lang="en-US" dirty="0" err="1"/>
              <a:t>момент</a:t>
            </a:r>
            <a:r>
              <a:rPr lang="en-US" dirty="0"/>
              <a:t> </a:t>
            </a:r>
            <a:r>
              <a:rPr lang="mk-MK" dirty="0"/>
              <a:t>морале </a:t>
            </a:r>
            <a:r>
              <a:rPr lang="en-US" dirty="0" err="1"/>
              <a:t>да</a:t>
            </a:r>
            <a:r>
              <a:rPr lang="en-US" dirty="0"/>
              <a:t> </a:t>
            </a:r>
            <a:r>
              <a:rPr lang="mk-MK" dirty="0"/>
              <a:t>ѝ </a:t>
            </a:r>
            <a:r>
              <a:rPr lang="en-US" dirty="0" err="1"/>
              <a:t>платат</a:t>
            </a:r>
            <a:r>
              <a:rPr lang="en-US" dirty="0"/>
              <a:t> </a:t>
            </a:r>
            <a:r>
              <a:rPr lang="mk-MK" dirty="0"/>
              <a:t>на </a:t>
            </a:r>
            <a:r>
              <a:rPr lang="en-US" dirty="0" err="1"/>
              <a:t>полиција</a:t>
            </a:r>
            <a:r>
              <a:rPr lang="mk-MK" dirty="0"/>
              <a:t>та</a:t>
            </a:r>
            <a:r>
              <a:rPr lang="en-US" dirty="0"/>
              <a:t>, </a:t>
            </a:r>
            <a:endParaRPr lang="mk-MK" dirty="0"/>
          </a:p>
          <a:p>
            <a:pPr algn="l" rtl="0"/>
            <a:r>
              <a:rPr lang="mk-MK" dirty="0"/>
              <a:t>на </a:t>
            </a:r>
            <a:r>
              <a:rPr lang="en-US" dirty="0" err="1"/>
              <a:t>судови</a:t>
            </a:r>
            <a:r>
              <a:rPr lang="mk-MK" dirty="0"/>
              <a:t>те</a:t>
            </a:r>
            <a:r>
              <a:rPr lang="en-US" dirty="0"/>
              <a:t> и </a:t>
            </a:r>
            <a:r>
              <a:rPr lang="en-US" dirty="0" err="1"/>
              <a:t>и</a:t>
            </a:r>
            <a:r>
              <a:rPr lang="en-US" dirty="0"/>
              <a:t> </a:t>
            </a:r>
            <a:r>
              <a:rPr lang="en-US" dirty="0" err="1"/>
              <a:t>болници</a:t>
            </a:r>
            <a:r>
              <a:rPr lang="mk-MK" dirty="0"/>
              <a:t>те, и тоа</a:t>
            </a:r>
            <a:r>
              <a:rPr lang="en-US" dirty="0"/>
              <a:t> за услуги кои треба да бидат бесплатни </a:t>
            </a:r>
          </a:p>
        </p:txBody>
      </p:sp>
    </p:spTree>
    <p:extLst>
      <p:ext uri="{BB962C8B-B14F-4D97-AF65-F5344CB8AC3E}">
        <p14:creationId xmlns:p14="http://schemas.microsoft.com/office/powerpoint/2010/main" val="162474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42884967"/>
              </p:ext>
            </p:extLst>
          </p:nvPr>
        </p:nvGraphicFramePr>
        <p:xfrm>
          <a:off x="720762" y="798755"/>
          <a:ext cx="10499463" cy="51932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66952" y="152425"/>
            <a:ext cx="8286627" cy="923330"/>
          </a:xfrm>
          <a:prstGeom prst="rect">
            <a:avLst/>
          </a:prstGeom>
          <a:noFill/>
        </p:spPr>
        <p:txBody>
          <a:bodyPr wrap="none" rtlCol="0">
            <a:spAutoFit/>
          </a:bodyPr>
          <a:lstStyle/>
          <a:p>
            <a:pPr algn="ctr"/>
            <a:r>
              <a:rPr lang="en-US" dirty="0" err="1"/>
              <a:t>Дали</a:t>
            </a:r>
            <a:r>
              <a:rPr lang="en-US" dirty="0"/>
              <a:t> </a:t>
            </a:r>
            <a:r>
              <a:rPr lang="en-US" dirty="0" err="1"/>
              <a:t>некогаш</a:t>
            </a:r>
            <a:r>
              <a:rPr lang="en-US" dirty="0"/>
              <a:t> </a:t>
            </a:r>
            <a:r>
              <a:rPr lang="mk-MK" dirty="0"/>
              <a:t>сте имале </a:t>
            </a:r>
            <a:r>
              <a:rPr lang="en-US" dirty="0" err="1"/>
              <a:t>интеракција</a:t>
            </a:r>
            <a:r>
              <a:rPr lang="en-US" dirty="0"/>
              <a:t> </a:t>
            </a:r>
            <a:r>
              <a:rPr lang="en-US" dirty="0" err="1"/>
              <a:t>со</a:t>
            </a:r>
            <a:r>
              <a:rPr lang="en-US" dirty="0"/>
              <a:t> </a:t>
            </a:r>
            <a:r>
              <a:rPr lang="en-US" dirty="0" err="1"/>
              <a:t>следново</a:t>
            </a:r>
            <a:r>
              <a:rPr lang="en-US" dirty="0"/>
              <a:t> и </a:t>
            </a:r>
            <a:r>
              <a:rPr lang="mk-MK" dirty="0"/>
              <a:t>ви било побарано да платите </a:t>
            </a:r>
          </a:p>
          <a:p>
            <a:pPr algn="ctr"/>
            <a:r>
              <a:rPr lang="en-US" dirty="0" err="1"/>
              <a:t>плаќаат</a:t>
            </a:r>
            <a:r>
              <a:rPr lang="en-US" dirty="0"/>
              <a:t> </a:t>
            </a:r>
            <a:r>
              <a:rPr lang="en-US" dirty="0" err="1"/>
              <a:t>за</a:t>
            </a:r>
            <a:r>
              <a:rPr lang="en-US" dirty="0"/>
              <a:t> </a:t>
            </a:r>
            <a:r>
              <a:rPr lang="en-US" dirty="0" err="1"/>
              <a:t>услуги</a:t>
            </a:r>
            <a:r>
              <a:rPr lang="en-US" dirty="0"/>
              <a:t> </a:t>
            </a:r>
            <a:r>
              <a:rPr lang="en-US" dirty="0" err="1"/>
              <a:t>што</a:t>
            </a:r>
            <a:r>
              <a:rPr lang="en-US" dirty="0"/>
              <a:t> </a:t>
            </a:r>
            <a:r>
              <a:rPr lang="en-US" dirty="0" err="1"/>
              <a:t>треба</a:t>
            </a:r>
            <a:r>
              <a:rPr lang="en-US" dirty="0"/>
              <a:t> </a:t>
            </a:r>
            <a:r>
              <a:rPr lang="en-US" dirty="0" err="1"/>
              <a:t>да</a:t>
            </a:r>
            <a:r>
              <a:rPr lang="en-US" dirty="0"/>
              <a:t> </a:t>
            </a:r>
            <a:r>
              <a:rPr lang="en-US" dirty="0" err="1"/>
              <a:t>бидат</a:t>
            </a:r>
            <a:r>
              <a:rPr lang="en-US" dirty="0"/>
              <a:t> </a:t>
            </a:r>
            <a:r>
              <a:rPr lang="en-US" dirty="0" err="1"/>
              <a:t>бесплатни</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Самохрани родители</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388932" y="5992008"/>
            <a:ext cx="11663386" cy="923330"/>
          </a:xfrm>
          <a:prstGeom prst="rect">
            <a:avLst/>
          </a:prstGeom>
          <a:noFill/>
        </p:spPr>
        <p:txBody>
          <a:bodyPr wrap="none" rtlCol="0">
            <a:spAutoFit/>
          </a:bodyPr>
          <a:lstStyle/>
          <a:p>
            <a:pPr algn="l" rtl="0"/>
            <a:r>
              <a:rPr lang="en-US" dirty="0"/>
              <a:t>Околу ½ од </a:t>
            </a:r>
            <a:r>
              <a:rPr lang="en-US" dirty="0" err="1"/>
              <a:t>испитаници</a:t>
            </a:r>
            <a:r>
              <a:rPr lang="en-US" dirty="0"/>
              <a:t> </a:t>
            </a:r>
            <a:r>
              <a:rPr lang="en-US" dirty="0" err="1"/>
              <a:t>не</a:t>
            </a:r>
            <a:r>
              <a:rPr lang="en-US" dirty="0"/>
              <a:t> </a:t>
            </a:r>
            <a:r>
              <a:rPr lang="en-US" dirty="0" err="1"/>
              <a:t>одговори</a:t>
            </a:r>
            <a:r>
              <a:rPr lang="mk-MK" dirty="0"/>
              <a:t>ле</a:t>
            </a:r>
            <a:r>
              <a:rPr lang="en-US" dirty="0"/>
              <a:t> на ова прашање, но оние што одговориле изјавиле дека во одреден </a:t>
            </a:r>
            <a:r>
              <a:rPr lang="en-US" dirty="0" err="1"/>
              <a:t>момент</a:t>
            </a:r>
            <a:r>
              <a:rPr lang="en-US" dirty="0"/>
              <a:t> </a:t>
            </a:r>
            <a:endParaRPr lang="mk-MK" dirty="0"/>
          </a:p>
          <a:p>
            <a:pPr algn="l" rtl="0"/>
            <a:r>
              <a:rPr lang="mk-MK" dirty="0"/>
              <a:t>требало да им</a:t>
            </a:r>
            <a:r>
              <a:rPr lang="en-US" dirty="0"/>
              <a:t> </a:t>
            </a:r>
            <a:r>
              <a:rPr lang="en-US" dirty="0" err="1"/>
              <a:t>да</a:t>
            </a:r>
            <a:r>
              <a:rPr lang="en-US" dirty="0"/>
              <a:t> </a:t>
            </a:r>
            <a:r>
              <a:rPr lang="en-US" dirty="0" err="1"/>
              <a:t>платат</a:t>
            </a:r>
            <a:r>
              <a:rPr lang="mk-MK" dirty="0"/>
              <a:t> на </a:t>
            </a:r>
            <a:r>
              <a:rPr lang="en-US" dirty="0" err="1"/>
              <a:t>полицијата</a:t>
            </a:r>
            <a:r>
              <a:rPr lang="en-US" dirty="0"/>
              <a:t>, судовите и </a:t>
            </a:r>
            <a:r>
              <a:rPr lang="en-US" dirty="0" err="1"/>
              <a:t>јавната</a:t>
            </a:r>
            <a:r>
              <a:rPr lang="en-US" dirty="0"/>
              <a:t> </a:t>
            </a:r>
            <a:r>
              <a:rPr lang="en-US" dirty="0" err="1"/>
              <a:t>администрација</a:t>
            </a:r>
            <a:r>
              <a:rPr lang="mk-MK" dirty="0"/>
              <a:t>, и тоа </a:t>
            </a:r>
            <a:r>
              <a:rPr lang="en-US" dirty="0" err="1"/>
              <a:t>најчесто</a:t>
            </a:r>
            <a:r>
              <a:rPr lang="en-US" dirty="0"/>
              <a:t> </a:t>
            </a:r>
            <a:r>
              <a:rPr lang="en-US" dirty="0" err="1"/>
              <a:t>за</a:t>
            </a:r>
            <a:r>
              <a:rPr lang="en-US" dirty="0"/>
              <a:t> </a:t>
            </a:r>
            <a:r>
              <a:rPr lang="en-US" dirty="0" err="1"/>
              <a:t>услуги</a:t>
            </a:r>
            <a:r>
              <a:rPr lang="en-US" dirty="0"/>
              <a:t> што </a:t>
            </a:r>
            <a:r>
              <a:rPr lang="en-US" dirty="0" err="1"/>
              <a:t>треба</a:t>
            </a:r>
            <a:r>
              <a:rPr lang="en-US" dirty="0"/>
              <a:t> </a:t>
            </a:r>
            <a:endParaRPr lang="mk-MK" dirty="0"/>
          </a:p>
          <a:p>
            <a:pPr algn="l" rtl="0"/>
            <a:r>
              <a:rPr lang="en-US" dirty="0" err="1"/>
              <a:t>да</a:t>
            </a:r>
            <a:r>
              <a:rPr lang="en-US" dirty="0"/>
              <a:t> бидат бесплатни.</a:t>
            </a:r>
          </a:p>
        </p:txBody>
      </p:sp>
    </p:spTree>
    <p:extLst>
      <p:ext uri="{BB962C8B-B14F-4D97-AF65-F5344CB8AC3E}">
        <p14:creationId xmlns:p14="http://schemas.microsoft.com/office/powerpoint/2010/main" val="1836270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4780437"/>
              </p:ext>
            </p:extLst>
          </p:nvPr>
        </p:nvGraphicFramePr>
        <p:xfrm>
          <a:off x="720762" y="798755"/>
          <a:ext cx="10499463" cy="51932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66951" y="152425"/>
            <a:ext cx="8286627" cy="923330"/>
          </a:xfrm>
          <a:prstGeom prst="rect">
            <a:avLst/>
          </a:prstGeom>
          <a:noFill/>
        </p:spPr>
        <p:txBody>
          <a:bodyPr wrap="none" rtlCol="0">
            <a:spAutoFit/>
          </a:bodyPr>
          <a:lstStyle/>
          <a:p>
            <a:pPr algn="ctr"/>
            <a:r>
              <a:rPr lang="en-US" dirty="0" err="1"/>
              <a:t>Дали</a:t>
            </a:r>
            <a:r>
              <a:rPr lang="en-US" dirty="0"/>
              <a:t> </a:t>
            </a:r>
            <a:r>
              <a:rPr lang="en-US" dirty="0" err="1"/>
              <a:t>некогаш</a:t>
            </a:r>
            <a:r>
              <a:rPr lang="en-US" dirty="0"/>
              <a:t> </a:t>
            </a:r>
            <a:r>
              <a:rPr lang="mk-MK" dirty="0"/>
              <a:t>сте имале </a:t>
            </a:r>
            <a:r>
              <a:rPr lang="en-US" dirty="0" err="1"/>
              <a:t>интеракција</a:t>
            </a:r>
            <a:r>
              <a:rPr lang="en-US" dirty="0"/>
              <a:t> </a:t>
            </a:r>
            <a:r>
              <a:rPr lang="en-US" dirty="0" err="1"/>
              <a:t>со</a:t>
            </a:r>
            <a:r>
              <a:rPr lang="en-US" dirty="0"/>
              <a:t> </a:t>
            </a:r>
            <a:r>
              <a:rPr lang="en-US" dirty="0" err="1"/>
              <a:t>следново</a:t>
            </a:r>
            <a:r>
              <a:rPr lang="en-US" dirty="0"/>
              <a:t> и </a:t>
            </a:r>
            <a:r>
              <a:rPr lang="mk-MK" dirty="0"/>
              <a:t>ви било побарано да платите </a:t>
            </a:r>
          </a:p>
          <a:p>
            <a:pPr algn="ctr"/>
            <a:r>
              <a:rPr lang="en-US" dirty="0" err="1"/>
              <a:t>плаќаат</a:t>
            </a:r>
            <a:r>
              <a:rPr lang="en-US" dirty="0"/>
              <a:t> </a:t>
            </a:r>
            <a:r>
              <a:rPr lang="en-US" dirty="0" err="1"/>
              <a:t>за</a:t>
            </a:r>
            <a:r>
              <a:rPr lang="en-US" dirty="0"/>
              <a:t> </a:t>
            </a:r>
            <a:r>
              <a:rPr lang="en-US" dirty="0" err="1"/>
              <a:t>услуги</a:t>
            </a:r>
            <a:r>
              <a:rPr lang="en-US" dirty="0"/>
              <a:t> </a:t>
            </a:r>
            <a:r>
              <a:rPr lang="en-US" dirty="0" err="1"/>
              <a:t>што</a:t>
            </a:r>
            <a:r>
              <a:rPr lang="en-US" dirty="0"/>
              <a:t> </a:t>
            </a:r>
            <a:r>
              <a:rPr lang="en-US" dirty="0" err="1"/>
              <a:t>треба</a:t>
            </a:r>
            <a:r>
              <a:rPr lang="en-US" dirty="0"/>
              <a:t> </a:t>
            </a:r>
            <a:r>
              <a:rPr lang="en-US" dirty="0" err="1"/>
              <a:t>да</a:t>
            </a:r>
            <a:r>
              <a:rPr lang="en-US" dirty="0"/>
              <a:t> </a:t>
            </a:r>
            <a:r>
              <a:rPr lang="en-US" dirty="0" err="1"/>
              <a:t>бидат</a:t>
            </a:r>
            <a:r>
              <a:rPr lang="en-US" dirty="0"/>
              <a:t> </a:t>
            </a:r>
            <a:r>
              <a:rPr lang="en-US" dirty="0" err="1"/>
              <a:t>бесплатни</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mk-MK" dirty="0">
                <a:solidFill>
                  <a:prstClr val="black"/>
                </a:solidFill>
                <a:latin typeface="Calibri" panose="020F0502020204030204"/>
              </a:rPr>
              <a:t>Стари лица</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241104" y="5992007"/>
            <a:ext cx="11671272" cy="646331"/>
          </a:xfrm>
          <a:prstGeom prst="rect">
            <a:avLst/>
          </a:prstGeom>
          <a:noFill/>
        </p:spPr>
        <p:txBody>
          <a:bodyPr wrap="none" rtlCol="0">
            <a:spAutoFit/>
          </a:bodyPr>
          <a:lstStyle/>
          <a:p>
            <a:pPr algn="l" rtl="0"/>
            <a:r>
              <a:rPr lang="ru-RU" dirty="0"/>
              <a:t>Испитаниците од групата на стари лица</a:t>
            </a:r>
            <a:r>
              <a:rPr lang="en-US" dirty="0"/>
              <a:t> изјавија дека најмалку 35% од </a:t>
            </a:r>
            <a:r>
              <a:rPr lang="en-US" dirty="0" err="1"/>
              <a:t>нив</a:t>
            </a:r>
            <a:r>
              <a:rPr lang="en-US" dirty="0"/>
              <a:t> </a:t>
            </a:r>
            <a:r>
              <a:rPr lang="mk-MK" dirty="0"/>
              <a:t>требало </a:t>
            </a:r>
            <a:r>
              <a:rPr lang="en-US" dirty="0" err="1"/>
              <a:t>да</a:t>
            </a:r>
            <a:r>
              <a:rPr lang="en-US" dirty="0"/>
              <a:t> им платат на судовите или </a:t>
            </a:r>
            <a:r>
              <a:rPr lang="en-US" dirty="0" err="1"/>
              <a:t>на</a:t>
            </a:r>
            <a:r>
              <a:rPr lang="en-US" dirty="0"/>
              <a:t> </a:t>
            </a:r>
            <a:endParaRPr lang="mk-MK" dirty="0"/>
          </a:p>
          <a:p>
            <a:pPr algn="l" rtl="0"/>
            <a:r>
              <a:rPr lang="en-US" dirty="0" err="1"/>
              <a:t>јавната</a:t>
            </a:r>
            <a:r>
              <a:rPr lang="en-US" dirty="0"/>
              <a:t> администрација за услугите </a:t>
            </a:r>
            <a:r>
              <a:rPr lang="en-US" dirty="0" err="1"/>
              <a:t>што</a:t>
            </a:r>
            <a:r>
              <a:rPr lang="en-US" dirty="0"/>
              <a:t> </a:t>
            </a:r>
            <a:r>
              <a:rPr lang="mk-MK" dirty="0"/>
              <a:t>тие </a:t>
            </a:r>
            <a:r>
              <a:rPr lang="en-US" dirty="0" err="1"/>
              <a:t>ги</a:t>
            </a:r>
            <a:r>
              <a:rPr lang="en-US" dirty="0"/>
              <a:t> </a:t>
            </a:r>
            <a:r>
              <a:rPr lang="en-US" dirty="0" err="1"/>
              <a:t>нудат</a:t>
            </a:r>
            <a:r>
              <a:rPr lang="en-US" dirty="0"/>
              <a:t> </a:t>
            </a:r>
            <a:r>
              <a:rPr lang="mk-MK" dirty="0"/>
              <a:t> а што треба да бидат </a:t>
            </a:r>
            <a:r>
              <a:rPr lang="en-US" dirty="0" err="1"/>
              <a:t>бесплатн</a:t>
            </a:r>
            <a:r>
              <a:rPr lang="mk-MK" dirty="0"/>
              <a:t>и</a:t>
            </a:r>
            <a:r>
              <a:rPr lang="en-US" dirty="0"/>
              <a:t>.</a:t>
            </a:r>
          </a:p>
        </p:txBody>
      </p:sp>
    </p:spTree>
    <p:extLst>
      <p:ext uri="{BB962C8B-B14F-4D97-AF65-F5344CB8AC3E}">
        <p14:creationId xmlns:p14="http://schemas.microsoft.com/office/powerpoint/2010/main" val="27688595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186962439"/>
              </p:ext>
            </p:extLst>
          </p:nvPr>
        </p:nvGraphicFramePr>
        <p:xfrm>
          <a:off x="693683" y="638503"/>
          <a:ext cx="10689021" cy="25027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07656" y="269171"/>
            <a:ext cx="10053843" cy="646331"/>
          </a:xfrm>
          <a:prstGeom prst="rect">
            <a:avLst/>
          </a:prstGeom>
          <a:noFill/>
        </p:spPr>
        <p:txBody>
          <a:bodyPr wrap="none" rtlCol="0">
            <a:spAutoFit/>
          </a:bodyPr>
          <a:lstStyle/>
          <a:p>
            <a:pPr algn="ctr" rtl="0"/>
            <a:r>
              <a:rPr lang="en-US" dirty="0"/>
              <a:t>Дали </a:t>
            </a:r>
            <a:r>
              <a:rPr lang="en-US" dirty="0" err="1"/>
              <a:t>во</a:t>
            </a:r>
            <a:r>
              <a:rPr lang="en-US" dirty="0"/>
              <a:t> </a:t>
            </a:r>
            <a:r>
              <a:rPr lang="en-US" dirty="0" err="1"/>
              <a:t>изминати</a:t>
            </a:r>
            <a:r>
              <a:rPr lang="mk-MK" dirty="0"/>
              <a:t>в</a:t>
            </a:r>
            <a:r>
              <a:rPr lang="en-US" dirty="0"/>
              <a:t>е 12 месеци вие или некој член од вашето домаќинство </a:t>
            </a:r>
            <a:r>
              <a:rPr lang="en-US" dirty="0" err="1"/>
              <a:t>ги</a:t>
            </a:r>
            <a:r>
              <a:rPr lang="en-US" dirty="0"/>
              <a:t> </a:t>
            </a:r>
            <a:r>
              <a:rPr lang="mk-MK" dirty="0"/>
              <a:t>користел </a:t>
            </a:r>
            <a:r>
              <a:rPr lang="en-US" dirty="0" err="1"/>
              <a:t>овие</a:t>
            </a:r>
            <a:r>
              <a:rPr lang="en-US" dirty="0"/>
              <a:t> услуги?</a:t>
            </a:r>
          </a:p>
          <a:p>
            <a:pPr algn="ctr" rtl="0"/>
            <a:r>
              <a:rPr lang="mk-MK" dirty="0"/>
              <a:t>Лица со инвалидитет</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646340799"/>
              </p:ext>
            </p:extLst>
          </p:nvPr>
        </p:nvGraphicFramePr>
        <p:xfrm>
          <a:off x="355002" y="3886200"/>
          <a:ext cx="10940527" cy="248232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162287" y="3516868"/>
            <a:ext cx="8051820" cy="369332"/>
          </a:xfrm>
          <a:prstGeom prst="rect">
            <a:avLst/>
          </a:prstGeom>
          <a:noFill/>
        </p:spPr>
        <p:txBody>
          <a:bodyPr wrap="none" rtlCol="0">
            <a:spAutoFit/>
          </a:bodyPr>
          <a:lstStyle/>
          <a:p>
            <a:pPr algn="l" rtl="0"/>
            <a:r>
              <a:rPr lang="en-US" dirty="0"/>
              <a:t>Колку сте задоволни од квалитетот и ефикасноста на </a:t>
            </a:r>
            <a:r>
              <a:rPr lang="en-US" dirty="0" err="1"/>
              <a:t>услугата</a:t>
            </a:r>
            <a:r>
              <a:rPr lang="en-US" dirty="0"/>
              <a:t>/</a:t>
            </a:r>
            <a:r>
              <a:rPr lang="mk-MK" dirty="0"/>
              <a:t> </a:t>
            </a:r>
            <a:r>
              <a:rPr lang="en-US" dirty="0" err="1"/>
              <a:t>интеракцијата</a:t>
            </a:r>
            <a:endParaRPr lang="en-US" dirty="0"/>
          </a:p>
        </p:txBody>
      </p:sp>
      <p:sp>
        <p:nvSpPr>
          <p:cNvPr id="2" name="TextBox 1"/>
          <p:cNvSpPr txBox="1"/>
          <p:nvPr/>
        </p:nvSpPr>
        <p:spPr>
          <a:xfrm>
            <a:off x="355002" y="2964656"/>
            <a:ext cx="11238911" cy="369332"/>
          </a:xfrm>
          <a:prstGeom prst="rect">
            <a:avLst/>
          </a:prstGeom>
          <a:noFill/>
        </p:spPr>
        <p:txBody>
          <a:bodyPr wrap="none" rtlCol="0">
            <a:spAutoFit/>
          </a:bodyPr>
          <a:lstStyle/>
          <a:p>
            <a:pPr algn="l" rtl="0"/>
            <a:r>
              <a:rPr lang="en-US" dirty="0"/>
              <a:t>Повеќето услуги не </a:t>
            </a:r>
            <a:r>
              <a:rPr lang="en-US" dirty="0" err="1"/>
              <a:t>беа</a:t>
            </a:r>
            <a:r>
              <a:rPr lang="en-US" dirty="0"/>
              <a:t> </a:t>
            </a:r>
            <a:r>
              <a:rPr lang="en-US" dirty="0" err="1"/>
              <a:t>користени</a:t>
            </a:r>
            <a:r>
              <a:rPr lang="mk-MK" dirty="0"/>
              <a:t>,</a:t>
            </a:r>
            <a:r>
              <a:rPr lang="en-US" dirty="0"/>
              <a:t> со исклучок на медицински третмани и </a:t>
            </a:r>
            <a:r>
              <a:rPr lang="mk-MK" dirty="0"/>
              <a:t>бенефити </a:t>
            </a:r>
            <a:r>
              <a:rPr lang="en-US" dirty="0" err="1"/>
              <a:t>од</a:t>
            </a:r>
            <a:r>
              <a:rPr lang="en-US" dirty="0"/>
              <a:t> социјално осигурување.</a:t>
            </a:r>
          </a:p>
        </p:txBody>
      </p:sp>
      <p:sp>
        <p:nvSpPr>
          <p:cNvPr id="3" name="TextBox 2"/>
          <p:cNvSpPr txBox="1"/>
          <p:nvPr/>
        </p:nvSpPr>
        <p:spPr>
          <a:xfrm>
            <a:off x="616992" y="6359114"/>
            <a:ext cx="11142409" cy="369332"/>
          </a:xfrm>
          <a:prstGeom prst="rect">
            <a:avLst/>
          </a:prstGeom>
          <a:noFill/>
        </p:spPr>
        <p:txBody>
          <a:bodyPr wrap="none" rtlCol="0">
            <a:spAutoFit/>
          </a:bodyPr>
          <a:lstStyle/>
          <a:p>
            <a:pPr algn="l" rtl="0"/>
            <a:r>
              <a:rPr lang="ru-RU" dirty="0"/>
              <a:t>Испитаниците од групата на лица со инвалидитет</a:t>
            </a:r>
            <a:r>
              <a:rPr lang="en-US" dirty="0"/>
              <a:t> беа најзадоволни од медицинските третмани што </a:t>
            </a:r>
            <a:r>
              <a:rPr lang="en-US" dirty="0" err="1"/>
              <a:t>ги</a:t>
            </a:r>
            <a:r>
              <a:rPr lang="en-US" dirty="0"/>
              <a:t> </a:t>
            </a:r>
            <a:r>
              <a:rPr lang="mk-MK" dirty="0"/>
              <a:t>добиле</a:t>
            </a:r>
            <a:r>
              <a:rPr lang="en-US" dirty="0"/>
              <a:t>.</a:t>
            </a:r>
          </a:p>
        </p:txBody>
      </p:sp>
    </p:spTree>
    <p:extLst>
      <p:ext uri="{BB962C8B-B14F-4D97-AF65-F5344CB8AC3E}">
        <p14:creationId xmlns:p14="http://schemas.microsoft.com/office/powerpoint/2010/main" val="638169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359809083"/>
              </p:ext>
            </p:extLst>
          </p:nvPr>
        </p:nvGraphicFramePr>
        <p:xfrm>
          <a:off x="693683" y="638503"/>
          <a:ext cx="10689021" cy="242000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23304" y="269171"/>
            <a:ext cx="88225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Дали во текот на изминатите 12 месеци вие или некој член од вашето домаќинство ги користевте овие услуги?</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Самохрани родители</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1541451312"/>
              </p:ext>
            </p:extLst>
          </p:nvPr>
        </p:nvGraphicFramePr>
        <p:xfrm>
          <a:off x="355002" y="3886200"/>
          <a:ext cx="10940527" cy="22481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162287" y="3516868"/>
            <a:ext cx="80518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Колку сте задоволни од квалитетот и ефикасноста на услугата/интеракцијата</a:t>
            </a:r>
          </a:p>
        </p:txBody>
      </p:sp>
      <p:sp>
        <p:nvSpPr>
          <p:cNvPr id="2" name="TextBox 1"/>
          <p:cNvSpPr txBox="1"/>
          <p:nvPr/>
        </p:nvSpPr>
        <p:spPr>
          <a:xfrm flipH="1">
            <a:off x="550216" y="2964524"/>
            <a:ext cx="10832488" cy="646331"/>
          </a:xfrm>
          <a:prstGeom prst="rect">
            <a:avLst/>
          </a:prstGeom>
          <a:noFill/>
        </p:spPr>
        <p:txBody>
          <a:bodyPr wrap="square" rtlCol="0">
            <a:spAutoFit/>
          </a:bodyPr>
          <a:lstStyle/>
          <a:p>
            <a:pPr algn="l" rtl="0"/>
            <a:r>
              <a:rPr lang="en-US" dirty="0"/>
              <a:t>Најчесто користени услуги беа </a:t>
            </a:r>
            <a:r>
              <a:rPr lang="en-US" dirty="0" err="1"/>
              <a:t>медицински</a:t>
            </a:r>
            <a:r>
              <a:rPr lang="en-US" dirty="0"/>
              <a:t> </a:t>
            </a:r>
            <a:r>
              <a:rPr lang="en-US" dirty="0" err="1"/>
              <a:t>третмани</a:t>
            </a:r>
            <a:r>
              <a:rPr lang="mk-MK" dirty="0"/>
              <a:t>, по кои следат бенефити од </a:t>
            </a:r>
            <a:r>
              <a:rPr lang="en-US" dirty="0" err="1"/>
              <a:t>социјално</a:t>
            </a:r>
            <a:r>
              <a:rPr lang="en-US" dirty="0"/>
              <a:t> осигурување и образование.</a:t>
            </a:r>
          </a:p>
        </p:txBody>
      </p:sp>
      <p:sp>
        <p:nvSpPr>
          <p:cNvPr id="3" name="TextBox 2"/>
          <p:cNvSpPr txBox="1"/>
          <p:nvPr/>
        </p:nvSpPr>
        <p:spPr>
          <a:xfrm>
            <a:off x="355002" y="6134312"/>
            <a:ext cx="10855472" cy="646331"/>
          </a:xfrm>
          <a:prstGeom prst="rect">
            <a:avLst/>
          </a:prstGeom>
          <a:noFill/>
        </p:spPr>
        <p:txBody>
          <a:bodyPr wrap="none" rtlCol="0">
            <a:spAutoFit/>
          </a:bodyPr>
          <a:lstStyle/>
          <a:p>
            <a:pPr algn="l" rtl="0"/>
            <a:r>
              <a:rPr lang="en-US" dirty="0" err="1"/>
              <a:t>Испитаниците</a:t>
            </a:r>
            <a:r>
              <a:rPr lang="en-US" dirty="0"/>
              <a:t> </a:t>
            </a:r>
            <a:r>
              <a:rPr lang="mk-MK" dirty="0"/>
              <a:t>од</a:t>
            </a:r>
            <a:r>
              <a:rPr lang="en-US" dirty="0"/>
              <a:t> </a:t>
            </a:r>
            <a:r>
              <a:rPr lang="mk-MK" dirty="0"/>
              <a:t>семејства со самохрани родители</a:t>
            </a:r>
            <a:r>
              <a:rPr lang="en-US" dirty="0"/>
              <a:t>, слично како и </a:t>
            </a:r>
            <a:r>
              <a:rPr lang="en-US" dirty="0" err="1"/>
              <a:t>испитаниците</a:t>
            </a:r>
            <a:r>
              <a:rPr lang="en-US" dirty="0"/>
              <a:t> </a:t>
            </a:r>
            <a:r>
              <a:rPr lang="mk-MK" dirty="0"/>
              <a:t>од лицата со инвалидитет</a:t>
            </a:r>
            <a:r>
              <a:rPr lang="en-US" dirty="0"/>
              <a:t>, </a:t>
            </a:r>
            <a:endParaRPr lang="mk-MK" dirty="0"/>
          </a:p>
          <a:p>
            <a:pPr algn="l" rtl="0"/>
            <a:r>
              <a:rPr lang="en-US" dirty="0" err="1"/>
              <a:t>беа</a:t>
            </a:r>
            <a:r>
              <a:rPr lang="en-US" dirty="0"/>
              <a:t> </a:t>
            </a:r>
            <a:r>
              <a:rPr lang="en-US" dirty="0" err="1"/>
              <a:t>најзадоволни</a:t>
            </a:r>
            <a:r>
              <a:rPr lang="en-US" dirty="0"/>
              <a:t> </a:t>
            </a:r>
            <a:r>
              <a:rPr lang="en-US" dirty="0" err="1"/>
              <a:t>од</a:t>
            </a:r>
            <a:r>
              <a:rPr lang="mk-MK" dirty="0"/>
              <a:t> добиениот </a:t>
            </a:r>
            <a:r>
              <a:rPr lang="en-US" dirty="0" err="1"/>
              <a:t>медицински</a:t>
            </a:r>
            <a:r>
              <a:rPr lang="en-US" dirty="0"/>
              <a:t> третмани.</a:t>
            </a:r>
          </a:p>
        </p:txBody>
      </p:sp>
    </p:spTree>
    <p:extLst>
      <p:ext uri="{BB962C8B-B14F-4D97-AF65-F5344CB8AC3E}">
        <p14:creationId xmlns:p14="http://schemas.microsoft.com/office/powerpoint/2010/main" val="3502076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59354505"/>
              </p:ext>
            </p:extLst>
          </p:nvPr>
        </p:nvGraphicFramePr>
        <p:xfrm>
          <a:off x="693683" y="638503"/>
          <a:ext cx="1068902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63852" y="269171"/>
            <a:ext cx="1114144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Дали во текот на изминатите 12 месеци вие или некој член од вашето домаќинство ги користевте овие услуги?</a:t>
            </a:r>
          </a:p>
          <a:p>
            <a:pPr marL="0" marR="0" lvl="0" indent="0" algn="ctr" defTabSz="914400" rtl="0" eaLnBrk="1" fontAlgn="auto" latinLnBrk="0" hangingPunct="1">
              <a:lnSpc>
                <a:spcPct val="100000"/>
              </a:lnSpc>
              <a:spcBef>
                <a:spcPts val="0"/>
              </a:spcBef>
              <a:spcAft>
                <a:spcPts val="0"/>
              </a:spcAft>
              <a:buClrTx/>
              <a:buSzTx/>
              <a:buFontTx/>
              <a:buNone/>
              <a:tabLst/>
              <a:defRPr/>
            </a:pPr>
            <a:r>
              <a:rPr lang="mk-MK" dirty="0">
                <a:solidFill>
                  <a:prstClr val="black"/>
                </a:solidFill>
                <a:latin typeface="Calibri" panose="020F0502020204030204"/>
              </a:rPr>
              <a:t>Стари лица</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295153250"/>
              </p:ext>
            </p:extLst>
          </p:nvPr>
        </p:nvGraphicFramePr>
        <p:xfrm>
          <a:off x="355002" y="3886200"/>
          <a:ext cx="10940527" cy="23779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162287" y="3516868"/>
            <a:ext cx="80518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Колку сте задоволни од квалитетот и ефикасноста на услугата/интеракцијата</a:t>
            </a:r>
          </a:p>
        </p:txBody>
      </p:sp>
      <p:sp>
        <p:nvSpPr>
          <p:cNvPr id="2" name="TextBox 1"/>
          <p:cNvSpPr txBox="1"/>
          <p:nvPr/>
        </p:nvSpPr>
        <p:spPr>
          <a:xfrm>
            <a:off x="355002" y="3197037"/>
            <a:ext cx="11185370" cy="369332"/>
          </a:xfrm>
          <a:prstGeom prst="rect">
            <a:avLst/>
          </a:prstGeom>
          <a:noFill/>
        </p:spPr>
        <p:txBody>
          <a:bodyPr wrap="none" rtlCol="0">
            <a:spAutoFit/>
          </a:bodyPr>
          <a:lstStyle/>
          <a:p>
            <a:pPr algn="l" rtl="0"/>
            <a:r>
              <a:rPr lang="en-US" dirty="0"/>
              <a:t>¾ од </a:t>
            </a:r>
            <a:r>
              <a:rPr lang="en-US" dirty="0" err="1"/>
              <a:t>испитаниците</a:t>
            </a:r>
            <a:r>
              <a:rPr lang="en-US" dirty="0"/>
              <a:t> </a:t>
            </a:r>
            <a:r>
              <a:rPr lang="mk-MK" dirty="0"/>
              <a:t>користеле медицинско лекување, додека останатите услуги речиси и да не биле користени</a:t>
            </a:r>
            <a:r>
              <a:rPr lang="en-US" dirty="0"/>
              <a:t>.</a:t>
            </a:r>
          </a:p>
        </p:txBody>
      </p:sp>
      <p:sp>
        <p:nvSpPr>
          <p:cNvPr id="3" name="TextBox 2"/>
          <p:cNvSpPr txBox="1"/>
          <p:nvPr/>
        </p:nvSpPr>
        <p:spPr>
          <a:xfrm>
            <a:off x="693683" y="6310729"/>
            <a:ext cx="11198130" cy="369332"/>
          </a:xfrm>
          <a:prstGeom prst="rect">
            <a:avLst/>
          </a:prstGeom>
          <a:noFill/>
        </p:spPr>
        <p:txBody>
          <a:bodyPr wrap="none" rtlCol="0">
            <a:spAutoFit/>
          </a:bodyPr>
          <a:lstStyle/>
          <a:p>
            <a:pPr algn="l" rtl="0"/>
            <a:r>
              <a:rPr lang="en-US" dirty="0"/>
              <a:t>Околу 40% од </a:t>
            </a:r>
            <a:r>
              <a:rPr lang="en-US" dirty="0" err="1"/>
              <a:t>испитаниците</a:t>
            </a:r>
            <a:r>
              <a:rPr lang="en-US" dirty="0"/>
              <a:t> </a:t>
            </a:r>
            <a:r>
              <a:rPr lang="mk-MK" dirty="0"/>
              <a:t>од групата на стари лица </a:t>
            </a:r>
            <a:r>
              <a:rPr lang="en-US" dirty="0" err="1"/>
              <a:t>биле</a:t>
            </a:r>
            <a:r>
              <a:rPr lang="en-US" dirty="0"/>
              <a:t> задоволни од медицинскиот третман што го добиле.</a:t>
            </a:r>
          </a:p>
        </p:txBody>
      </p:sp>
    </p:spTree>
    <p:extLst>
      <p:ext uri="{BB962C8B-B14F-4D97-AF65-F5344CB8AC3E}">
        <p14:creationId xmlns:p14="http://schemas.microsoft.com/office/powerpoint/2010/main" val="254387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521"/>
            <a:ext cx="10515600" cy="1325563"/>
          </a:xfrm>
        </p:spPr>
        <p:txBody>
          <a:bodyPr>
            <a:normAutofit/>
          </a:bodyPr>
          <a:lstStyle/>
          <a:p>
            <a:pPr algn="l" rtl="0"/>
            <a:r>
              <a:rPr lang="en-US" sz="2400" dirty="0"/>
              <a:t>Дали сте сопственик на домот во кој живеете?</a:t>
            </a:r>
          </a:p>
        </p:txBody>
      </p:sp>
      <p:graphicFrame>
        <p:nvGraphicFramePr>
          <p:cNvPr id="4" name="Chart 3"/>
          <p:cNvGraphicFramePr>
            <a:graphicFrameLocks/>
          </p:cNvGraphicFramePr>
          <p:nvPr>
            <p:extLst>
              <p:ext uri="{D42A27DB-BD31-4B8C-83A1-F6EECF244321}">
                <p14:modId xmlns:p14="http://schemas.microsoft.com/office/powerpoint/2010/main" val="2008811878"/>
              </p:ext>
            </p:extLst>
          </p:nvPr>
        </p:nvGraphicFramePr>
        <p:xfrm>
          <a:off x="414858" y="544159"/>
          <a:ext cx="11194869" cy="536325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14858" y="5920764"/>
            <a:ext cx="11524894" cy="923330"/>
          </a:xfrm>
          <a:prstGeom prst="rect">
            <a:avLst/>
          </a:prstGeom>
          <a:noFill/>
        </p:spPr>
        <p:txBody>
          <a:bodyPr wrap="square" rtlCol="0">
            <a:spAutoFit/>
          </a:bodyPr>
          <a:lstStyle/>
          <a:p>
            <a:pPr algn="l" rtl="0"/>
            <a:r>
              <a:rPr lang="en-US" dirty="0"/>
              <a:t>2/3 или повеќе од испитаниците </a:t>
            </a:r>
            <a:r>
              <a:rPr lang="en-US" dirty="0" err="1"/>
              <a:t>во</a:t>
            </a:r>
            <a:r>
              <a:rPr lang="en-US" dirty="0"/>
              <a:t> </a:t>
            </a:r>
            <a:r>
              <a:rPr lang="ru-RU" dirty="0"/>
              <a:t>групата на лица со инвалидитет</a:t>
            </a:r>
            <a:r>
              <a:rPr lang="en-US" dirty="0"/>
              <a:t>/</a:t>
            </a:r>
            <a:r>
              <a:rPr lang="mk-MK" dirty="0"/>
              <a:t>групата на лица на постара возраст </a:t>
            </a:r>
            <a:r>
              <a:rPr lang="en-US" dirty="0" err="1"/>
              <a:t>се</a:t>
            </a:r>
            <a:r>
              <a:rPr lang="en-US" dirty="0"/>
              <a:t> сопственици на домот во кој живеат. Само 1/3 од испитаниците во семејствата со самохрани родители се сопственици на домот во </a:t>
            </a:r>
            <a:r>
              <a:rPr lang="en-US" dirty="0" err="1"/>
              <a:t>кој</a:t>
            </a:r>
            <a:r>
              <a:rPr lang="en-US" dirty="0"/>
              <a:t> </a:t>
            </a:r>
            <a:r>
              <a:rPr lang="en-US" dirty="0" err="1"/>
              <a:t>живеа</a:t>
            </a:r>
            <a:r>
              <a:rPr lang="mk-MK" dirty="0"/>
              <a:t>т.</a:t>
            </a:r>
            <a:endParaRPr lang="en-US" dirty="0"/>
          </a:p>
        </p:txBody>
      </p:sp>
    </p:spTree>
    <p:extLst>
      <p:ext uri="{BB962C8B-B14F-4D97-AF65-F5344CB8AC3E}">
        <p14:creationId xmlns:p14="http://schemas.microsoft.com/office/powerpoint/2010/main" val="24014436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81364099"/>
              </p:ext>
            </p:extLst>
          </p:nvPr>
        </p:nvGraphicFramePr>
        <p:xfrm>
          <a:off x="1933903" y="627994"/>
          <a:ext cx="8618483" cy="22244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21561" y="171781"/>
            <a:ext cx="10961142" cy="369332"/>
          </a:xfrm>
          <a:prstGeom prst="rect">
            <a:avLst/>
          </a:prstGeom>
          <a:noFill/>
        </p:spPr>
        <p:txBody>
          <a:bodyPr wrap="none" rtlCol="0">
            <a:spAutoFit/>
          </a:bodyPr>
          <a:lstStyle/>
          <a:p>
            <a:pPr algn="l" rtl="0"/>
            <a:r>
              <a:rPr lang="en-US" dirty="0"/>
              <a:t>Дали наидовте на некој </a:t>
            </a:r>
            <a:r>
              <a:rPr lang="en-US" dirty="0" err="1"/>
              <a:t>од</a:t>
            </a:r>
            <a:r>
              <a:rPr lang="en-US" dirty="0"/>
              <a:t> </a:t>
            </a:r>
            <a:r>
              <a:rPr lang="mk-MK" dirty="0"/>
              <a:t>следниве </a:t>
            </a:r>
            <a:r>
              <a:rPr lang="en-US" dirty="0" err="1"/>
              <a:t>проблеми</a:t>
            </a:r>
            <a:r>
              <a:rPr lang="en-US" dirty="0"/>
              <a:t> со вашите </a:t>
            </a:r>
            <a:r>
              <a:rPr lang="en-US" dirty="0" err="1"/>
              <a:t>локални</a:t>
            </a:r>
            <a:r>
              <a:rPr lang="en-US" dirty="0"/>
              <a:t> </a:t>
            </a:r>
            <a:r>
              <a:rPr lang="mk-MK" dirty="0"/>
              <a:t>јавни </a:t>
            </a:r>
            <a:r>
              <a:rPr lang="en-US" dirty="0" err="1"/>
              <a:t>училишта</a:t>
            </a:r>
            <a:r>
              <a:rPr lang="en-US" dirty="0"/>
              <a:t> </a:t>
            </a:r>
            <a:r>
              <a:rPr lang="en-US" dirty="0" err="1"/>
              <a:t>во</a:t>
            </a:r>
            <a:r>
              <a:rPr lang="en-US" dirty="0"/>
              <a:t> </a:t>
            </a:r>
            <a:r>
              <a:rPr lang="en-US" dirty="0" err="1"/>
              <a:t>изминати</a:t>
            </a:r>
            <a:r>
              <a:rPr lang="mk-MK" dirty="0"/>
              <a:t>в</a:t>
            </a:r>
            <a:r>
              <a:rPr lang="en-US" dirty="0"/>
              <a:t>е 12 месеци?</a:t>
            </a:r>
          </a:p>
        </p:txBody>
      </p:sp>
      <p:graphicFrame>
        <p:nvGraphicFramePr>
          <p:cNvPr id="6" name="Chart 5"/>
          <p:cNvGraphicFramePr>
            <a:graphicFrameLocks/>
          </p:cNvGraphicFramePr>
          <p:nvPr>
            <p:extLst>
              <p:ext uri="{D42A27DB-BD31-4B8C-83A1-F6EECF244321}">
                <p14:modId xmlns:p14="http://schemas.microsoft.com/office/powerpoint/2010/main" val="3528604579"/>
              </p:ext>
            </p:extLst>
          </p:nvPr>
        </p:nvGraphicFramePr>
        <p:xfrm>
          <a:off x="1097281" y="3896957"/>
          <a:ext cx="10079914" cy="23855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22076" y="3417359"/>
            <a:ext cx="9882243" cy="646331"/>
          </a:xfrm>
          <a:prstGeom prst="rect">
            <a:avLst/>
          </a:prstGeom>
          <a:noFill/>
        </p:spPr>
        <p:txBody>
          <a:bodyPr wrap="square" rtlCol="0">
            <a:spAutoFit/>
          </a:bodyPr>
          <a:lstStyle/>
          <a:p>
            <a:pPr algn="l" rtl="0"/>
            <a:r>
              <a:rPr lang="en-US" dirty="0"/>
              <a:t>Дали наидовте на некој од овие проблеми со </a:t>
            </a:r>
            <a:r>
              <a:rPr lang="en-US" dirty="0" err="1"/>
              <a:t>вашата</a:t>
            </a:r>
            <a:r>
              <a:rPr lang="en-US" dirty="0"/>
              <a:t> </a:t>
            </a:r>
            <a:r>
              <a:rPr lang="en-US" dirty="0" err="1"/>
              <a:t>локална</a:t>
            </a:r>
            <a:r>
              <a:rPr lang="en-US" dirty="0"/>
              <a:t> </a:t>
            </a:r>
            <a:r>
              <a:rPr lang="en-US" dirty="0" err="1"/>
              <a:t>клиника</a:t>
            </a:r>
            <a:r>
              <a:rPr lang="en-US" dirty="0"/>
              <a:t> за јавно здравје или болница во изминатите 12 месеци?</a:t>
            </a:r>
          </a:p>
        </p:txBody>
      </p:sp>
      <p:sp>
        <p:nvSpPr>
          <p:cNvPr id="2" name="TextBox 1"/>
          <p:cNvSpPr txBox="1"/>
          <p:nvPr/>
        </p:nvSpPr>
        <p:spPr>
          <a:xfrm>
            <a:off x="521561" y="2852423"/>
            <a:ext cx="11782096" cy="646331"/>
          </a:xfrm>
          <a:prstGeom prst="rect">
            <a:avLst/>
          </a:prstGeom>
          <a:noFill/>
        </p:spPr>
        <p:txBody>
          <a:bodyPr wrap="square" rtlCol="0">
            <a:spAutoFit/>
          </a:bodyPr>
          <a:lstStyle/>
          <a:p>
            <a:pPr algn="l" rtl="0"/>
            <a:r>
              <a:rPr lang="en-US" dirty="0" err="1"/>
              <a:t>Испитаниците</a:t>
            </a:r>
            <a:r>
              <a:rPr lang="en-US" dirty="0"/>
              <a:t> </a:t>
            </a:r>
            <a:r>
              <a:rPr lang="mk-MK" dirty="0"/>
              <a:t>најмногу </a:t>
            </a:r>
            <a:r>
              <a:rPr lang="en-US" dirty="0" err="1"/>
              <a:t>не</a:t>
            </a:r>
            <a:r>
              <a:rPr lang="en-US" dirty="0"/>
              <a:t> </a:t>
            </a:r>
            <a:r>
              <a:rPr lang="en-US" dirty="0" err="1"/>
              <a:t>се</a:t>
            </a:r>
            <a:r>
              <a:rPr lang="en-US" dirty="0"/>
              <a:t> </a:t>
            </a:r>
            <a:r>
              <a:rPr lang="en-US" dirty="0" err="1"/>
              <a:t>задоволни</a:t>
            </a:r>
            <a:r>
              <a:rPr lang="en-US" dirty="0"/>
              <a:t> од недостатокот на учебници и материјали, </a:t>
            </a:r>
            <a:r>
              <a:rPr lang="en-US" dirty="0" err="1"/>
              <a:t>потоа</a:t>
            </a:r>
            <a:r>
              <a:rPr lang="en-US" dirty="0"/>
              <a:t> </a:t>
            </a:r>
            <a:r>
              <a:rPr lang="mk-MK" dirty="0"/>
              <a:t>од слабата </a:t>
            </a:r>
            <a:r>
              <a:rPr lang="en-US" dirty="0" err="1"/>
              <a:t>настава</a:t>
            </a:r>
            <a:r>
              <a:rPr lang="en-US" dirty="0"/>
              <a:t> и </a:t>
            </a:r>
            <a:r>
              <a:rPr lang="mk-MK" dirty="0"/>
              <a:t>тоа </a:t>
            </a:r>
          </a:p>
          <a:p>
            <a:pPr algn="l" rtl="0"/>
            <a:r>
              <a:rPr lang="mk-MK" dirty="0"/>
              <a:t>што </a:t>
            </a:r>
            <a:r>
              <a:rPr lang="en-US" dirty="0" err="1"/>
              <a:t>мора</a:t>
            </a:r>
            <a:r>
              <a:rPr lang="en-US" dirty="0"/>
              <a:t> да плаќаат за услуги што треба да бидат бесплатни.</a:t>
            </a:r>
          </a:p>
        </p:txBody>
      </p:sp>
      <p:sp>
        <p:nvSpPr>
          <p:cNvPr id="3" name="TextBox 2"/>
          <p:cNvSpPr txBox="1"/>
          <p:nvPr/>
        </p:nvSpPr>
        <p:spPr>
          <a:xfrm>
            <a:off x="220407" y="6034338"/>
            <a:ext cx="12045473" cy="923330"/>
          </a:xfrm>
          <a:prstGeom prst="rect">
            <a:avLst/>
          </a:prstGeom>
          <a:noFill/>
        </p:spPr>
        <p:txBody>
          <a:bodyPr wrap="square" rtlCol="0">
            <a:spAutoFit/>
          </a:bodyPr>
          <a:lstStyle/>
          <a:p>
            <a:pPr algn="l" rtl="0"/>
            <a:r>
              <a:rPr lang="en-US" dirty="0"/>
              <a:t>Испитаниците </a:t>
            </a:r>
            <a:r>
              <a:rPr lang="en-US" dirty="0" err="1"/>
              <a:t>на</a:t>
            </a:r>
            <a:r>
              <a:rPr lang="en-US" dirty="0"/>
              <a:t> </a:t>
            </a:r>
            <a:r>
              <a:rPr lang="mk-MK" dirty="0"/>
              <a:t>од групата на стари лица</a:t>
            </a:r>
            <a:r>
              <a:rPr lang="en-US" dirty="0"/>
              <a:t> </a:t>
            </a:r>
            <a:r>
              <a:rPr lang="mk-MK" dirty="0"/>
              <a:t>се соочиле со најмногу проблеми во </a:t>
            </a:r>
            <a:r>
              <a:rPr lang="en-US" dirty="0" err="1"/>
              <a:t>здравствената</a:t>
            </a:r>
            <a:r>
              <a:rPr lang="en-US" dirty="0"/>
              <a:t> заштита. </a:t>
            </a:r>
            <a:r>
              <a:rPr lang="en-US" dirty="0" err="1"/>
              <a:t>Најважни</a:t>
            </a:r>
            <a:r>
              <a:rPr lang="en-US" dirty="0"/>
              <a:t> прашања за сите испитаници се долгото време </a:t>
            </a:r>
            <a:r>
              <a:rPr lang="en-US" dirty="0" err="1"/>
              <a:t>на</a:t>
            </a:r>
            <a:r>
              <a:rPr lang="en-US" dirty="0"/>
              <a:t> </a:t>
            </a:r>
            <a:r>
              <a:rPr lang="en-US" dirty="0" err="1"/>
              <a:t>чекање</a:t>
            </a:r>
            <a:r>
              <a:rPr lang="mk-MK" dirty="0"/>
              <a:t>, по кое следи </a:t>
            </a:r>
            <a:r>
              <a:rPr lang="en-US" dirty="0" err="1"/>
              <a:t>недостаток</a:t>
            </a:r>
            <a:r>
              <a:rPr lang="mk-MK" dirty="0" err="1"/>
              <a:t>от</a:t>
            </a:r>
            <a:r>
              <a:rPr lang="en-US" dirty="0"/>
              <a:t> </a:t>
            </a:r>
            <a:r>
              <a:rPr lang="en-US" dirty="0" err="1"/>
              <a:t>на</a:t>
            </a:r>
            <a:r>
              <a:rPr lang="en-US" dirty="0"/>
              <a:t> </a:t>
            </a:r>
            <a:r>
              <a:rPr lang="en-US" dirty="0" err="1"/>
              <a:t>лекови</a:t>
            </a:r>
            <a:r>
              <a:rPr lang="en-US" dirty="0"/>
              <a:t> и </a:t>
            </a:r>
            <a:r>
              <a:rPr lang="mk-MK" dirty="0"/>
              <a:t>тоа што мораат да платат за </a:t>
            </a:r>
            <a:r>
              <a:rPr lang="en-US" dirty="0" err="1"/>
              <a:t>услуги</a:t>
            </a:r>
            <a:r>
              <a:rPr lang="en-US" dirty="0"/>
              <a:t> што треба да бидат бесплатни.</a:t>
            </a:r>
          </a:p>
        </p:txBody>
      </p:sp>
    </p:spTree>
    <p:extLst>
      <p:ext uri="{BB962C8B-B14F-4D97-AF65-F5344CB8AC3E}">
        <p14:creationId xmlns:p14="http://schemas.microsoft.com/office/powerpoint/2010/main" val="349197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269"/>
            <a:ext cx="10515600" cy="1325563"/>
          </a:xfrm>
        </p:spPr>
        <p:txBody>
          <a:bodyPr>
            <a:normAutofit/>
          </a:bodyPr>
          <a:lstStyle/>
          <a:p>
            <a:pPr algn="l" rtl="0"/>
            <a:r>
              <a:rPr lang="en-US" sz="2400" dirty="0"/>
              <a:t>Надворешна евалуација на живеалиштето на домаќинството</a:t>
            </a:r>
          </a:p>
        </p:txBody>
      </p:sp>
      <p:graphicFrame>
        <p:nvGraphicFramePr>
          <p:cNvPr id="4" name="Chart 3"/>
          <p:cNvGraphicFramePr>
            <a:graphicFrameLocks/>
          </p:cNvGraphicFramePr>
          <p:nvPr>
            <p:extLst>
              <p:ext uri="{D42A27DB-BD31-4B8C-83A1-F6EECF244321}">
                <p14:modId xmlns:p14="http://schemas.microsoft.com/office/powerpoint/2010/main" val="3623940342"/>
              </p:ext>
            </p:extLst>
          </p:nvPr>
        </p:nvGraphicFramePr>
        <p:xfrm>
          <a:off x="418011" y="985294"/>
          <a:ext cx="11260183" cy="467978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18011" y="5665076"/>
            <a:ext cx="9884629" cy="646331"/>
          </a:xfrm>
          <a:prstGeom prst="rect">
            <a:avLst/>
          </a:prstGeom>
          <a:noFill/>
        </p:spPr>
        <p:txBody>
          <a:bodyPr wrap="none" rtlCol="0">
            <a:spAutoFit/>
          </a:bodyPr>
          <a:lstStyle/>
          <a:p>
            <a:pPr algn="l" rtl="0"/>
            <a:r>
              <a:rPr lang="en-US" dirty="0"/>
              <a:t>Повеќето од </a:t>
            </a:r>
            <a:r>
              <a:rPr lang="en-US" dirty="0" err="1"/>
              <a:t>испитаниците</a:t>
            </a:r>
            <a:r>
              <a:rPr lang="en-US" dirty="0"/>
              <a:t> </a:t>
            </a:r>
            <a:r>
              <a:rPr lang="mk-MK" dirty="0"/>
              <a:t>во групите</a:t>
            </a:r>
            <a:r>
              <a:rPr lang="en-US" dirty="0"/>
              <a:t> живеат во постара </a:t>
            </a:r>
            <a:r>
              <a:rPr lang="en-US" dirty="0" err="1"/>
              <a:t>куќа</a:t>
            </a:r>
            <a:r>
              <a:rPr lang="en-US" dirty="0"/>
              <a:t> </a:t>
            </a:r>
            <a:r>
              <a:rPr lang="mk-MK" dirty="0"/>
              <a:t>која е </a:t>
            </a:r>
            <a:r>
              <a:rPr lang="en-US" dirty="0" err="1"/>
              <a:t>во</a:t>
            </a:r>
            <a:r>
              <a:rPr lang="en-US" dirty="0"/>
              <a:t> релативно добра состојба, </a:t>
            </a:r>
            <a:br>
              <a:rPr lang="mk-MK" dirty="0"/>
            </a:br>
            <a:r>
              <a:rPr lang="mk-MK" dirty="0"/>
              <a:t>а по нив следат </a:t>
            </a:r>
            <a:r>
              <a:rPr lang="en-US" dirty="0" err="1"/>
              <a:t>руинирана</a:t>
            </a:r>
            <a:r>
              <a:rPr lang="en-US" dirty="0"/>
              <a:t> </a:t>
            </a:r>
            <a:r>
              <a:rPr lang="en-US" dirty="0" err="1"/>
              <a:t>куќа</a:t>
            </a:r>
            <a:r>
              <a:rPr lang="en-US" dirty="0"/>
              <a:t>/</a:t>
            </a:r>
            <a:r>
              <a:rPr lang="mk-MK" dirty="0"/>
              <a:t> </a:t>
            </a:r>
            <a:r>
              <a:rPr lang="en-US" dirty="0" err="1"/>
              <a:t>сиромашни</a:t>
            </a:r>
            <a:r>
              <a:rPr lang="en-US" dirty="0"/>
              <a:t> </a:t>
            </a:r>
            <a:r>
              <a:rPr lang="mk-MK" dirty="0"/>
              <a:t>населби</a:t>
            </a:r>
            <a:r>
              <a:rPr lang="en-US" dirty="0"/>
              <a:t>.</a:t>
            </a:r>
          </a:p>
        </p:txBody>
      </p:sp>
    </p:spTree>
    <p:extLst>
      <p:ext uri="{BB962C8B-B14F-4D97-AF65-F5344CB8AC3E}">
        <p14:creationId xmlns:p14="http://schemas.microsoft.com/office/powerpoint/2010/main" val="984549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4240</Words>
  <Application>Microsoft Office PowerPoint</Application>
  <PresentationFormat>Widescreen</PresentationFormat>
  <Paragraphs>366</Paragraphs>
  <Slides>80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Calibri Light</vt:lpstr>
      <vt:lpstr>Office Theme</vt:lpstr>
      <vt:lpstr>Возраст на членовите на семејството</vt:lpstr>
      <vt:lpstr>Лица со инвалидитет - степен на образование на членовите на семејството</vt:lpstr>
      <vt:lpstr>Стари лица - степен на образование на членовите на семејството</vt:lpstr>
      <vt:lpstr>Самохрани родители - степен на образование на членовите на семејството</vt:lpstr>
      <vt:lpstr>Број на деца до 12 годишна возраст во домаќинството</vt:lpstr>
      <vt:lpstr>Број на деца до 18 годишна возраст во домаќинството</vt:lpstr>
      <vt:lpstr>Месечен приход по домаќинство</vt:lpstr>
      <vt:lpstr>Дали сте сопственик на домот во кој живеете?</vt:lpstr>
      <vt:lpstr>Надворешна евалуација на живеалиштето на домаќинството</vt:lpstr>
      <vt:lpstr>Други демографски податоци  Дел 1</vt:lpstr>
      <vt:lpstr>Други демографски податоци  Дел 2</vt:lpstr>
      <vt:lpstr>Услови за живот </vt:lpstr>
      <vt:lpstr>Интеракција помеѓу факторите кои претставуваат закана</vt:lpstr>
      <vt:lpstr>PowerPoint Presentation</vt:lpstr>
      <vt:lpstr>PowerPoint Presentation</vt:lpstr>
      <vt:lpstr>PowerPoint Presentation</vt:lpstr>
      <vt:lpstr>Зошто (име и презиме) не бара работа?</vt:lpstr>
      <vt:lpstr>PowerPoint Presentation</vt:lpstr>
      <vt:lpstr>PowerPoint Presentation</vt:lpstr>
      <vt:lpstr>Кој е сопственик на живеалиштето во кое живеете?</vt:lpstr>
      <vt:lpstr>Дали живеалиштето во кое живеете има...</vt:lpstr>
      <vt:lpstr>PowerPoint Presentation</vt:lpstr>
      <vt:lpstr>PowerPoint Presentation</vt:lpstr>
      <vt:lpstr>PowerPoint Presentation</vt:lpstr>
      <vt:lpstr>PowerPoint Presentation</vt:lpstr>
      <vt:lpstr>Можете ли да си дозволите...</vt:lpstr>
      <vt:lpstr>Кој превоз најчесто го користите за да стигнете до следниве локации? Лица со инвалидитет</vt:lpstr>
      <vt:lpstr>Кој превоз најчесто го користите за да стигнете до следниве локации? Самохрани родители</vt:lpstr>
      <vt:lpstr>Кој превоз најчесто го користите за да стигнете до следниве локации? Стари лица</vt:lpstr>
      <vt:lpstr>Колку време ви е потребно за да стигнете до овие локации (во минути)</vt:lpstr>
      <vt:lpstr>PowerPoint Presentation</vt:lpstr>
      <vt:lpstr>PowerPoint Presentation</vt:lpstr>
      <vt:lpstr>100% од децата во групата со лица со инвалидитет и во групите на семејства со самохран родител не одат на ниту една група за играње, предучилишна установа или градинка. Најчестите причини за тоа не се немање доволно пари, немање доволно облека, еден од родителите е болен, Ковид-19 итн.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Колку сте загрижени дека следниве опасности предизвикани од човекот ќе влијаат на местото каде живеете? Лица со инвалидитет</vt:lpstr>
      <vt:lpstr>Колку сте загрижени дека следниве опасности предизвикани од човекот ќе влијаат на местото каде живеете? Самохрани родители</vt:lpstr>
      <vt:lpstr>Колку сте загрижени дека следниве опасности предизвикани од човекот ќе влијаат на местото каде живеете? Стари лица</vt:lpstr>
      <vt:lpstr>PowerPoint Presentation</vt:lpstr>
      <vt:lpstr>PowerPoint Presentation</vt:lpstr>
      <vt:lpstr>PowerPoint Presentation</vt:lpstr>
      <vt:lpstr>Во изминатите 12 месеци (или откако сте во земјава) дали лично сте се чувствувале дискриминирани врз основа на една или повеќе од следниве основи?</vt:lpstr>
      <vt:lpstr>PowerPoint Presentation</vt:lpstr>
      <vt:lpstr>PowerPoint Presentation</vt:lpstr>
      <vt:lpstr>PowerPoint Presentation</vt:lpstr>
      <vt:lpstr>PowerPoint Presentation</vt:lpstr>
      <vt:lpstr>PowerPoint Presentation</vt:lpstr>
      <vt:lpstr>Луѓето со високи примања имаат подобри шанси да се заштитат од инфекција (затоа што можат да платат приватна здравствена заштита?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members of the family</dc:title>
  <dc:creator>Windows User</dc:creator>
  <cp:lastModifiedBy>Spasovska, Natalija GIZ MK</cp:lastModifiedBy>
  <cp:revision>242</cp:revision>
  <dcterms:created xsi:type="dcterms:W3CDTF">2021-07-08T12:03:43Z</dcterms:created>
  <dcterms:modified xsi:type="dcterms:W3CDTF">2021-10-22T06:59:16Z</dcterms:modified>
</cp:coreProperties>
</file>